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7068800" cy="9601200"/>
  <p:notesSz cx="6797675" cy="9926638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" pitchFamily="2" charset="0"/>
      <p:regular r:id="rId15"/>
      <p:bold r:id="rId16"/>
      <p:italic r:id="rId17"/>
      <p:boldItalic r:id="rId18"/>
    </p:embeddedFont>
    <p:embeddedFont>
      <p:font typeface="Montserrat Medium" panose="020F0502020204030204" pitchFamily="34" charset="0"/>
      <p:regular r:id="rId19"/>
      <p:italic r:id="rId20"/>
    </p:embeddedFont>
    <p:embeddedFont>
      <p:font typeface="Montserrat SemiBold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>
          <p15:clr>
            <a:srgbClr val="A4A3A4"/>
          </p15:clr>
        </p15:guide>
        <p15:guide id="2" orient="horz" pos="650">
          <p15:clr>
            <a:srgbClr val="A4A3A4"/>
          </p15:clr>
        </p15:guide>
        <p15:guide id="3" orient="horz" pos="2074">
          <p15:clr>
            <a:srgbClr val="A4A3A4"/>
          </p15:clr>
        </p15:guide>
        <p15:guide id="4" orient="horz" pos="2213">
          <p15:clr>
            <a:srgbClr val="A4A3A4"/>
          </p15:clr>
        </p15:guide>
        <p15:guide id="5" orient="horz" pos="3892">
          <p15:clr>
            <a:srgbClr val="A4A3A4"/>
          </p15:clr>
        </p15:guide>
        <p15:guide id="6" orient="horz" pos="4016">
          <p15:clr>
            <a:srgbClr val="A4A3A4"/>
          </p15:clr>
        </p15:guide>
        <p15:guide id="7" orient="horz" pos="5694">
          <p15:clr>
            <a:srgbClr val="A4A3A4"/>
          </p15:clr>
        </p15:guide>
        <p15:guide id="8" pos="3471">
          <p15:clr>
            <a:srgbClr val="A4A3A4"/>
          </p15:clr>
        </p15:guide>
        <p15:guide id="9" pos="265">
          <p15:clr>
            <a:srgbClr val="A4A3A4"/>
          </p15:clr>
        </p15:guide>
        <p15:guide id="10" pos="10487">
          <p15:clr>
            <a:srgbClr val="A4A3A4"/>
          </p15:clr>
        </p15:guide>
        <p15:guide id="11" pos="3763">
          <p15:clr>
            <a:srgbClr val="A4A3A4"/>
          </p15:clr>
        </p15:guide>
        <p15:guide id="12" pos="6977">
          <p15:clr>
            <a:srgbClr val="A4A3A4"/>
          </p15:clr>
        </p15:guide>
        <p15:guide id="13" pos="7263">
          <p15:clr>
            <a:srgbClr val="A4A3A4"/>
          </p15:clr>
        </p15:guide>
        <p15:guide id="14" pos="4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520"/>
    <a:srgbClr val="E14A20"/>
    <a:srgbClr val="6AB3E7"/>
    <a:srgbClr val="034896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08" y="224"/>
      </p:cViewPr>
      <p:guideLst>
        <p:guide orient="horz" pos="420"/>
        <p:guide orient="horz" pos="650"/>
        <p:guide orient="horz" pos="2074"/>
        <p:guide orient="horz" pos="2213"/>
        <p:guide orient="horz" pos="3892"/>
        <p:guide orient="horz" pos="4016"/>
        <p:guide orient="horz" pos="5694"/>
        <p:guide pos="3471"/>
        <p:guide pos="265"/>
        <p:guide pos="10487"/>
        <p:guide pos="3763"/>
        <p:guide pos="6977"/>
        <p:guide pos="7263"/>
        <p:guide pos="4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600" b="0" strike="noStrike" spc="-1" dirty="0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048779" name="PlaceHolder 2"/>
          <p:cNvSpPr>
            <a:spLocks noGrp="1"/>
          </p:cNvSpPr>
          <p:nvPr>
            <p:ph type="body"/>
          </p:nvPr>
        </p:nvSpPr>
        <p:spPr>
          <a:xfrm>
            <a:off x="679797" y="4715068"/>
            <a:ext cx="5438050" cy="44667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800" b="0" strike="noStrike" spc="-1" dirty="0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0487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49994" cy="4960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300" b="0" strike="noStrike" spc="-1" dirty="0">
                <a:latin typeface="Times New Roman"/>
              </a:rPr>
              <a:t>&lt;верхний колонтитул&gt;</a:t>
            </a:r>
          </a:p>
        </p:txBody>
      </p:sp>
      <p:sp>
        <p:nvSpPr>
          <p:cNvPr id="1048781" name="PlaceHolder 4"/>
          <p:cNvSpPr>
            <a:spLocks noGrp="1"/>
          </p:cNvSpPr>
          <p:nvPr>
            <p:ph type="dt" idx="10"/>
          </p:nvPr>
        </p:nvSpPr>
        <p:spPr>
          <a:xfrm>
            <a:off x="3847649" y="0"/>
            <a:ext cx="2949994" cy="4960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3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300" b="0" strike="noStrike" spc="-1" dirty="0">
                <a:latin typeface="Times New Roman"/>
              </a:rPr>
              <a:t>&lt;дата/время&gt;</a:t>
            </a:r>
          </a:p>
        </p:txBody>
      </p:sp>
      <p:sp>
        <p:nvSpPr>
          <p:cNvPr id="1048782" name="PlaceHolder 5"/>
          <p:cNvSpPr>
            <a:spLocks noGrp="1"/>
          </p:cNvSpPr>
          <p:nvPr>
            <p:ph type="ftr" idx="11"/>
          </p:nvPr>
        </p:nvSpPr>
        <p:spPr>
          <a:xfrm>
            <a:off x="0" y="9430471"/>
            <a:ext cx="2949994" cy="4960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300" b="0" strike="noStrike" spc="-1">
                <a:latin typeface="Times New Roman"/>
              </a:defRPr>
            </a:lvl1pPr>
          </a:lstStyle>
          <a:p>
            <a:r>
              <a:rPr lang="ru-RU" sz="1300" b="0" strike="noStrike" spc="-1" dirty="0">
                <a:latin typeface="Times New Roman"/>
              </a:rPr>
              <a:t>&lt;нижний колонтитул&gt;</a:t>
            </a:r>
          </a:p>
        </p:txBody>
      </p:sp>
      <p:sp>
        <p:nvSpPr>
          <p:cNvPr id="1048783" name="PlaceHolder 6"/>
          <p:cNvSpPr>
            <a:spLocks noGrp="1"/>
          </p:cNvSpPr>
          <p:nvPr>
            <p:ph type="sldNum" idx="12"/>
          </p:nvPr>
        </p:nvSpPr>
        <p:spPr>
          <a:xfrm>
            <a:off x="3847649" y="9430471"/>
            <a:ext cx="2949994" cy="4960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3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5A6F1AE-E804-4F27-A3E7-3F6C77C334A9}" type="slidenum">
              <a:rPr lang="ru-RU" sz="1300" b="0" strike="noStrike" spc="-1">
                <a:latin typeface="Times New Roman"/>
              </a:rPr>
              <a:pPr algn="r">
                <a:buNone/>
              </a:pPr>
              <a:t>‹#›</a:t>
            </a:fld>
            <a:endParaRPr lang="ru-RU" sz="13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591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592" name="PlaceHolder 3"/>
          <p:cNvSpPr>
            <a:spLocks noGrp="1"/>
          </p:cNvSpPr>
          <p:nvPr>
            <p:ph type="sldNum" idx="16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DA1AA-C518-4102-BA38-542043F41B1C}" type="slidenum">
              <a:rPr lang="ru-RU"/>
              <a:pPr algn="r">
                <a:lnSpc>
                  <a:spcPct val="100000"/>
                </a:lnSpc>
                <a:buNone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615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616" name="PlaceHolder 3"/>
          <p:cNvSpPr>
            <a:spLocks noGrp="1"/>
          </p:cNvSpPr>
          <p:nvPr>
            <p:ph type="sldNum" idx="17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/>
              <a:pPr algn="r">
                <a:lnSpc>
                  <a:spcPct val="100000"/>
                </a:lnSpc>
                <a:buNone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638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639" name="PlaceHolder 3"/>
          <p:cNvSpPr>
            <a:spLocks noGrp="1"/>
          </p:cNvSpPr>
          <p:nvPr>
            <p:ph type="sldNum" idx="17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/>
              <a:pPr algn="r">
                <a:lnSpc>
                  <a:spcPct val="100000"/>
                </a:lnSpc>
                <a:buNone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661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662" name="PlaceHolder 3"/>
          <p:cNvSpPr>
            <a:spLocks noGrp="1"/>
          </p:cNvSpPr>
          <p:nvPr>
            <p:ph type="sldNum" idx="17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/>
              <a:pPr algn="r">
                <a:lnSpc>
                  <a:spcPct val="100000"/>
                </a:lnSpc>
                <a:buNone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680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681" name="PlaceHolder 3"/>
          <p:cNvSpPr>
            <a:spLocks noGrp="1"/>
          </p:cNvSpPr>
          <p:nvPr>
            <p:ph type="sldNum" idx="17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/>
              <a:pPr algn="r">
                <a:lnSpc>
                  <a:spcPct val="100000"/>
                </a:lnSpc>
                <a:buNone/>
              </a:pPr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700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701" name="PlaceHolder 3"/>
          <p:cNvSpPr>
            <a:spLocks noGrp="1"/>
          </p:cNvSpPr>
          <p:nvPr>
            <p:ph type="sldNum" idx="17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/>
              <a:pPr algn="r">
                <a:lnSpc>
                  <a:spcPct val="100000"/>
                </a:lnSpc>
                <a:buNone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048714" name="PlaceHolder 2"/>
          <p:cNvSpPr>
            <a:spLocks noGrp="1"/>
          </p:cNvSpPr>
          <p:nvPr>
            <p:ph type="body"/>
          </p:nvPr>
        </p:nvSpPr>
        <p:spPr>
          <a:xfrm>
            <a:off x="679473" y="4776902"/>
            <a:ext cx="5438374" cy="390855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1048715" name="PlaceHolder 3"/>
          <p:cNvSpPr>
            <a:spLocks noGrp="1"/>
          </p:cNvSpPr>
          <p:nvPr>
            <p:ph type="sldNum" idx="17"/>
          </p:nvPr>
        </p:nvSpPr>
        <p:spPr>
          <a:xfrm>
            <a:off x="3849915" y="9428465"/>
            <a:ext cx="2946110" cy="49767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/>
              <a:pPr algn="r">
                <a:lnSpc>
                  <a:spcPct val="100000"/>
                </a:lnSpc>
                <a:buNone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2" name="Рисунок 38"/>
          <p:cNvPicPr>
            <a:picLocks/>
          </p:cNvPicPr>
          <p:nvPr userDrawn="1"/>
        </p:nvPicPr>
        <p:blipFill>
          <a:blip r:embed="rId2" cstate="print">
            <a:alphaModFix amt="5000"/>
          </a:blip>
          <a:stretch>
            <a:fillRect/>
          </a:stretch>
        </p:blipFill>
        <p:spPr>
          <a:xfrm>
            <a:off x="0" y="7301935"/>
            <a:ext cx="3143040" cy="2466000"/>
          </a:xfrm>
          <a:prstGeom prst="rect">
            <a:avLst/>
          </a:prstGeom>
          <a:ln w="0">
            <a:noFill/>
          </a:ln>
        </p:spPr>
      </p:pic>
      <p:pic>
        <p:nvPicPr>
          <p:cNvPr id="2097243" name="Рисунок 40" descr="Изображение выглядит как текст, знак  Автоматически созданное описание"/>
          <p:cNvPicPr>
            <a:picLocks/>
          </p:cNvPicPr>
          <p:nvPr userDrawn="1"/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13676720" y="39242"/>
            <a:ext cx="3457920" cy="1851480"/>
          </a:xfrm>
          <a:prstGeom prst="rect">
            <a:avLst/>
          </a:prstGeom>
          <a:ln w="0">
            <a:noFill/>
          </a:ln>
        </p:spPr>
      </p:pic>
      <p:sp>
        <p:nvSpPr>
          <p:cNvPr id="1048717" name="PlaceHolder 1"/>
          <p:cNvSpPr txBox="1"/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t>‹#›</a:t>
            </a:fld>
            <a:endParaRPr lang="ru-RU" sz="1200" dirty="0">
              <a:latin typeface="Times New Roman"/>
            </a:endParaRPr>
          </a:p>
        </p:txBody>
      </p:sp>
      <p:sp>
        <p:nvSpPr>
          <p:cNvPr id="1048718" name="Номер слайда 18"/>
          <p:cNvSpPr txBox="1"/>
          <p:nvPr userDrawn="1"/>
        </p:nvSpPr>
        <p:spPr>
          <a:xfrm>
            <a:off x="550581" y="9215475"/>
            <a:ext cx="2041879" cy="311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>
                <a:solidFill>
                  <a:srgbClr val="44546A"/>
                </a:solidFill>
                <a:latin typeface="Montserrat" panose="00000500000000000000" pitchFamily="2" charset="-52"/>
              </a:rPr>
              <a:t>Название раздела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49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50" name="PlaceHolder 3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51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52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20A0A7-D794-4D2C-9CD8-75B8B32E1011}" type="slidenum">
              <a:t>‹#›</a:t>
            </a:fld>
            <a:endParaRPr/>
          </a:p>
        </p:txBody>
      </p:sp>
      <p:sp>
        <p:nvSpPr>
          <p:cNvPr id="1048753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34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35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36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37" name="PlaceHolder 5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38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39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CC652D-FB2D-4331-A132-AB8591064F98}" type="slidenum">
              <a:t>‹#›</a:t>
            </a:fld>
            <a:endParaRPr/>
          </a:p>
        </p:txBody>
      </p:sp>
      <p:sp>
        <p:nvSpPr>
          <p:cNvPr id="1048740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24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25" name="PlaceHolder 3"/>
          <p:cNvSpPr>
            <a:spLocks noGrp="1"/>
          </p:cNvSpPr>
          <p:nvPr>
            <p:ph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26" name="PlaceHolder 4"/>
          <p:cNvSpPr>
            <a:spLocks noGrp="1"/>
          </p:cNvSpPr>
          <p:nvPr>
            <p:ph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27" name="PlaceHolder 5"/>
          <p:cNvSpPr>
            <a:spLocks noGrp="1"/>
          </p:cNvSpPr>
          <p:nvPr>
            <p:ph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28" name="PlaceHolder 6"/>
          <p:cNvSpPr>
            <a:spLocks noGrp="1"/>
          </p:cNvSpPr>
          <p:nvPr>
            <p:ph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29" name="PlaceHolder 7"/>
          <p:cNvSpPr>
            <a:spLocks noGrp="1"/>
          </p:cNvSpPr>
          <p:nvPr>
            <p:ph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30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31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BFEBB6-758F-415E-BF7A-EADA5CEFEFCC}" type="slidenum">
              <a:t>‹#›</a:t>
            </a:fld>
            <a:endParaRPr/>
          </a:p>
        </p:txBody>
      </p:sp>
      <p:sp>
        <p:nvSpPr>
          <p:cNvPr id="1048732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_Работа Ро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PlaceHolder 1"/>
          <p:cNvSpPr txBox="1"/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t>‹#›</a:t>
            </a:fld>
            <a:endParaRPr lang="ru-RU" sz="1200" dirty="0">
              <a:latin typeface="Times New Roman"/>
            </a:endParaRPr>
          </a:p>
        </p:txBody>
      </p:sp>
      <p:pic>
        <p:nvPicPr>
          <p:cNvPr id="2097169" name="Graphic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0086" y="339099"/>
            <a:ext cx="1098690" cy="432000"/>
          </a:xfrm>
          <a:prstGeom prst="rect">
            <a:avLst/>
          </a:prstGeom>
          <a:ln w="0">
            <a:noFill/>
          </a:ln>
        </p:spPr>
      </p:pic>
      <p:pic>
        <p:nvPicPr>
          <p:cNvPr id="2097170" name="Рисунок 38"/>
          <p:cNvPicPr>
            <a:picLocks/>
          </p:cNvPicPr>
          <p:nvPr userDrawn="1"/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0" y="7301935"/>
            <a:ext cx="2357280" cy="2466000"/>
          </a:xfrm>
          <a:prstGeom prst="rect">
            <a:avLst/>
          </a:prstGeom>
          <a:ln w="0">
            <a:noFill/>
          </a:ln>
        </p:spPr>
      </p:pic>
      <p:pic>
        <p:nvPicPr>
          <p:cNvPr id="2097171" name="Рисунок 40" descr="Изображение выглядит как текст, знак  Автоматически созданное описание"/>
          <p:cNvPicPr>
            <a:picLocks/>
          </p:cNvPicPr>
          <p:nvPr userDrawn="1"/>
        </p:nvPicPr>
        <p:blipFill>
          <a:blip r:embed="rId4" cstate="print">
            <a:alphaModFix amt="5000"/>
          </a:blip>
          <a:stretch>
            <a:fillRect/>
          </a:stretch>
        </p:blipFill>
        <p:spPr>
          <a:xfrm>
            <a:off x="14699796" y="0"/>
            <a:ext cx="2593440" cy="185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582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583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584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1048585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5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5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57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58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4EC36E-1C1E-445D-ADEC-4E769887CD9D}" type="slidenum">
              <a:t>‹#›</a:t>
            </a:fld>
            <a:endParaRPr/>
          </a:p>
        </p:txBody>
      </p:sp>
      <p:sp>
        <p:nvSpPr>
          <p:cNvPr id="1048759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61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62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737923-D5E6-4D05-9FAC-D7B2408D61D3}" type="slidenum">
              <a:t>‹#›</a:t>
            </a:fld>
            <a:endParaRPr/>
          </a:p>
        </p:txBody>
      </p:sp>
      <p:sp>
        <p:nvSpPr>
          <p:cNvPr id="1048763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PlaceHolder 1"/>
          <p:cNvSpPr>
            <a:spLocks noGrp="1"/>
          </p:cNvSpPr>
          <p:nvPr>
            <p:ph type="subTitle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48720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21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767A5F-3911-4F38-B80B-217E2F60AFF2}" type="slidenum">
              <a:t>‹#›</a:t>
            </a:fld>
            <a:endParaRPr/>
          </a:p>
        </p:txBody>
      </p:sp>
      <p:sp>
        <p:nvSpPr>
          <p:cNvPr id="1048722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6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6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67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68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69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A2AB1-0568-4D78-AB4A-6C486C200DD3}" type="slidenum">
              <a:t>‹#›</a:t>
            </a:fld>
            <a:endParaRPr/>
          </a:p>
        </p:txBody>
      </p:sp>
      <p:sp>
        <p:nvSpPr>
          <p:cNvPr id="1048770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72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73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74" name="PlaceHolder 4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75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76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B7D903-8C42-4BA2-AC06-83C7F487F5C4}" type="slidenum">
              <a:t>‹#›</a:t>
            </a:fld>
            <a:endParaRPr/>
          </a:p>
        </p:txBody>
      </p:sp>
      <p:sp>
        <p:nvSpPr>
          <p:cNvPr id="1048777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42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43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44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745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48746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8A28CD-CB63-4DB9-A827-6B07ADF0B1A0}" type="slidenum">
              <a:t>‹#›</a:t>
            </a:fld>
            <a:endParaRPr/>
          </a:p>
        </p:txBody>
      </p:sp>
      <p:sp>
        <p:nvSpPr>
          <p:cNvPr id="1048747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48577" name="PlaceHolder 2"/>
          <p:cNvSpPr>
            <a:spLocks noGrp="1"/>
          </p:cNvSpPr>
          <p:nvPr>
            <p:ph type="ftr" idx="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1048578" name="PlaceHolder 3"/>
          <p:cNvSpPr>
            <a:spLocks noGrp="1"/>
          </p:cNvSpPr>
          <p:nvPr>
            <p:ph type="sldNum" idx="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6A3B1B-D473-4D1D-8618-6A2AA5F55C4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048579" name="PlaceHolder 4"/>
          <p:cNvSpPr>
            <a:spLocks noGrp="1"/>
          </p:cNvSpPr>
          <p:nvPr>
            <p:ph type="dt" idx="3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048580" name="PlaceHolder 5"/>
          <p:cNvSpPr>
            <a:spLocks noGrp="1"/>
          </p:cNvSpPr>
          <p:nvPr>
            <p:ph type="body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34" lvl="1" indent="-324012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52" lvl="2" indent="-288011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70" lvl="3" indent="-216008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86" lvl="4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104" lvl="5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120" lvl="6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3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18.jpe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18.jpe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8.jpe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Рисунок 2" hidden="1"/>
          <p:cNvPicPr>
            <a:picLocks noChangeAspect="1"/>
          </p:cNvPicPr>
          <p:nvPr/>
        </p:nvPicPr>
        <p:blipFill rotWithShape="1">
          <a:blip r:embed="rId3" cstate="print"/>
          <a:srcRect t="24298" b="8401"/>
          <a:stretch>
            <a:fillRect/>
          </a:stretch>
        </p:blipFill>
        <p:spPr>
          <a:xfrm>
            <a:off x="1039620" y="1371600"/>
            <a:ext cx="7257240" cy="7326360"/>
          </a:xfrm>
          <a:prstGeom prst="rect">
            <a:avLst/>
          </a:prstGeom>
        </p:spPr>
      </p:pic>
      <p:pic>
        <p:nvPicPr>
          <p:cNvPr id="2097153" name="Рисунок 9" hidden="1"/>
          <p:cNvPicPr>
            <a:picLocks/>
          </p:cNvPicPr>
          <p:nvPr/>
        </p:nvPicPr>
        <p:blipFill>
          <a:blip r:embed="rId4" cstate="print"/>
          <a:srcRect l="66099"/>
          <a:stretch>
            <a:fillRect/>
          </a:stretch>
        </p:blipFill>
        <p:spPr>
          <a:xfrm>
            <a:off x="1406640" y="1371600"/>
            <a:ext cx="7315200" cy="6857640"/>
          </a:xfrm>
          <a:prstGeom prst="rect">
            <a:avLst/>
          </a:prstGeom>
          <a:ln w="0">
            <a:noFill/>
          </a:ln>
        </p:spPr>
      </p:pic>
      <p:pic>
        <p:nvPicPr>
          <p:cNvPr id="2097154" name="Рисунок 6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62" y="1093395"/>
            <a:ext cx="11406851" cy="7604567"/>
          </a:xfrm>
          <a:prstGeom prst="rect">
            <a:avLst/>
          </a:prstGeom>
        </p:spPr>
      </p:pic>
      <p:pic>
        <p:nvPicPr>
          <p:cNvPr id="2097155" name="Рисунок 10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470184" y="1371600"/>
            <a:ext cx="10564904" cy="7040518"/>
          </a:xfrm>
          <a:prstGeom prst="rect">
            <a:avLst/>
          </a:prstGeom>
        </p:spPr>
      </p:pic>
      <p:pic>
        <p:nvPicPr>
          <p:cNvPr id="2097156" name="Рисунок 12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391618" y="1371600"/>
            <a:ext cx="10287000" cy="6858000"/>
          </a:xfrm>
          <a:prstGeom prst="rect">
            <a:avLst/>
          </a:prstGeom>
        </p:spPr>
      </p:pic>
      <p:pic>
        <p:nvPicPr>
          <p:cNvPr id="2097157" name="минтруд лого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9672" y="1799280"/>
            <a:ext cx="1481488" cy="612000"/>
          </a:xfrm>
          <a:prstGeom prst="rect">
            <a:avLst/>
          </a:prstGeom>
        </p:spPr>
      </p:pic>
      <p:pic>
        <p:nvPicPr>
          <p:cNvPr id="2097158" name="Рисунок 22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76862" y="753213"/>
            <a:ext cx="2562896" cy="2678342"/>
          </a:xfrm>
          <a:prstGeom prst="rect">
            <a:avLst/>
          </a:prstGeom>
        </p:spPr>
      </p:pic>
      <p:pic>
        <p:nvPicPr>
          <p:cNvPr id="2097159" name="Picture 4" descr="A group of people sitting around a table looking at a computer  Description automatically generated with medium confidence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61901" y="0"/>
            <a:ext cx="12801600" cy="9601200"/>
          </a:xfrm>
          <a:prstGeom prst="rect">
            <a:avLst/>
          </a:prstGeom>
        </p:spPr>
      </p:pic>
      <p:pic>
        <p:nvPicPr>
          <p:cNvPr id="2097160" name="Рукописный ввод 30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79787" y="2324932"/>
            <a:ext cx="21230" cy="21230"/>
          </a:xfrm>
          <a:prstGeom prst="rect">
            <a:avLst/>
          </a:prstGeom>
          <a:ln w="0">
            <a:noFill/>
          </a:ln>
        </p:spPr>
      </p:pic>
      <p:pic>
        <p:nvPicPr>
          <p:cNvPr id="2097161" name="Picture 8" descr="A picture containing building, indoor, bathroom, white  Description automatically generated"/>
          <p:cNvPicPr>
            <a:picLocks/>
          </p:cNvPicPr>
          <p:nvPr/>
        </p:nvPicPr>
        <p:blipFill rotWithShape="1">
          <a:blip r:embed="rId12" cstate="print"/>
          <a:srcRect r="120"/>
          <a:stretch>
            <a:fillRect/>
          </a:stretch>
        </p:blipFill>
        <p:spPr>
          <a:xfrm>
            <a:off x="3643057" y="-1"/>
            <a:ext cx="13425743" cy="9601201"/>
          </a:xfrm>
          <a:prstGeom prst="rect">
            <a:avLst/>
          </a:prstGeom>
          <a:ln w="0">
            <a:noFill/>
          </a:ln>
        </p:spPr>
      </p:pic>
      <p:sp>
        <p:nvSpPr>
          <p:cNvPr id="1048586" name="TextBox 1"/>
          <p:cNvSpPr/>
          <p:nvPr/>
        </p:nvSpPr>
        <p:spPr>
          <a:xfrm>
            <a:off x="8276351" y="3061495"/>
            <a:ext cx="9354459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33A0"/>
                </a:solidFill>
                <a:latin typeface="Montserrat SemiBold"/>
                <a:ea typeface="DejaVu Sans"/>
              </a:rPr>
              <a:t>Всероссийская неделя охраны труда</a:t>
            </a:r>
            <a:endParaRPr lang="ru-RU" sz="2000" spc="-1" dirty="0">
              <a:latin typeface="Montserrat SemiBold"/>
            </a:endParaRPr>
          </a:p>
        </p:txBody>
      </p:sp>
      <p:sp>
        <p:nvSpPr>
          <p:cNvPr id="1048587" name="TextBox 22"/>
          <p:cNvSpPr/>
          <p:nvPr/>
        </p:nvSpPr>
        <p:spPr>
          <a:xfrm>
            <a:off x="8276351" y="3621499"/>
            <a:ext cx="8851541" cy="15378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200" dirty="0">
                <a:solidFill>
                  <a:srgbClr val="034896"/>
                </a:solidFill>
                <a:latin typeface="Montserrat SemiBold"/>
              </a:rPr>
              <a:t>Работа службы занятости </a:t>
            </a:r>
            <a:br>
              <a:rPr lang="ru-RU" sz="3200" dirty="0">
                <a:solidFill>
                  <a:srgbClr val="034896"/>
                </a:solidFill>
                <a:latin typeface="Montserrat SemiBold"/>
              </a:rPr>
            </a:br>
            <a:r>
              <a:rPr lang="ru-RU" sz="3200" dirty="0">
                <a:solidFill>
                  <a:srgbClr val="034896"/>
                </a:solidFill>
                <a:latin typeface="Montserrat SemiBold"/>
              </a:rPr>
              <a:t>с работодателями в условиях </a:t>
            </a:r>
            <a:br>
              <a:rPr lang="ru-RU" sz="3200" dirty="0">
                <a:solidFill>
                  <a:srgbClr val="034896"/>
                </a:solidFill>
                <a:latin typeface="Montserrat SemiBold"/>
              </a:rPr>
            </a:br>
            <a:r>
              <a:rPr lang="ru-RU" sz="3200" dirty="0">
                <a:solidFill>
                  <a:srgbClr val="034896"/>
                </a:solidFill>
                <a:latin typeface="Montserrat SemiBold"/>
              </a:rPr>
              <a:t>временной приостановки их деятельности </a:t>
            </a:r>
            <a:endParaRPr lang="ru-RU" sz="3200" b="1" spc="-1" dirty="0">
              <a:solidFill>
                <a:srgbClr val="034896"/>
              </a:solidFill>
              <a:latin typeface="Montserrat SemiBold"/>
            </a:endParaRPr>
          </a:p>
        </p:txBody>
      </p:sp>
      <p:pic>
        <p:nvPicPr>
          <p:cNvPr id="2097162" name="Graphic 6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087331" y="745681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2097163" name="Рисунок 6" descr="Изображение выглядит как текст, знак  Автоматически созданное описание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087331" y="1557929"/>
            <a:ext cx="1268044" cy="588161"/>
          </a:xfrm>
          <a:prstGeom prst="rect">
            <a:avLst/>
          </a:prstGeom>
          <a:ln w="0">
            <a:noFill/>
          </a:ln>
        </p:spPr>
      </p:pic>
      <p:sp>
        <p:nvSpPr>
          <p:cNvPr id="1048588" name="TextBox 1"/>
          <p:cNvSpPr txBox="1"/>
          <p:nvPr/>
        </p:nvSpPr>
        <p:spPr>
          <a:xfrm>
            <a:off x="8276351" y="8854559"/>
            <a:ext cx="2400300" cy="1778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spc="-1" dirty="0">
                <a:solidFill>
                  <a:srgbClr val="CF4520"/>
                </a:solidFill>
                <a:latin typeface="Montserrat SemiBold"/>
              </a:rPr>
              <a:t>Версия от 26 сентября 2022 года</a:t>
            </a:r>
          </a:p>
        </p:txBody>
      </p:sp>
      <p:pic>
        <p:nvPicPr>
          <p:cNvPr id="2097164" name="Рисунок 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087331" y="2624470"/>
            <a:ext cx="2073721" cy="415091"/>
          </a:xfrm>
          <a:prstGeom prst="rect">
            <a:avLst/>
          </a:prstGeom>
        </p:spPr>
      </p:pic>
      <p:pic>
        <p:nvPicPr>
          <p:cNvPr id="2097165" name="палетка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192821" y="3669650"/>
            <a:ext cx="1905652" cy="1519084"/>
          </a:xfrm>
          <a:prstGeom prst="rect">
            <a:avLst/>
          </a:prstGeom>
        </p:spPr>
      </p:pic>
      <p:pic>
        <p:nvPicPr>
          <p:cNvPr id="2097166" name="Graphic 6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2097167" name="Рисунок 6" descr="Изображение выглядит как текст, знак  Автоматически созданное описание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717992" y="566695"/>
            <a:ext cx="1268044" cy="588161"/>
          </a:xfrm>
          <a:prstGeom prst="rect">
            <a:avLst/>
          </a:prstGeom>
          <a:ln w="0">
            <a:noFill/>
          </a:ln>
        </p:spPr>
      </p:pic>
      <p:pic>
        <p:nvPicPr>
          <p:cNvPr id="2097168" name="Рисунок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07188" y="680019"/>
            <a:ext cx="2073721" cy="415091"/>
          </a:xfrm>
          <a:prstGeom prst="rect">
            <a:avLst/>
          </a:prstGeom>
        </p:spPr>
      </p:pic>
      <p:sp>
        <p:nvSpPr>
          <p:cNvPr id="1048589" name="TextBox 24"/>
          <p:cNvSpPr txBox="1"/>
          <p:nvPr/>
        </p:nvSpPr>
        <p:spPr>
          <a:xfrm>
            <a:off x="8276351" y="5653381"/>
            <a:ext cx="6029957" cy="8463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spc="-1" dirty="0">
                <a:solidFill>
                  <a:srgbClr val="57B6E7"/>
                </a:solidFill>
                <a:latin typeface="Montserrat SemiBold"/>
              </a:rPr>
              <a:t>Полина Троицкая</a:t>
            </a:r>
            <a:endParaRPr lang="ru-RU" sz="2400" spc="-1" dirty="0">
              <a:solidFill>
                <a:srgbClr val="57B6E7"/>
              </a:solidFill>
              <a:latin typeface="Montserrat SemiBold"/>
            </a:endParaRPr>
          </a:p>
          <a:p>
            <a:r>
              <a:rPr lang="ru-RU" sz="2000" spc="-1" dirty="0">
                <a:solidFill>
                  <a:srgbClr val="57B6E7"/>
                </a:solidFill>
                <a:latin typeface="Montserrat SemiBold"/>
              </a:rPr>
              <a:t>Директор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3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grpSp>
        <p:nvGrpSpPr>
          <p:cNvPr id="29" name="сетка" hidden="1"/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30" name="Группа 7"/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048594" name="Прямоугольник 16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595" name="Прямоугольник 17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596" name="Прямоугольник 18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1" name="Группа 8"/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048597" name="Прямоугольник 13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598" name="Прямоугольник 14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599" name="Прямоугольник 15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2" name="Группа 9"/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048600" name="Прямоугольник 10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01" name="Прямоугольник 11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02" name="Прямоугольник 12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97173" name="Рисунок 6" descr="Изображение выглядит как в позе  Автоматически созданное описание" hidden="1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048603" name="TextBox 38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Мероприятия службы занятости</a:t>
            </a:r>
            <a:endParaRPr lang="ru-RU" sz="3200" spc="-1" dirty="0">
              <a:latin typeface="Montserrat SemiBold"/>
            </a:endParaRPr>
          </a:p>
        </p:txBody>
      </p:sp>
      <p:sp>
        <p:nvSpPr>
          <p:cNvPr id="1048604" name="TextBox 38"/>
          <p:cNvSpPr/>
          <p:nvPr/>
        </p:nvSpPr>
        <p:spPr>
          <a:xfrm>
            <a:off x="7303325" y="1724517"/>
            <a:ext cx="2208811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CF4520"/>
                </a:solidFill>
                <a:latin typeface="Montserrat SemiBold"/>
              </a:rPr>
              <a:t>Мониторинг</a:t>
            </a:r>
          </a:p>
        </p:txBody>
      </p:sp>
      <p:sp>
        <p:nvSpPr>
          <p:cNvPr id="1048605" name="TextBox 40"/>
          <p:cNvSpPr txBox="1"/>
          <p:nvPr/>
        </p:nvSpPr>
        <p:spPr>
          <a:xfrm>
            <a:off x="832394" y="2485994"/>
            <a:ext cx="110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01</a:t>
            </a:r>
          </a:p>
        </p:txBody>
      </p:sp>
      <p:sp>
        <p:nvSpPr>
          <p:cNvPr id="1048606" name="TextBox 42"/>
          <p:cNvSpPr txBox="1"/>
          <p:nvPr/>
        </p:nvSpPr>
        <p:spPr>
          <a:xfrm>
            <a:off x="8917309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03</a:t>
            </a:r>
          </a:p>
        </p:txBody>
      </p:sp>
      <p:sp>
        <p:nvSpPr>
          <p:cNvPr id="1048607" name="TextBox 43"/>
          <p:cNvSpPr txBox="1"/>
          <p:nvPr/>
        </p:nvSpPr>
        <p:spPr>
          <a:xfrm>
            <a:off x="866901" y="3124410"/>
            <a:ext cx="6590803" cy="170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Ситуация на предприятиях </a:t>
            </a:r>
            <a:br>
              <a:rPr lang="ru-RU" sz="2000" dirty="0">
                <a:latin typeface="Montserrat Medium" panose="00000600000000000000" pitchFamily="2" charset="-52"/>
              </a:rPr>
            </a:br>
            <a:r>
              <a:rPr lang="ru-RU" sz="2000" dirty="0">
                <a:latin typeface="Montserrat Medium" panose="00000600000000000000" pitchFamily="2" charset="-52"/>
              </a:rPr>
              <a:t>с риском высвобождения работников на перспективу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Потребность в рабочей силе на перспективу</a:t>
            </a:r>
          </a:p>
          <a:p>
            <a:pPr marL="357750" indent="-285750"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</p:txBody>
      </p:sp>
      <p:sp>
        <p:nvSpPr>
          <p:cNvPr id="1048608" name="TextBox 44"/>
          <p:cNvSpPr txBox="1"/>
          <p:nvPr/>
        </p:nvSpPr>
        <p:spPr>
          <a:xfrm>
            <a:off x="6293923" y="6152619"/>
            <a:ext cx="57595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>
              <a:spcBef>
                <a:spcPts val="600"/>
              </a:spcBef>
              <a:buBlip>
                <a:blip r:embed="rId6"/>
              </a:buBlip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357750" indent="-285750">
              <a:spcBef>
                <a:spcPts val="600"/>
              </a:spcBef>
              <a:buBlip>
                <a:blip r:embed="rId6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ЕЦП «Работа России»</a:t>
            </a:r>
          </a:p>
          <a:p>
            <a:pPr marL="357750" indent="-285750">
              <a:spcBef>
                <a:spcPts val="600"/>
              </a:spcBef>
              <a:buBlip>
                <a:blip r:embed="rId6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СМИ</a:t>
            </a:r>
          </a:p>
          <a:p>
            <a:pPr marL="357750" indent="-285750">
              <a:spcBef>
                <a:spcPts val="600"/>
              </a:spcBef>
              <a:buBlip>
                <a:blip r:embed="rId6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Социальные сети </a:t>
            </a:r>
          </a:p>
          <a:p>
            <a:pPr marL="357750" indent="-285750">
              <a:spcBef>
                <a:spcPts val="600"/>
              </a:spcBef>
              <a:buBlip>
                <a:blip r:embed="rId6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Сайты предприятий и организаци</a:t>
            </a:r>
            <a:r>
              <a:rPr lang="ru-RU" altLang="en-US" sz="2000" dirty="0">
                <a:latin typeface="Montserrat Medium" panose="00000600000000000000" pitchFamily="2" charset="-52"/>
              </a:rPr>
              <a:t>й</a:t>
            </a:r>
            <a:endParaRPr lang="ru-RU" sz="2000" dirty="0">
              <a:latin typeface="Montserrat Medium" panose="00000600000000000000" pitchFamily="2" charset="-52"/>
            </a:endParaRPr>
          </a:p>
        </p:txBody>
      </p:sp>
      <p:sp>
        <p:nvSpPr>
          <p:cNvPr id="1048609" name="TextBox 45"/>
          <p:cNvSpPr txBox="1"/>
          <p:nvPr/>
        </p:nvSpPr>
        <p:spPr>
          <a:xfrm>
            <a:off x="10450288" y="3231287"/>
            <a:ext cx="5925786" cy="108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>
              <a:spcBef>
                <a:spcPts val="600"/>
              </a:spcBef>
              <a:buBlip>
                <a:blip r:embed="rId7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Текущая ситуация на предприятиях </a:t>
            </a:r>
            <a:br>
              <a:rPr lang="ru-RU" sz="2000" dirty="0">
                <a:latin typeface="Montserrat Medium" panose="00000600000000000000" pitchFamily="2" charset="-52"/>
              </a:rPr>
            </a:br>
            <a:r>
              <a:rPr lang="ru-RU" sz="2000" dirty="0">
                <a:latin typeface="Montserrat Medium" panose="00000600000000000000" pitchFamily="2" charset="-52"/>
              </a:rPr>
              <a:t>с риском высвобождения</a:t>
            </a:r>
          </a:p>
          <a:p>
            <a:pPr marL="357750" indent="-285750">
              <a:spcBef>
                <a:spcPts val="600"/>
              </a:spcBef>
              <a:buBlip>
                <a:blip r:embed="rId7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Актуальная потребность в рабочей силе</a:t>
            </a:r>
          </a:p>
        </p:txBody>
      </p:sp>
      <p:pic>
        <p:nvPicPr>
          <p:cNvPr id="2097174" name="палетка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cxnSp>
        <p:nvCxnSpPr>
          <p:cNvPr id="3145728" name="Прямая соединительная линия 47"/>
          <p:cNvCxnSpPr>
            <a:cxnSpLocks/>
          </p:cNvCxnSpPr>
          <p:nvPr/>
        </p:nvCxnSpPr>
        <p:spPr>
          <a:xfrm flipV="1">
            <a:off x="9887135" y="1899735"/>
            <a:ext cx="1844072" cy="1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Прямая соединительная линия 48"/>
          <p:cNvCxnSpPr>
            <a:cxnSpLocks/>
          </p:cNvCxnSpPr>
          <p:nvPr/>
        </p:nvCxnSpPr>
        <p:spPr>
          <a:xfrm flipV="1">
            <a:off x="5018252" y="1935363"/>
            <a:ext cx="1844072" cy="1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0" name="TextBox 38"/>
          <p:cNvSpPr/>
          <p:nvPr/>
        </p:nvSpPr>
        <p:spPr>
          <a:xfrm>
            <a:off x="1995055" y="1746289"/>
            <a:ext cx="277882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6AB3E7"/>
                </a:solidFill>
                <a:latin typeface="Montserrat SemiBold"/>
              </a:rPr>
              <a:t>Превентивный</a:t>
            </a:r>
          </a:p>
        </p:txBody>
      </p:sp>
      <p:sp>
        <p:nvSpPr>
          <p:cNvPr id="1048611" name="TextBox 38"/>
          <p:cNvSpPr/>
          <p:nvPr/>
        </p:nvSpPr>
        <p:spPr>
          <a:xfrm>
            <a:off x="11897672" y="1720558"/>
            <a:ext cx="255459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SemiBold"/>
              </a:rPr>
              <a:t>Оперативный</a:t>
            </a:r>
            <a:endParaRPr lang="ru-RU" sz="2800" spc="-1" dirty="0">
              <a:latin typeface="Montserrat SemiBold"/>
            </a:endParaRPr>
          </a:p>
        </p:txBody>
      </p:sp>
      <p:sp>
        <p:nvSpPr>
          <p:cNvPr id="1048612" name="TextBox 38"/>
          <p:cNvSpPr/>
          <p:nvPr/>
        </p:nvSpPr>
        <p:spPr>
          <a:xfrm>
            <a:off x="7301345" y="5356386"/>
            <a:ext cx="2208811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CF4520"/>
                </a:solidFill>
                <a:latin typeface="Montserrat SemiBold"/>
              </a:rPr>
              <a:t>Источники:</a:t>
            </a:r>
          </a:p>
        </p:txBody>
      </p:sp>
      <p:sp>
        <p:nvSpPr>
          <p:cNvPr id="1048613" name="Стрелка вправо 57"/>
          <p:cNvSpPr/>
          <p:nvPr/>
        </p:nvSpPr>
        <p:spPr>
          <a:xfrm rot="5400000">
            <a:off x="7695212" y="3633851"/>
            <a:ext cx="1282535" cy="522514"/>
          </a:xfrm>
          <a:prstGeom prst="rightArrow">
            <a:avLst/>
          </a:prstGeom>
          <a:solidFill>
            <a:schemeClr val="bg1"/>
          </a:solidFill>
          <a:ln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97175" name="Рисунок 5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91359" y="5106388"/>
            <a:ext cx="1633466" cy="3828766"/>
          </a:xfrm>
          <a:prstGeom prst="rect">
            <a:avLst/>
          </a:prstGeom>
        </p:spPr>
      </p:pic>
      <p:pic>
        <p:nvPicPr>
          <p:cNvPr id="2097176" name="Рисунок 5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805504" y="5094515"/>
            <a:ext cx="2344990" cy="3828766"/>
          </a:xfrm>
          <a:prstGeom prst="rect">
            <a:avLst/>
          </a:prstGeom>
        </p:spPr>
      </p:pic>
      <p:pic>
        <p:nvPicPr>
          <p:cNvPr id="2097177" name="Picture 2" descr="C:\Users\User\Desktop\Презентация\4R2A54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02516" y="5153891"/>
            <a:ext cx="4367241" cy="2911310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178" name="Graphic 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3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grpSp>
        <p:nvGrpSpPr>
          <p:cNvPr id="36" name="сетка" hidden="1"/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37" name="Группа 7"/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048617" name="Прямоугольник 16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18" name="Прямоугольник 17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19" name="Прямоугольник 18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" name="Группа 8"/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048620" name="Прямоугольник 13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21" name="Прямоугольник 14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22" name="Прямоугольник 15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9" name="Группа 9"/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048623" name="Прямоугольник 10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24" name="Прямоугольник 11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25" name="Прямоугольник 12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97180" name="Рисунок 6" descr="Изображение выглядит как в позе  Автоматически созданное описание" hidden="1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048626" name="TextBox 38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Мероприятия службы занятости</a:t>
            </a:r>
            <a:endParaRPr lang="ru-RU" sz="3200" spc="-1" dirty="0">
              <a:latin typeface="Montserrat SemiBold"/>
            </a:endParaRPr>
          </a:p>
        </p:txBody>
      </p:sp>
      <p:sp>
        <p:nvSpPr>
          <p:cNvPr id="1048627" name="TextBox 38"/>
          <p:cNvSpPr/>
          <p:nvPr/>
        </p:nvSpPr>
        <p:spPr>
          <a:xfrm>
            <a:off x="6068292" y="1807645"/>
            <a:ext cx="470262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CF4520"/>
                </a:solidFill>
                <a:latin typeface="Montserrat SemiBold"/>
              </a:rPr>
              <a:t>Индивидуальный план</a:t>
            </a:r>
          </a:p>
        </p:txBody>
      </p:sp>
      <p:sp>
        <p:nvSpPr>
          <p:cNvPr id="1048628" name="TextBox 40"/>
          <p:cNvSpPr txBox="1"/>
          <p:nvPr/>
        </p:nvSpPr>
        <p:spPr>
          <a:xfrm>
            <a:off x="832394" y="2485994"/>
            <a:ext cx="110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01</a:t>
            </a:r>
          </a:p>
        </p:txBody>
      </p:sp>
      <p:sp>
        <p:nvSpPr>
          <p:cNvPr id="1048629" name="TextBox 42"/>
          <p:cNvSpPr txBox="1"/>
          <p:nvPr/>
        </p:nvSpPr>
        <p:spPr>
          <a:xfrm>
            <a:off x="8917309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03</a:t>
            </a:r>
          </a:p>
        </p:txBody>
      </p:sp>
      <p:pic>
        <p:nvPicPr>
          <p:cNvPr id="2097181" name="палетка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sp>
        <p:nvSpPr>
          <p:cNvPr id="1048630" name="TextBox 38"/>
          <p:cNvSpPr/>
          <p:nvPr/>
        </p:nvSpPr>
        <p:spPr>
          <a:xfrm>
            <a:off x="1995055" y="1829417"/>
            <a:ext cx="277882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Кураторы</a:t>
            </a:r>
          </a:p>
        </p:txBody>
      </p:sp>
      <p:sp>
        <p:nvSpPr>
          <p:cNvPr id="1048631" name="TextBox 38"/>
          <p:cNvSpPr/>
          <p:nvPr/>
        </p:nvSpPr>
        <p:spPr>
          <a:xfrm>
            <a:off x="1162377" y="3040082"/>
            <a:ext cx="4644655" cy="700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SemiBold"/>
              </a:rPr>
              <a:t>Информирование, консультирование</a:t>
            </a:r>
            <a:endParaRPr lang="ru-RU" sz="2800" spc="-1" dirty="0">
              <a:latin typeface="Montserrat SemiBold"/>
            </a:endParaRPr>
          </a:p>
        </p:txBody>
      </p:sp>
      <p:sp>
        <p:nvSpPr>
          <p:cNvPr id="1048632" name="TextBox 38"/>
          <p:cNvSpPr/>
          <p:nvPr/>
        </p:nvSpPr>
        <p:spPr>
          <a:xfrm>
            <a:off x="11766468" y="1839313"/>
            <a:ext cx="3089563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Профилирование</a:t>
            </a:r>
          </a:p>
        </p:txBody>
      </p:sp>
      <p:sp>
        <p:nvSpPr>
          <p:cNvPr id="1048633" name="TextBox 38"/>
          <p:cNvSpPr/>
          <p:nvPr/>
        </p:nvSpPr>
        <p:spPr>
          <a:xfrm>
            <a:off x="6066313" y="3016948"/>
            <a:ext cx="470262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34896"/>
                </a:solidFill>
                <a:latin typeface="Montserrat SemiBold"/>
              </a:rPr>
              <a:t>Выездные консультации</a:t>
            </a:r>
          </a:p>
        </p:txBody>
      </p:sp>
      <p:sp>
        <p:nvSpPr>
          <p:cNvPr id="1048634" name="TextBox 38"/>
          <p:cNvSpPr/>
          <p:nvPr/>
        </p:nvSpPr>
        <p:spPr>
          <a:xfrm>
            <a:off x="11243952" y="3050595"/>
            <a:ext cx="4573979" cy="6901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34896"/>
                </a:solidFill>
                <a:latin typeface="Montserrat SemiBold"/>
              </a:rPr>
              <a:t>Создание консультационных пунктов</a:t>
            </a:r>
          </a:p>
        </p:txBody>
      </p:sp>
      <p:sp>
        <p:nvSpPr>
          <p:cNvPr id="1048635" name="TextBox 38"/>
          <p:cNvSpPr/>
          <p:nvPr/>
        </p:nvSpPr>
        <p:spPr>
          <a:xfrm>
            <a:off x="3871356" y="4950649"/>
            <a:ext cx="371499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6AB3E7"/>
                </a:solidFill>
                <a:latin typeface="Montserrat SemiBold"/>
              </a:rPr>
              <a:t>Ярмарки вакансий</a:t>
            </a:r>
          </a:p>
        </p:txBody>
      </p:sp>
      <p:sp>
        <p:nvSpPr>
          <p:cNvPr id="1048636" name="TextBox 38"/>
          <p:cNvSpPr/>
          <p:nvPr/>
        </p:nvSpPr>
        <p:spPr>
          <a:xfrm>
            <a:off x="9415151" y="5008046"/>
            <a:ext cx="4383975" cy="6208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6AB3E7"/>
                </a:solidFill>
                <a:latin typeface="Montserrat SemiBold"/>
              </a:rPr>
              <a:t>Обратный подбор работников</a:t>
            </a:r>
          </a:p>
        </p:txBody>
      </p:sp>
      <p:pic>
        <p:nvPicPr>
          <p:cNvPr id="2097182" name="Голубой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285" y="3075710"/>
            <a:ext cx="221152" cy="260520"/>
          </a:xfrm>
          <a:prstGeom prst="rect">
            <a:avLst/>
          </a:prstGeom>
        </p:spPr>
      </p:pic>
      <p:pic>
        <p:nvPicPr>
          <p:cNvPr id="2097183" name="Голубой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3431" y="3073730"/>
            <a:ext cx="221152" cy="260520"/>
          </a:xfrm>
          <a:prstGeom prst="rect">
            <a:avLst/>
          </a:prstGeom>
        </p:spPr>
      </p:pic>
      <p:pic>
        <p:nvPicPr>
          <p:cNvPr id="2097184" name="Голубой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378205" y="3087584"/>
            <a:ext cx="221152" cy="260520"/>
          </a:xfrm>
          <a:prstGeom prst="rect">
            <a:avLst/>
          </a:prstGeom>
        </p:spPr>
      </p:pic>
      <p:pic>
        <p:nvPicPr>
          <p:cNvPr id="2097185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6127" y="1880251"/>
            <a:ext cx="218424" cy="257307"/>
          </a:xfrm>
          <a:prstGeom prst="rect">
            <a:avLst/>
          </a:prstGeom>
        </p:spPr>
      </p:pic>
      <p:pic>
        <p:nvPicPr>
          <p:cNvPr id="2097186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1540" y="1878271"/>
            <a:ext cx="218424" cy="257307"/>
          </a:xfrm>
          <a:prstGeom prst="rect">
            <a:avLst/>
          </a:prstGeom>
        </p:spPr>
      </p:pic>
      <p:pic>
        <p:nvPicPr>
          <p:cNvPr id="2097187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36170" y="1890147"/>
            <a:ext cx="218424" cy="257307"/>
          </a:xfrm>
          <a:prstGeom prst="rect">
            <a:avLst/>
          </a:prstGeom>
        </p:spPr>
      </p:pic>
      <p:pic>
        <p:nvPicPr>
          <p:cNvPr id="2097188" name="Голубой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390" y="5023261"/>
            <a:ext cx="209222" cy="246467"/>
          </a:xfrm>
          <a:prstGeom prst="rect">
            <a:avLst/>
          </a:prstGeom>
        </p:spPr>
      </p:pic>
      <p:pic>
        <p:nvPicPr>
          <p:cNvPr id="2097189" name="Голубой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59073" y="5009406"/>
            <a:ext cx="209222" cy="246467"/>
          </a:xfrm>
          <a:prstGeom prst="rect">
            <a:avLst/>
          </a:prstGeom>
        </p:spPr>
      </p:pic>
      <p:pic>
        <p:nvPicPr>
          <p:cNvPr id="2097190" name="Picture 2" descr="G:\714 - Сапожников М.Ю\Статьи за месяц\Фото ярмарка 11.08.2022\IMG_63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145" y="6042027"/>
            <a:ext cx="3316987" cy="2211324"/>
          </a:xfrm>
          <a:prstGeom prst="rect">
            <a:avLst/>
          </a:prstGeom>
          <a:noFill/>
          <a:ln w="25400">
            <a:solidFill>
              <a:srgbClr val="CF4520"/>
            </a:solidFill>
          </a:ln>
          <a:scene3d>
            <a:camera prst="orthographicFront">
              <a:rot lat="0" lon="0" rev="600000"/>
            </a:camera>
            <a:lightRig rig="threePt" dir="t"/>
          </a:scene3d>
          <a:sp3d/>
        </p:spPr>
      </p:pic>
      <p:pic>
        <p:nvPicPr>
          <p:cNvPr id="2097191" name="Picture 4" descr="G:\714 - Сапожников М.Ю\Статьи за месяц\Фото ярмарка 11.08.2022\IMG_629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646514">
            <a:off x="13164152" y="5872699"/>
            <a:ext cx="3311115" cy="2207410"/>
          </a:xfrm>
          <a:prstGeom prst="rect">
            <a:avLst/>
          </a:prstGeom>
          <a:noFill/>
          <a:ln w="25400">
            <a:solidFill>
              <a:srgbClr val="CF45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192" name="Picture 5" descr="G:\714 - Сапожников М.Ю\Статьи за месяц\Фото Ярмарки Для публикаций\IMG_63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3265" y="6329548"/>
            <a:ext cx="3960420" cy="2640280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193" name="Graphic 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3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grpSp>
        <p:nvGrpSpPr>
          <p:cNvPr id="43" name="сетка" hidden="1"/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44" name="Группа 7"/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048640" name="Прямоугольник 16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41" name="Прямоугольник 17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42" name="Прямоугольник 18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8"/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048643" name="Прямоугольник 13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44" name="Прямоугольник 14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45" name="Прямоугольник 15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6" name="Группа 9"/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048646" name="Прямоугольник 10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47" name="Прямоугольник 11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48" name="Прямоугольник 12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97195" name="Рисунок 6" descr="Изображение выглядит как в позе  Автоматически созданное описание" hidden="1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048649" name="TextBox 38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Мероприятия службы занятости</a:t>
            </a:r>
            <a:endParaRPr lang="ru-RU" sz="3200" spc="-1" dirty="0">
              <a:latin typeface="Montserrat SemiBold"/>
            </a:endParaRPr>
          </a:p>
        </p:txBody>
      </p:sp>
      <p:sp>
        <p:nvSpPr>
          <p:cNvPr id="1048650" name="TextBox 38"/>
          <p:cNvSpPr/>
          <p:nvPr/>
        </p:nvSpPr>
        <p:spPr>
          <a:xfrm>
            <a:off x="6068292" y="1807645"/>
            <a:ext cx="470262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CF4520"/>
                </a:solidFill>
                <a:latin typeface="Montserrat SemiBold"/>
              </a:rPr>
              <a:t>Индивидуальный план</a:t>
            </a:r>
          </a:p>
        </p:txBody>
      </p:sp>
      <p:sp>
        <p:nvSpPr>
          <p:cNvPr id="1048651" name="TextBox 40"/>
          <p:cNvSpPr txBox="1"/>
          <p:nvPr/>
        </p:nvSpPr>
        <p:spPr>
          <a:xfrm>
            <a:off x="832394" y="2485994"/>
            <a:ext cx="110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01</a:t>
            </a:r>
          </a:p>
        </p:txBody>
      </p:sp>
      <p:sp>
        <p:nvSpPr>
          <p:cNvPr id="1048652" name="TextBox 42"/>
          <p:cNvSpPr txBox="1"/>
          <p:nvPr/>
        </p:nvSpPr>
        <p:spPr>
          <a:xfrm>
            <a:off x="8917309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03</a:t>
            </a:r>
          </a:p>
        </p:txBody>
      </p:sp>
      <p:pic>
        <p:nvPicPr>
          <p:cNvPr id="2097196" name="палетка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sp>
        <p:nvSpPr>
          <p:cNvPr id="1048653" name="TextBox 38"/>
          <p:cNvSpPr/>
          <p:nvPr/>
        </p:nvSpPr>
        <p:spPr>
          <a:xfrm>
            <a:off x="1995055" y="1829417"/>
            <a:ext cx="277882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Кураторы</a:t>
            </a:r>
          </a:p>
        </p:txBody>
      </p:sp>
      <p:sp>
        <p:nvSpPr>
          <p:cNvPr id="1048654" name="TextBox 38"/>
          <p:cNvSpPr/>
          <p:nvPr/>
        </p:nvSpPr>
        <p:spPr>
          <a:xfrm>
            <a:off x="1162377" y="3040082"/>
            <a:ext cx="4644655" cy="700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SemiBold"/>
              </a:rPr>
              <a:t>Информирование, консультирование</a:t>
            </a:r>
            <a:endParaRPr lang="ru-RU" sz="2800" spc="-1" dirty="0">
              <a:latin typeface="Montserrat SemiBold"/>
            </a:endParaRPr>
          </a:p>
        </p:txBody>
      </p:sp>
      <p:sp>
        <p:nvSpPr>
          <p:cNvPr id="1048655" name="TextBox 38"/>
          <p:cNvSpPr/>
          <p:nvPr/>
        </p:nvSpPr>
        <p:spPr>
          <a:xfrm>
            <a:off x="11766468" y="1839313"/>
            <a:ext cx="3089563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Профилирование</a:t>
            </a:r>
          </a:p>
        </p:txBody>
      </p:sp>
      <p:sp>
        <p:nvSpPr>
          <p:cNvPr id="1048656" name="TextBox 38"/>
          <p:cNvSpPr/>
          <p:nvPr/>
        </p:nvSpPr>
        <p:spPr>
          <a:xfrm>
            <a:off x="6066313" y="3016948"/>
            <a:ext cx="470262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34896"/>
                </a:solidFill>
                <a:latin typeface="Montserrat SemiBold"/>
              </a:rPr>
              <a:t>Выездные консультации</a:t>
            </a:r>
          </a:p>
        </p:txBody>
      </p:sp>
      <p:sp>
        <p:nvSpPr>
          <p:cNvPr id="1048657" name="TextBox 38"/>
          <p:cNvSpPr/>
          <p:nvPr/>
        </p:nvSpPr>
        <p:spPr>
          <a:xfrm>
            <a:off x="11243952" y="3050595"/>
            <a:ext cx="4573979" cy="6901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34896"/>
                </a:solidFill>
                <a:latin typeface="Montserrat SemiBold"/>
              </a:rPr>
              <a:t>Создание консультационных пунктов</a:t>
            </a:r>
          </a:p>
        </p:txBody>
      </p:sp>
      <p:sp>
        <p:nvSpPr>
          <p:cNvPr id="1048658" name="TextBox 38"/>
          <p:cNvSpPr/>
          <p:nvPr/>
        </p:nvSpPr>
        <p:spPr>
          <a:xfrm>
            <a:off x="3871356" y="4950649"/>
            <a:ext cx="3714998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6AB3E7"/>
                </a:solidFill>
                <a:latin typeface="Montserrat SemiBold"/>
              </a:rPr>
              <a:t>Ярмарки вакансий</a:t>
            </a:r>
          </a:p>
        </p:txBody>
      </p:sp>
      <p:sp>
        <p:nvSpPr>
          <p:cNvPr id="1048659" name="TextBox 38"/>
          <p:cNvSpPr/>
          <p:nvPr/>
        </p:nvSpPr>
        <p:spPr>
          <a:xfrm>
            <a:off x="9415151" y="5008046"/>
            <a:ext cx="4383975" cy="6208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6AB3E7"/>
                </a:solidFill>
                <a:latin typeface="Montserrat SemiBold"/>
              </a:rPr>
              <a:t>Обратный подбор работников</a:t>
            </a:r>
          </a:p>
        </p:txBody>
      </p:sp>
      <p:pic>
        <p:nvPicPr>
          <p:cNvPr id="2097197" name="Голубой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285" y="3075710"/>
            <a:ext cx="221152" cy="260520"/>
          </a:xfrm>
          <a:prstGeom prst="rect">
            <a:avLst/>
          </a:prstGeom>
        </p:spPr>
      </p:pic>
      <p:pic>
        <p:nvPicPr>
          <p:cNvPr id="2097198" name="Голубой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3431" y="3073730"/>
            <a:ext cx="221152" cy="260520"/>
          </a:xfrm>
          <a:prstGeom prst="rect">
            <a:avLst/>
          </a:prstGeom>
        </p:spPr>
      </p:pic>
      <p:pic>
        <p:nvPicPr>
          <p:cNvPr id="2097199" name="Голубой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378205" y="3087584"/>
            <a:ext cx="221152" cy="260520"/>
          </a:xfrm>
          <a:prstGeom prst="rect">
            <a:avLst/>
          </a:prstGeom>
        </p:spPr>
      </p:pic>
      <p:pic>
        <p:nvPicPr>
          <p:cNvPr id="2097200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6127" y="1880251"/>
            <a:ext cx="218424" cy="257307"/>
          </a:xfrm>
          <a:prstGeom prst="rect">
            <a:avLst/>
          </a:prstGeom>
        </p:spPr>
      </p:pic>
      <p:pic>
        <p:nvPicPr>
          <p:cNvPr id="2097201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1540" y="1878271"/>
            <a:ext cx="218424" cy="257307"/>
          </a:xfrm>
          <a:prstGeom prst="rect">
            <a:avLst/>
          </a:prstGeom>
        </p:spPr>
      </p:pic>
      <p:pic>
        <p:nvPicPr>
          <p:cNvPr id="2097202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36170" y="1890147"/>
            <a:ext cx="218424" cy="257307"/>
          </a:xfrm>
          <a:prstGeom prst="rect">
            <a:avLst/>
          </a:prstGeom>
        </p:spPr>
      </p:pic>
      <p:pic>
        <p:nvPicPr>
          <p:cNvPr id="2097203" name="Голубой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390" y="5023261"/>
            <a:ext cx="209222" cy="246467"/>
          </a:xfrm>
          <a:prstGeom prst="rect">
            <a:avLst/>
          </a:prstGeom>
        </p:spPr>
      </p:pic>
      <p:pic>
        <p:nvPicPr>
          <p:cNvPr id="2097204" name="Голубой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59073" y="5009406"/>
            <a:ext cx="209222" cy="246467"/>
          </a:xfrm>
          <a:prstGeom prst="rect">
            <a:avLst/>
          </a:prstGeom>
        </p:spPr>
      </p:pic>
      <p:pic>
        <p:nvPicPr>
          <p:cNvPr id="2097205" name="Picture 2" descr="G:\714 - Сапожников М.Ю\Статьи за месяц\Фото ярмарка 11.08.2022\IMG_63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145" y="6042027"/>
            <a:ext cx="3316987" cy="2211324"/>
          </a:xfrm>
          <a:prstGeom prst="rect">
            <a:avLst/>
          </a:prstGeom>
          <a:noFill/>
          <a:ln w="25400">
            <a:solidFill>
              <a:srgbClr val="CF4520"/>
            </a:solidFill>
          </a:ln>
          <a:scene3d>
            <a:camera prst="orthographicFront">
              <a:rot lat="0" lon="0" rev="600000"/>
            </a:camera>
            <a:lightRig rig="threePt" dir="t"/>
          </a:scene3d>
          <a:sp3d/>
        </p:spPr>
      </p:pic>
      <p:pic>
        <p:nvPicPr>
          <p:cNvPr id="2097206" name="Picture 4" descr="G:\714 - Сапожников М.Ю\Статьи за месяц\Фото ярмарка 11.08.2022\IMG_629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646514">
            <a:off x="13164152" y="5872699"/>
            <a:ext cx="3311115" cy="2207410"/>
          </a:xfrm>
          <a:prstGeom prst="rect">
            <a:avLst/>
          </a:prstGeom>
          <a:noFill/>
          <a:ln w="25400">
            <a:solidFill>
              <a:srgbClr val="CF45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207" name="Picture 5" descr="G:\714 - Сапожников М.Ю\Статьи за месяц\Фото Ярмарки Для публикаций\IMG_63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3265" y="6329548"/>
            <a:ext cx="3960420" cy="2640280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208" name="Graphic 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9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3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grpSp>
        <p:nvGrpSpPr>
          <p:cNvPr id="50" name="сетка" hidden="1"/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51" name="Группа 7"/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048663" name="Прямоугольник 16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64" name="Прямоугольник 17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65" name="Прямоугольник 18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8"/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048666" name="Прямоугольник 13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67" name="Прямоугольник 14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68" name="Прямоугольник 15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3" name="Группа 9"/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048669" name="Прямоугольник 10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70" name="Прямоугольник 11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71" name="Прямоугольник 12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97210" name="Рисунок 6" descr="Изображение выглядит как в позе  Автоматически созданное описание" hidden="1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048672" name="TextBox 38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Временные консультационные пункты</a:t>
            </a:r>
            <a:endParaRPr lang="ru-RU" sz="3200" spc="-1" dirty="0">
              <a:latin typeface="Montserrat SemiBold"/>
            </a:endParaRPr>
          </a:p>
        </p:txBody>
      </p:sp>
      <p:sp>
        <p:nvSpPr>
          <p:cNvPr id="1048673" name="TextBox 40"/>
          <p:cNvSpPr txBox="1"/>
          <p:nvPr/>
        </p:nvSpPr>
        <p:spPr>
          <a:xfrm>
            <a:off x="832394" y="2485994"/>
            <a:ext cx="110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01</a:t>
            </a:r>
          </a:p>
        </p:txBody>
      </p:sp>
      <p:sp>
        <p:nvSpPr>
          <p:cNvPr id="1048674" name="TextBox 42"/>
          <p:cNvSpPr txBox="1"/>
          <p:nvPr/>
        </p:nvSpPr>
        <p:spPr>
          <a:xfrm>
            <a:off x="8917309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03</a:t>
            </a:r>
          </a:p>
        </p:txBody>
      </p:sp>
      <p:sp>
        <p:nvSpPr>
          <p:cNvPr id="1048675" name="TextBox 43"/>
          <p:cNvSpPr txBox="1"/>
          <p:nvPr/>
        </p:nvSpPr>
        <p:spPr>
          <a:xfrm>
            <a:off x="8562112" y="3516296"/>
            <a:ext cx="7944589" cy="38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 algn="ctr">
              <a:spcBef>
                <a:spcPts val="600"/>
              </a:spcBef>
            </a:pPr>
            <a:r>
              <a:rPr lang="ru-RU" sz="2000" dirty="0">
                <a:latin typeface="Montserrat Medium" panose="00000600000000000000" pitchFamily="2" charset="-52"/>
              </a:rPr>
              <a:t>Гражданам: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Консультирование (информирование) </a:t>
            </a:r>
            <a:br>
              <a:rPr lang="ru-RU" sz="2000" dirty="0">
                <a:latin typeface="Montserrat Medium" panose="00000600000000000000" pitchFamily="2" charset="-52"/>
              </a:rPr>
            </a:br>
            <a:r>
              <a:rPr lang="ru-RU" sz="2000" dirty="0">
                <a:latin typeface="Montserrat Medium" panose="00000600000000000000" pitchFamily="2" charset="-52"/>
              </a:rPr>
              <a:t>по юридическим вопросам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Подбор вариантов трудоустройства </a:t>
            </a:r>
            <a:br>
              <a:rPr lang="ru-RU" sz="2000" dirty="0">
                <a:latin typeface="Montserrat Medium" panose="00000600000000000000" pitchFamily="2" charset="-52"/>
              </a:rPr>
            </a:br>
            <a:r>
              <a:rPr lang="ru-RU" sz="2000" dirty="0">
                <a:latin typeface="Montserrat Medium" panose="00000600000000000000" pitchFamily="2" charset="-52"/>
              </a:rPr>
              <a:t>(включая общественные и временные работы)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Консультации по профессиональной ориентации (трудоустройство, обучение)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Психологическая поддержка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Тренинги (помощь в составлении резюме, навыки прохождения собеседования)</a:t>
            </a:r>
          </a:p>
          <a:p>
            <a:pPr marL="357750" indent="-285750"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</p:txBody>
      </p:sp>
      <p:pic>
        <p:nvPicPr>
          <p:cNvPr id="2097211" name="палетка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sp>
        <p:nvSpPr>
          <p:cNvPr id="1048676" name="TextBox 38"/>
          <p:cNvSpPr/>
          <p:nvPr/>
        </p:nvSpPr>
        <p:spPr>
          <a:xfrm>
            <a:off x="1531916" y="1746289"/>
            <a:ext cx="528452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6AB3E7"/>
                </a:solidFill>
                <a:latin typeface="Montserrat SemiBold"/>
              </a:rPr>
              <a:t>На территории работодателя</a:t>
            </a:r>
          </a:p>
        </p:txBody>
      </p:sp>
      <p:sp>
        <p:nvSpPr>
          <p:cNvPr id="1048677" name="TextBox 38"/>
          <p:cNvSpPr/>
          <p:nvPr/>
        </p:nvSpPr>
        <p:spPr>
          <a:xfrm>
            <a:off x="9951522" y="1756184"/>
            <a:ext cx="5735782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SemiBold"/>
              </a:rPr>
              <a:t>На территории центра занятости</a:t>
            </a:r>
            <a:endParaRPr lang="ru-RU" sz="2800" spc="-1" dirty="0">
              <a:latin typeface="Montserrat SemiBold"/>
            </a:endParaRPr>
          </a:p>
        </p:txBody>
      </p:sp>
      <p:cxnSp>
        <p:nvCxnSpPr>
          <p:cNvPr id="3145730" name="Прямая соединительная линия 31"/>
          <p:cNvCxnSpPr>
            <a:cxnSpLocks/>
          </p:cNvCxnSpPr>
          <p:nvPr/>
        </p:nvCxnSpPr>
        <p:spPr>
          <a:xfrm>
            <a:off x="1508166" y="2493819"/>
            <a:ext cx="14107886" cy="11875"/>
          </a:xfrm>
          <a:prstGeom prst="line">
            <a:avLst/>
          </a:prstGeom>
          <a:ln w="38100">
            <a:solidFill>
              <a:srgbClr val="E14A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8" name="TextBox 34"/>
          <p:cNvSpPr txBox="1"/>
          <p:nvPr/>
        </p:nvSpPr>
        <p:spPr>
          <a:xfrm>
            <a:off x="1128157" y="3433169"/>
            <a:ext cx="71608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 algn="ctr">
              <a:spcBef>
                <a:spcPts val="600"/>
              </a:spcBef>
            </a:pPr>
            <a:r>
              <a:rPr lang="ru-RU" sz="2000" dirty="0">
                <a:latin typeface="Montserrat Medium" panose="00000600000000000000" pitchFamily="2" charset="-52"/>
              </a:rPr>
              <a:t>Работодателям:</a:t>
            </a:r>
          </a:p>
          <a:p>
            <a:pPr marL="357750" indent="-285750">
              <a:spcBef>
                <a:spcPts val="600"/>
              </a:spcBef>
              <a:buBlip>
                <a:blip r:embed="rId7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Справочно-информационные материалы</a:t>
            </a:r>
          </a:p>
          <a:p>
            <a:pPr marL="357750" indent="-285750">
              <a:spcBef>
                <a:spcPts val="600"/>
              </a:spcBef>
              <a:buBlip>
                <a:blip r:embed="rId7"/>
              </a:buBlip>
            </a:pPr>
            <a:r>
              <a:rPr lang="ru-RU" sz="2000" dirty="0">
                <a:latin typeface="Montserrat Medium" panose="00000600000000000000" pitchFamily="2" charset="-52"/>
              </a:rPr>
              <a:t>Консультационно-разъяснительная работа</a:t>
            </a:r>
          </a:p>
        </p:txBody>
      </p:sp>
      <p:pic>
        <p:nvPicPr>
          <p:cNvPr id="2097212" name="Рисунок 23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27907" y="6875813"/>
            <a:ext cx="3049402" cy="2161309"/>
          </a:xfrm>
          <a:prstGeom prst="rect">
            <a:avLst/>
          </a:prstGeom>
          <a:ln w="0">
            <a:noFill/>
          </a:ln>
        </p:spPr>
      </p:pic>
      <p:pic>
        <p:nvPicPr>
          <p:cNvPr id="2097213" name="Picture 2" descr="C:\Users\User\Desktop\Презентация\4R2A54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40493" y="5316397"/>
            <a:ext cx="4946085" cy="3297182"/>
          </a:xfrm>
          <a:prstGeom prst="rect">
            <a:avLst/>
          </a:prstGeom>
          <a:solidFill>
            <a:srgbClr val="CF4520"/>
          </a:solidFill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214" name="Graphic 6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3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grpSp>
        <p:nvGrpSpPr>
          <p:cNvPr id="57" name="сетка" hidden="1"/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58" name="Группа 7"/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048682" name="Прямоугольник 16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83" name="Прямоугольник 17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84" name="Прямоугольник 18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9" name="Группа 8"/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048685" name="Прямоугольник 13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86" name="Прямоугольник 14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87" name="Прямоугольник 15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0" name="Группа 9"/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048688" name="Прямоугольник 10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89" name="Прямоугольник 11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690" name="Прямоугольник 12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97216" name="Рисунок 6" descr="Изображение выглядит как в позе  Автоматически созданное описание" hidden="1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048691" name="TextBox 38"/>
          <p:cNvSpPr/>
          <p:nvPr/>
        </p:nvSpPr>
        <p:spPr>
          <a:xfrm>
            <a:off x="679450" y="380635"/>
            <a:ext cx="8820810" cy="688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Информирование по дополнительным мерам поддержки работодателей</a:t>
            </a:r>
            <a:endParaRPr lang="ru-RU" sz="3200" spc="-1" dirty="0">
              <a:latin typeface="Montserrat SemiBold"/>
            </a:endParaRPr>
          </a:p>
        </p:txBody>
      </p:sp>
      <p:sp>
        <p:nvSpPr>
          <p:cNvPr id="1048692" name="TextBox 42"/>
          <p:cNvSpPr txBox="1"/>
          <p:nvPr/>
        </p:nvSpPr>
        <p:spPr>
          <a:xfrm>
            <a:off x="8917309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03</a:t>
            </a:r>
          </a:p>
        </p:txBody>
      </p:sp>
      <p:pic>
        <p:nvPicPr>
          <p:cNvPr id="2097217" name="палетка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sp>
        <p:nvSpPr>
          <p:cNvPr id="1048693" name="TextBox 38"/>
          <p:cNvSpPr/>
          <p:nvPr/>
        </p:nvSpPr>
        <p:spPr>
          <a:xfrm>
            <a:off x="1757549" y="2007547"/>
            <a:ext cx="606829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Инициативная рассылка писем</a:t>
            </a:r>
          </a:p>
        </p:txBody>
      </p:sp>
      <p:pic>
        <p:nvPicPr>
          <p:cNvPr id="2097218" name="Рисунок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033" y="4867249"/>
            <a:ext cx="2287888" cy="3830400"/>
          </a:xfrm>
          <a:prstGeom prst="rect">
            <a:avLst/>
          </a:prstGeom>
        </p:spPr>
      </p:pic>
      <p:sp>
        <p:nvSpPr>
          <p:cNvPr id="1048694" name="TextBox 38"/>
          <p:cNvSpPr/>
          <p:nvPr/>
        </p:nvSpPr>
        <p:spPr>
          <a:xfrm>
            <a:off x="1769423" y="3014970"/>
            <a:ext cx="4643251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Телефонные переговоры</a:t>
            </a:r>
          </a:p>
        </p:txBody>
      </p:sp>
      <p:sp>
        <p:nvSpPr>
          <p:cNvPr id="1048695" name="TextBox 38"/>
          <p:cNvSpPr/>
          <p:nvPr/>
        </p:nvSpPr>
        <p:spPr>
          <a:xfrm>
            <a:off x="1755570" y="3881869"/>
            <a:ext cx="14751132" cy="5001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Размещение информации в СМИ, социальных сетях, на официальных сайтах</a:t>
            </a:r>
          </a:p>
        </p:txBody>
      </p:sp>
      <p:sp>
        <p:nvSpPr>
          <p:cNvPr id="1048696" name="TextBox 38"/>
          <p:cNvSpPr/>
          <p:nvPr/>
        </p:nvSpPr>
        <p:spPr>
          <a:xfrm>
            <a:off x="3905004" y="5069401"/>
            <a:ext cx="854033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Выездные консультации работодателей</a:t>
            </a:r>
          </a:p>
        </p:txBody>
      </p:sp>
      <p:sp>
        <p:nvSpPr>
          <p:cNvPr id="1048697" name="TextBox 38"/>
          <p:cNvSpPr/>
          <p:nvPr/>
        </p:nvSpPr>
        <p:spPr>
          <a:xfrm>
            <a:off x="3926776" y="6136199"/>
            <a:ext cx="854033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Консультационная и разъяснительная работа</a:t>
            </a:r>
          </a:p>
        </p:txBody>
      </p:sp>
      <p:sp>
        <p:nvSpPr>
          <p:cNvPr id="1048698" name="TextBox 38"/>
          <p:cNvSpPr/>
          <p:nvPr/>
        </p:nvSpPr>
        <p:spPr>
          <a:xfrm>
            <a:off x="3936673" y="7131748"/>
            <a:ext cx="854033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Сопровождение процессов трудоустройства</a:t>
            </a:r>
          </a:p>
        </p:txBody>
      </p:sp>
      <p:pic>
        <p:nvPicPr>
          <p:cNvPr id="2097219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906" y="2066315"/>
            <a:ext cx="221152" cy="260520"/>
          </a:xfrm>
          <a:prstGeom prst="rect">
            <a:avLst/>
          </a:prstGeom>
        </p:spPr>
      </p:pic>
      <p:pic>
        <p:nvPicPr>
          <p:cNvPr id="2097220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906" y="3051960"/>
            <a:ext cx="221152" cy="260520"/>
          </a:xfrm>
          <a:prstGeom prst="rect">
            <a:avLst/>
          </a:prstGeom>
        </p:spPr>
      </p:pic>
      <p:pic>
        <p:nvPicPr>
          <p:cNvPr id="2097221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5927" y="4000007"/>
            <a:ext cx="221152" cy="260520"/>
          </a:xfrm>
          <a:prstGeom prst="rect">
            <a:avLst/>
          </a:prstGeom>
        </p:spPr>
      </p:pic>
      <p:pic>
        <p:nvPicPr>
          <p:cNvPr id="2097222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38948" y="5138059"/>
            <a:ext cx="221152" cy="260520"/>
          </a:xfrm>
          <a:prstGeom prst="rect">
            <a:avLst/>
          </a:prstGeom>
        </p:spPr>
      </p:pic>
      <p:pic>
        <p:nvPicPr>
          <p:cNvPr id="2097223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0779" y="6192983"/>
            <a:ext cx="221152" cy="260520"/>
          </a:xfrm>
          <a:prstGeom prst="rect">
            <a:avLst/>
          </a:prstGeom>
        </p:spPr>
      </p:pic>
      <p:pic>
        <p:nvPicPr>
          <p:cNvPr id="2097224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6925" y="7152905"/>
            <a:ext cx="221152" cy="260520"/>
          </a:xfrm>
          <a:prstGeom prst="rect">
            <a:avLst/>
          </a:prstGeom>
        </p:spPr>
      </p:pic>
      <p:pic>
        <p:nvPicPr>
          <p:cNvPr id="2097225" name="Picture 2" descr="C:\Users\User\Desktop\Презентация\4R2A5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4854" y="658470"/>
            <a:ext cx="4138676" cy="2758943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226" name="Picture 3" descr="C:\Users\User\Desktop\Презентация\IMG-20220926-WA00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94401" y="4955593"/>
            <a:ext cx="4156041" cy="3119628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227" name="Graphic 6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8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3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pic>
        <p:nvPicPr>
          <p:cNvPr id="2097229" name="Picture 3" descr="C:\Users\User\Desktop\Презентация\4R2A5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8692" y="1905969"/>
            <a:ext cx="4992896" cy="3328388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grpSp>
        <p:nvGrpSpPr>
          <p:cNvPr id="64" name="сетка" hidden="1"/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65" name="Группа 7"/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048702" name="Прямоугольник 16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703" name="Прямоугольник 17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704" name="Прямоугольник 18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6" name="Группа 8"/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048705" name="Прямоугольник 13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706" name="Прямоугольник 14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707" name="Прямоугольник 15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7" name="Группа 9"/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048708" name="Прямоугольник 10"/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709" name="Прямоугольник 11"/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8710" name="Прямоугольник 12"/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97230" name="Рисунок 6" descr="Изображение выглядит как в позе  Автоматически созданное описание" hidden="1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048711" name="TextBox 38"/>
          <p:cNvSpPr/>
          <p:nvPr/>
        </p:nvSpPr>
        <p:spPr>
          <a:xfrm>
            <a:off x="679450" y="380635"/>
            <a:ext cx="10400228" cy="688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Единая цифровая платформа в сфере занятости </a:t>
            </a:r>
            <a:b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</a:br>
            <a:r>
              <a:rPr lang="ru-RU" sz="3200" spc="-1" dirty="0">
                <a:solidFill>
                  <a:srgbClr val="0033A0"/>
                </a:solidFill>
                <a:latin typeface="Montserrat SemiBold"/>
                <a:ea typeface="DejaVu Sans"/>
              </a:rPr>
              <a:t>и трудовых отношений «Работа России»</a:t>
            </a:r>
            <a:endParaRPr lang="ru-RU" sz="3200" spc="-1" dirty="0">
              <a:latin typeface="Montserrat SemiBold"/>
            </a:endParaRPr>
          </a:p>
        </p:txBody>
      </p:sp>
      <p:pic>
        <p:nvPicPr>
          <p:cNvPr id="2097231" name="палетка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pic>
        <p:nvPicPr>
          <p:cNvPr id="2097232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71662" y="2683832"/>
            <a:ext cx="221152" cy="260520"/>
          </a:xfrm>
          <a:prstGeom prst="rect">
            <a:avLst/>
          </a:prstGeom>
        </p:spPr>
      </p:pic>
      <p:pic>
        <p:nvPicPr>
          <p:cNvPr id="2097233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71661" y="1935680"/>
            <a:ext cx="221152" cy="260520"/>
          </a:xfrm>
          <a:prstGeom prst="rect">
            <a:avLst/>
          </a:prstGeom>
        </p:spPr>
      </p:pic>
      <p:pic>
        <p:nvPicPr>
          <p:cNvPr id="2097234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69682" y="3465617"/>
            <a:ext cx="221152" cy="260520"/>
          </a:xfrm>
          <a:prstGeom prst="rect">
            <a:avLst/>
          </a:prstGeom>
        </p:spPr>
      </p:pic>
      <p:pic>
        <p:nvPicPr>
          <p:cNvPr id="2097235" name="Голубой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5829" y="4211784"/>
            <a:ext cx="221152" cy="260520"/>
          </a:xfrm>
          <a:prstGeom prst="rect">
            <a:avLst/>
          </a:prstGeom>
        </p:spPr>
      </p:pic>
      <p:pic>
        <p:nvPicPr>
          <p:cNvPr id="2097236" name="Picture 4" descr="C:\Users\User\Desktop\Презентация\4R2A54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6449" y="5562994"/>
            <a:ext cx="4982008" cy="3321129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pic>
        <p:nvPicPr>
          <p:cNvPr id="2097237" name="Picture 5" descr="C:\Users\User\Desktop\Презентация\4R2A54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95370" y="5116122"/>
            <a:ext cx="4933141" cy="3784435"/>
          </a:xfrm>
          <a:prstGeom prst="rect">
            <a:avLst/>
          </a:prstGeom>
          <a:noFill/>
          <a:ln w="25400">
            <a:solidFill>
              <a:srgbClr val="E14A20"/>
            </a:solidFill>
          </a:ln>
          <a:scene3d>
            <a:camera prst="orthographicFront"/>
            <a:lightRig rig="threePt" dir="t"/>
          </a:scene3d>
          <a:sp3d/>
        </p:spPr>
      </p:pic>
      <p:sp>
        <p:nvSpPr>
          <p:cNvPr id="1048712" name="TextBox 38"/>
          <p:cNvSpPr/>
          <p:nvPr/>
        </p:nvSpPr>
        <p:spPr>
          <a:xfrm>
            <a:off x="2030681" y="2493820"/>
            <a:ext cx="2386939" cy="25531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Быстро</a:t>
            </a:r>
            <a:br>
              <a:rPr lang="ru-RU" sz="2800" spc="-1" dirty="0">
                <a:solidFill>
                  <a:srgbClr val="E14A20"/>
                </a:solidFill>
                <a:latin typeface="Montserrat SemiBold"/>
              </a:rPr>
            </a:br>
            <a:endParaRPr lang="ru-RU" sz="2800" spc="-1" dirty="0">
              <a:solidFill>
                <a:srgbClr val="E14A20"/>
              </a:solidFill>
              <a:latin typeface="Montserrat SemiBold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Удобно</a:t>
            </a:r>
            <a:br>
              <a:rPr lang="ru-RU" sz="2800" spc="-1" dirty="0">
                <a:solidFill>
                  <a:srgbClr val="E14A20"/>
                </a:solidFill>
                <a:latin typeface="Montserrat SemiBold"/>
              </a:rPr>
            </a:br>
            <a:endParaRPr lang="ru-RU" sz="2800" spc="-1" dirty="0">
              <a:solidFill>
                <a:srgbClr val="E14A20"/>
              </a:solidFill>
              <a:latin typeface="Montserrat SemiBold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Доступно</a:t>
            </a:r>
            <a:br>
              <a:rPr lang="ru-RU" sz="2800" spc="-1" dirty="0">
                <a:solidFill>
                  <a:srgbClr val="E14A20"/>
                </a:solidFill>
                <a:latin typeface="Montserrat SemiBold"/>
              </a:rPr>
            </a:br>
            <a:endParaRPr lang="ru-RU" sz="2800" spc="-1" dirty="0">
              <a:solidFill>
                <a:srgbClr val="E14A20"/>
              </a:solidFill>
              <a:latin typeface="Montserrat SemiBold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E14A20"/>
                </a:solidFill>
                <a:latin typeface="Montserrat SemiBold"/>
              </a:rPr>
              <a:t>Бесплатно</a:t>
            </a:r>
          </a:p>
          <a:p>
            <a:pPr>
              <a:lnSpc>
                <a:spcPct val="90000"/>
              </a:lnSpc>
            </a:pPr>
            <a:endParaRPr lang="ru-RU" sz="2800" spc="-1" dirty="0">
              <a:solidFill>
                <a:srgbClr val="E14A20"/>
              </a:solidFill>
              <a:latin typeface="Montserrat SemiBold"/>
            </a:endParaRPr>
          </a:p>
          <a:p>
            <a:pPr>
              <a:lnSpc>
                <a:spcPct val="90000"/>
              </a:lnSpc>
            </a:pPr>
            <a:endParaRPr lang="ru-RU" sz="2800" spc="-1" dirty="0">
              <a:solidFill>
                <a:srgbClr val="E14A20"/>
              </a:solidFill>
              <a:latin typeface="Montserrat SemiBold"/>
            </a:endParaRPr>
          </a:p>
          <a:p>
            <a:pPr>
              <a:lnSpc>
                <a:spcPct val="90000"/>
              </a:lnSpc>
              <a:buNone/>
            </a:pPr>
            <a:endParaRPr lang="ru-RU" sz="2800" spc="-1" dirty="0">
              <a:solidFill>
                <a:srgbClr val="E14A20"/>
              </a:solidFill>
              <a:latin typeface="Montserrat SemiBold"/>
            </a:endParaRPr>
          </a:p>
        </p:txBody>
      </p:sp>
      <p:pic>
        <p:nvPicPr>
          <p:cNvPr id="2097238" name="Picture 7" descr="G:\714 - Сапожников М.Ю\PR\RR\Main\7. Illustration\Scene\CMYK\jpg\Scene_illustration_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483338" y="3369209"/>
            <a:ext cx="2605087" cy="5540375"/>
          </a:xfrm>
          <a:prstGeom prst="rect">
            <a:avLst/>
          </a:prstGeom>
          <a:noFill/>
        </p:spPr>
      </p:pic>
      <p:pic>
        <p:nvPicPr>
          <p:cNvPr id="2097239" name="Graphic 6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0" name="Picture 602" descr="A picture containing indoor, building, bathroom, white  Description automatically generated"/>
          <p:cNvPicPr>
            <a:picLocks noChangeAspect="1"/>
          </p:cNvPicPr>
          <p:nvPr/>
        </p:nvPicPr>
        <p:blipFill rotWithShape="1">
          <a:blip r:embed="rId2" cstate="print"/>
          <a:srcRect l="-36" r="216"/>
          <a:stretch>
            <a:fillRect/>
          </a:stretch>
        </p:blipFill>
        <p:spPr>
          <a:xfrm>
            <a:off x="0" y="0"/>
            <a:ext cx="17068800" cy="9618376"/>
          </a:xfrm>
          <a:prstGeom prst="rect">
            <a:avLst/>
          </a:prstGeom>
        </p:spPr>
      </p:pic>
      <p:sp>
        <p:nvSpPr>
          <p:cNvPr id="1048716" name="TextBox 22"/>
          <p:cNvSpPr/>
          <p:nvPr/>
        </p:nvSpPr>
        <p:spPr>
          <a:xfrm>
            <a:off x="679450" y="3292476"/>
            <a:ext cx="1064961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rgbClr val="000000"/>
          </a:fontRef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Medium" panose="00000600000000000000" pitchFamily="2" charset="-52"/>
              </a:rPr>
              <a:t>Спасибо за внимание!</a:t>
            </a:r>
          </a:p>
        </p:txBody>
      </p:sp>
      <p:pic>
        <p:nvPicPr>
          <p:cNvPr id="2097241" name="Graphic 6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Microsoft Macintosh PowerPoint</Application>
  <PresentationFormat>Произвольный</PresentationFormat>
  <Paragraphs>79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Montserrat Medium</vt:lpstr>
      <vt:lpstr>Montserrat</vt:lpstr>
      <vt:lpstr>Symbol</vt:lpstr>
      <vt:lpstr>Times New Roman</vt:lpstr>
      <vt:lpstr>Calibri</vt:lpstr>
      <vt:lpstr>Montserrat SemiBold</vt:lpstr>
      <vt:lpstr>Wingdings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Александровна Тихонова</dc:creator>
  <cp:lastModifiedBy>Максим Максим</cp:lastModifiedBy>
  <cp:revision>1</cp:revision>
  <dcterms:created xsi:type="dcterms:W3CDTF">2022-02-02T11:42:51Z</dcterms:created>
  <dcterms:modified xsi:type="dcterms:W3CDTF">2022-09-28T15:55:33Z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</vt:i4>
  </property>
  <property fmtid="{D5CDD505-2E9C-101B-9397-08002B2CF9AE}" pid="5" name="ICV">
    <vt:lpwstr>21cc07defafa411180701b82df22d302</vt:lpwstr>
  </property>
</Properties>
</file>