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5" r:id="rId4"/>
    <p:sldMasterId id="2147483726" r:id="rId5"/>
  </p:sldMasterIdLst>
  <p:notesMasterIdLst>
    <p:notesMasterId r:id="rId13"/>
  </p:notesMasterIdLst>
  <p:sldIdLst>
    <p:sldId id="264" r:id="rId6"/>
    <p:sldId id="372" r:id="rId7"/>
    <p:sldId id="371" r:id="rId8"/>
    <p:sldId id="357" r:id="rId9"/>
    <p:sldId id="374" r:id="rId10"/>
    <p:sldId id="365" r:id="rId11"/>
    <p:sldId id="373" r:id="rId12"/>
  </p:sldIdLst>
  <p:sldSz cx="24384000" cy="13716000"/>
  <p:notesSz cx="6808788" cy="99409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Helvetica Neue" panose="02000503000000020004" pitchFamily="2" charset="0"/>
      <p:bold r:id="rId20"/>
    </p:embeddedFont>
    <p:embeddedFont>
      <p:font typeface="Montserrat" pitchFamily="2" charset="0"/>
      <p:regular r:id="rId21"/>
      <p:bold r:id="rId22"/>
      <p:italic r:id="rId23"/>
      <p:boldItalic r:id="rId24"/>
    </p:embeddedFont>
    <p:embeddedFont>
      <p:font typeface="Montserrat Medium" panose="020F0502020204030204" pitchFamily="34" charset="0"/>
      <p:regular r:id="rId25"/>
      <p:italic r:id="rId26"/>
    </p:embeddedFont>
    <p:embeddedFont>
      <p:font typeface="Montserrat SemiBold" pitchFamily="2" charset="0"/>
      <p:regular r:id="rId27"/>
      <p:bold r:id="rId28"/>
      <p:italic r:id="rId29"/>
      <p:boldItalic r:id="rId3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873" userDrawn="1">
          <p15:clr>
            <a:srgbClr val="A4A3A4"/>
          </p15:clr>
        </p15:guide>
        <p15:guide id="2" pos="286" userDrawn="1">
          <p15:clr>
            <a:srgbClr val="A4A3A4"/>
          </p15:clr>
        </p15:guide>
        <p15:guide id="4" pos="15164" userDrawn="1">
          <p15:clr>
            <a:srgbClr val="A4A3A4"/>
          </p15:clr>
        </p15:guide>
        <p15:guide id="5" orient="horz" pos="1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81D"/>
    <a:srgbClr val="FE6641"/>
    <a:srgbClr val="FF6600"/>
    <a:srgbClr val="0070C0"/>
    <a:srgbClr val="FFFF00"/>
    <a:srgbClr val="E6E6E6"/>
    <a:srgbClr val="09498E"/>
    <a:srgbClr val="E5481C"/>
    <a:srgbClr val="F0A38E"/>
    <a:srgbClr val="046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" autoAdjust="0"/>
    <p:restoredTop sz="95332" autoAdjust="0"/>
  </p:normalViewPr>
  <p:slideViewPr>
    <p:cSldViewPr snapToGrid="0" showGuides="1">
      <p:cViewPr varScale="1">
        <p:scale>
          <a:sx n="55" d="100"/>
          <a:sy n="55" d="100"/>
        </p:scale>
        <p:origin x="1096" y="240"/>
      </p:cViewPr>
      <p:guideLst>
        <p:guide orient="horz" pos="873"/>
        <p:guide pos="286"/>
        <p:guide pos="15164"/>
        <p:guide orient="horz" pos="1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0826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244726"/>
            <a:ext cx="1828800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846-0A28-4B4B-8C5A-7E0F1546BEF8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37-10E5-4C9E-BCA8-9223BC06FF42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2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E08E-1ACD-402E-9A7A-0288151005A9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5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3CA85D12-E459-E240-BBEE-14C8B9D95579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0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69927" y="537747"/>
            <a:ext cx="22612350" cy="1077218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 sz="6400" b="1" i="0">
                <a:solidFill>
                  <a:srgbClr val="0070C0"/>
                </a:solidFill>
                <a:latin typeface="Montserrat SemiBold" pitchFamily="2" charset="77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927" y="3210870"/>
            <a:ext cx="22612350" cy="9143056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Montserrat" pitchFamily="2" charset="77"/>
              </a:defRPr>
            </a:lvl1pPr>
            <a:lvl2pPr>
              <a:defRPr>
                <a:solidFill>
                  <a:srgbClr val="0070C0"/>
                </a:solidFill>
                <a:latin typeface="Montserrat" pitchFamily="2" charset="77"/>
              </a:defRPr>
            </a:lvl2pPr>
            <a:lvl3pPr>
              <a:defRPr>
                <a:solidFill>
                  <a:srgbClr val="0070C0"/>
                </a:solidFill>
                <a:latin typeface="Montserrat" pitchFamily="2" charset="77"/>
              </a:defRPr>
            </a:lvl3pPr>
            <a:lvl4pPr>
              <a:defRPr>
                <a:solidFill>
                  <a:srgbClr val="0070C0"/>
                </a:solidFill>
                <a:latin typeface="Montserrat" pitchFamily="2" charset="77"/>
              </a:defRPr>
            </a:lvl4pPr>
            <a:lvl5pPr>
              <a:defRPr>
                <a:solidFill>
                  <a:srgbClr val="0070C0"/>
                </a:solidFill>
                <a:latin typeface="Montserrat" pitchFamily="2" charset="77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69926" y="12712701"/>
            <a:ext cx="5486400" cy="730250"/>
          </a:xfrm>
        </p:spPr>
        <p:txBody>
          <a:bodyPr/>
          <a:lstStyle/>
          <a:p>
            <a:pPr defTabSz="1828800" hangingPunct="1"/>
            <a:fld id="{F73C6DCA-2E79-1043-BCF0-A7CDF89D93B2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795876" y="12712701"/>
            <a:ext cx="5486400" cy="730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defTabSz="1828800" hangingPunct="1"/>
            <a:fld id="{0C20EC55-330D-49EB-8925-1F97AFE2DC96}" type="slidenum">
              <a:rPr lang="ru-RU" kern="1200" smtClean="0">
                <a:solidFill>
                  <a:prstClr val="white">
                    <a:lumMod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17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33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88E4C843-1431-DC4D-833F-2F7FDA439169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3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AECAF32C-C306-F74C-8260-0569C951E130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33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62A7D6ED-D3BA-4D48-873A-7769FEBD4873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3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BB763246-9987-FA47-BA07-0F66475CCC78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74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B608981-9036-204E-9D0D-B8F8D3A60022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13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5019640E-5CB3-E74D-AC5F-27EEED9935E6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6DD8-6FF7-489C-95ED-E4C9ABBC1EB4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95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D4561DD-AFD3-2B41-943E-FB52A98160AC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9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80E3272-5767-994A-9317-2D00765B0D1F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4E4DC2EB-D8CB-F341-B8F4-BCD81EAD39E1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4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ветлое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2D150C-98E8-684C-957C-6C2ECEC3F7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1726" y="1577858"/>
            <a:ext cx="21031200" cy="1311128"/>
          </a:xfrm>
        </p:spPr>
        <p:txBody>
          <a:bodyPr>
            <a:spAutoFit/>
          </a:bodyPr>
          <a:lstStyle>
            <a:lvl1pPr>
              <a:defRPr b="1" i="0"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0418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1" y="3419477"/>
            <a:ext cx="21031200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1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B216-0A94-4FDD-A357-A5621184033A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2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9DC1-93AC-429D-9ED2-2F8055BE6B6D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4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1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84C0-CC35-48C6-811C-7BB5073B64AE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9D2-4DA8-47F9-81B1-E4481F110B6D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163-A7C6-446C-9C49-D236192C7411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7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33B0-39B6-4A12-BF83-871C3088B7AC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6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6A7E-5224-4076-BC52-DF6C3542AC43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8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1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1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1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94E1-C4FA-4928-8095-1B1D2190E87F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1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75ACA0ED-1307-BE49-A8CA-3101853E977A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3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4.png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5" Type="http://schemas.openxmlformats.org/officeDocument/2006/relationships/image" Target="../media/image45.svg"/><Relationship Id="rId2" Type="http://schemas.openxmlformats.org/officeDocument/2006/relationships/image" Target="../media/image4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24" Type="http://schemas.openxmlformats.org/officeDocument/2006/relationships/image" Target="../media/image44.png"/><Relationship Id="rId5" Type="http://schemas.openxmlformats.org/officeDocument/2006/relationships/image" Target="../media/image5.pn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5.svg"/><Relationship Id="rId9" Type="http://schemas.openxmlformats.org/officeDocument/2006/relationships/image" Target="../media/image29.sv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2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svg"/><Relationship Id="rId11" Type="http://schemas.openxmlformats.org/officeDocument/2006/relationships/image" Target="../media/image24.png"/><Relationship Id="rId5" Type="http://schemas.openxmlformats.org/officeDocument/2006/relationships/image" Target="../media/image52.png"/><Relationship Id="rId15" Type="http://schemas.openxmlformats.org/officeDocument/2006/relationships/image" Target="../media/image27.sv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19.sv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.png"/><Relationship Id="rId7" Type="http://schemas.openxmlformats.org/officeDocument/2006/relationships/image" Target="../media/image6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id="{2C89414D-A180-2F4A-811C-030C3AEC1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30D77D-132E-B54A-8886-E7C3AB9DF198}"/>
              </a:ext>
            </a:extLst>
          </p:cNvPr>
          <p:cNvSpPr/>
          <p:nvPr/>
        </p:nvSpPr>
        <p:spPr>
          <a:xfrm>
            <a:off x="2099620" y="1328750"/>
            <a:ext cx="1715764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ct val="0"/>
              </a:spcBef>
              <a:defRPr/>
            </a:pPr>
            <a:r>
              <a:rPr lang="ru-RU" sz="8000" b="1" dirty="0">
                <a:solidFill>
                  <a:srgbClr val="FF6600"/>
                </a:solidFill>
                <a:latin typeface="Montserrat SemiBold" pitchFamily="2" charset="77"/>
              </a:rPr>
              <a:t>Новые подходы службы занятости при взаимодействии с работодателями и пути привлечения работодателей </a:t>
            </a:r>
            <a:r>
              <a:rPr lang="ru-RU" sz="8000" b="1">
                <a:solidFill>
                  <a:srgbClr val="FF6600"/>
                </a:solidFill>
                <a:latin typeface="Montserrat SemiBold" pitchFamily="2" charset="77"/>
              </a:rPr>
              <a:t>на ЕЦП</a:t>
            </a:r>
            <a:endParaRPr lang="ru-RU" sz="8000" b="1" dirty="0">
              <a:solidFill>
                <a:srgbClr val="FF6600"/>
              </a:solidFill>
              <a:latin typeface="Montserrat SemiBold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5A9618-47E3-A846-9342-6BAB7F7A2644}"/>
              </a:ext>
            </a:extLst>
          </p:cNvPr>
          <p:cNvSpPr/>
          <p:nvPr/>
        </p:nvSpPr>
        <p:spPr>
          <a:xfrm>
            <a:off x="1678996" y="11972002"/>
            <a:ext cx="44840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ct val="0"/>
              </a:spcBef>
              <a:defRPr/>
            </a:pPr>
            <a:r>
              <a:rPr lang="ru-RU" sz="3000" dirty="0">
                <a:solidFill>
                  <a:schemeClr val="accent5"/>
                </a:solidFill>
                <a:latin typeface="Montserrat" panose="00000500000000000000" pitchFamily="2" charset="-52"/>
              </a:rPr>
              <a:t>26 сентября 2022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E301D1C-069C-9E49-B1CA-6079E823E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03312" y="11416097"/>
            <a:ext cx="2743200" cy="10795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5790A0A5-8C34-884C-B112-D60FD7D9B930}"/>
              </a:ext>
            </a:extLst>
          </p:cNvPr>
          <p:cNvSpPr/>
          <p:nvPr/>
        </p:nvSpPr>
        <p:spPr>
          <a:xfrm>
            <a:off x="2844589" y="4770031"/>
            <a:ext cx="18366487" cy="11003369"/>
          </a:xfrm>
          <a:custGeom>
            <a:avLst/>
            <a:gdLst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103 w 13716103"/>
              <a:gd name="connsiteY0" fmla="*/ 11064240 h 11064566"/>
              <a:gd name="connsiteX1" fmla="*/ 1646023 w 13716103"/>
              <a:gd name="connsiteY1" fmla="*/ 8284464 h 11064566"/>
              <a:gd name="connsiteX2" fmla="*/ 4133191 w 13716103"/>
              <a:gd name="connsiteY2" fmla="*/ 8229600 h 11064566"/>
              <a:gd name="connsiteX3" fmla="*/ 5285335 w 13716103"/>
              <a:gd name="connsiteY3" fmla="*/ 6163056 h 11064566"/>
              <a:gd name="connsiteX4" fmla="*/ 10131655 w 13716103"/>
              <a:gd name="connsiteY4" fmla="*/ 6236208 h 11064566"/>
              <a:gd name="connsiteX5" fmla="*/ 13716103 w 13716103"/>
              <a:gd name="connsiteY5" fmla="*/ 0 h 11064566"/>
              <a:gd name="connsiteX0" fmla="*/ 103 w 13716103"/>
              <a:gd name="connsiteY0" fmla="*/ 11064240 h 11064566"/>
              <a:gd name="connsiteX1" fmla="*/ 1646023 w 13716103"/>
              <a:gd name="connsiteY1" fmla="*/ 8284464 h 11064566"/>
              <a:gd name="connsiteX2" fmla="*/ 4133191 w 13716103"/>
              <a:gd name="connsiteY2" fmla="*/ 8229600 h 11064566"/>
              <a:gd name="connsiteX3" fmla="*/ 621895 w 13716103"/>
              <a:gd name="connsiteY3" fmla="*/ 6163056 h 11064566"/>
              <a:gd name="connsiteX4" fmla="*/ 10131655 w 13716103"/>
              <a:gd name="connsiteY4" fmla="*/ 6236208 h 11064566"/>
              <a:gd name="connsiteX5" fmla="*/ 13716103 w 13716103"/>
              <a:gd name="connsiteY5" fmla="*/ 0 h 11064566"/>
              <a:gd name="connsiteX0" fmla="*/ 36 w 18274973"/>
              <a:gd name="connsiteY0" fmla="*/ 10972800 h 10973202"/>
              <a:gd name="connsiteX1" fmla="*/ 6204893 w 18274973"/>
              <a:gd name="connsiteY1" fmla="*/ 8284464 h 10973202"/>
              <a:gd name="connsiteX2" fmla="*/ 8692061 w 18274973"/>
              <a:gd name="connsiteY2" fmla="*/ 8229600 h 10973202"/>
              <a:gd name="connsiteX3" fmla="*/ 5180765 w 18274973"/>
              <a:gd name="connsiteY3" fmla="*/ 6163056 h 10973202"/>
              <a:gd name="connsiteX4" fmla="*/ 14690525 w 18274973"/>
              <a:gd name="connsiteY4" fmla="*/ 6236208 h 10973202"/>
              <a:gd name="connsiteX5" fmla="*/ 18274973 w 18274973"/>
              <a:gd name="connsiteY5" fmla="*/ 0 h 10973202"/>
              <a:gd name="connsiteX0" fmla="*/ 35 w 18366412"/>
              <a:gd name="connsiteY0" fmla="*/ 10998926 h 10999324"/>
              <a:gd name="connsiteX1" fmla="*/ 6296332 w 18366412"/>
              <a:gd name="connsiteY1" fmla="*/ 8284464 h 10999324"/>
              <a:gd name="connsiteX2" fmla="*/ 8783500 w 18366412"/>
              <a:gd name="connsiteY2" fmla="*/ 8229600 h 10999324"/>
              <a:gd name="connsiteX3" fmla="*/ 5272204 w 18366412"/>
              <a:gd name="connsiteY3" fmla="*/ 6163056 h 10999324"/>
              <a:gd name="connsiteX4" fmla="*/ 14781964 w 18366412"/>
              <a:gd name="connsiteY4" fmla="*/ 6236208 h 10999324"/>
              <a:gd name="connsiteX5" fmla="*/ 18366412 w 18366412"/>
              <a:gd name="connsiteY5" fmla="*/ 0 h 10999324"/>
              <a:gd name="connsiteX0" fmla="*/ 1223 w 18367600"/>
              <a:gd name="connsiteY0" fmla="*/ 10998926 h 10999322"/>
              <a:gd name="connsiteX1" fmla="*/ 1555703 w 18367600"/>
              <a:gd name="connsiteY1" fmla="*/ 8271401 h 10999322"/>
              <a:gd name="connsiteX2" fmla="*/ 8784688 w 18367600"/>
              <a:gd name="connsiteY2" fmla="*/ 8229600 h 10999322"/>
              <a:gd name="connsiteX3" fmla="*/ 5273392 w 18367600"/>
              <a:gd name="connsiteY3" fmla="*/ 6163056 h 10999322"/>
              <a:gd name="connsiteX4" fmla="*/ 14783152 w 18367600"/>
              <a:gd name="connsiteY4" fmla="*/ 6236208 h 10999322"/>
              <a:gd name="connsiteX5" fmla="*/ 18367600 w 18367600"/>
              <a:gd name="connsiteY5" fmla="*/ 0 h 10999322"/>
              <a:gd name="connsiteX0" fmla="*/ 192 w 18366569"/>
              <a:gd name="connsiteY0" fmla="*/ 10998926 h 10999323"/>
              <a:gd name="connsiteX1" fmla="*/ 1554672 w 18366569"/>
              <a:gd name="connsiteY1" fmla="*/ 8271401 h 10999323"/>
              <a:gd name="connsiteX2" fmla="*/ 4028777 w 18366569"/>
              <a:gd name="connsiteY2" fmla="*/ 8190412 h 10999323"/>
              <a:gd name="connsiteX3" fmla="*/ 5272361 w 18366569"/>
              <a:gd name="connsiteY3" fmla="*/ 6163056 h 10999323"/>
              <a:gd name="connsiteX4" fmla="*/ 14782121 w 18366569"/>
              <a:gd name="connsiteY4" fmla="*/ 6236208 h 10999323"/>
              <a:gd name="connsiteX5" fmla="*/ 18366569 w 18366569"/>
              <a:gd name="connsiteY5" fmla="*/ 0 h 10999323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82121 w 18366569"/>
              <a:gd name="connsiteY4" fmla="*/ 6236208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82121 w 18366569"/>
              <a:gd name="connsiteY4" fmla="*/ 6236208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82121 w 18366569"/>
              <a:gd name="connsiteY4" fmla="*/ 6236208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95184 w 18366569"/>
              <a:gd name="connsiteY4" fmla="*/ 6183957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95184 w 18366569"/>
              <a:gd name="connsiteY4" fmla="*/ 6183957 h 10999322"/>
              <a:gd name="connsiteX5" fmla="*/ 18366569 w 18366569"/>
              <a:gd name="connsiteY5" fmla="*/ 0 h 10999322"/>
              <a:gd name="connsiteX0" fmla="*/ 110 w 18366487"/>
              <a:gd name="connsiteY0" fmla="*/ 10998926 h 10999257"/>
              <a:gd name="connsiteX1" fmla="*/ 1554590 w 18366487"/>
              <a:gd name="connsiteY1" fmla="*/ 8271401 h 10999257"/>
              <a:gd name="connsiteX2" fmla="*/ 4028695 w 18366487"/>
              <a:gd name="connsiteY2" fmla="*/ 8229600 h 10999257"/>
              <a:gd name="connsiteX3" fmla="*/ 5272279 w 18366487"/>
              <a:gd name="connsiteY3" fmla="*/ 6163056 h 10999257"/>
              <a:gd name="connsiteX4" fmla="*/ 14795102 w 18366487"/>
              <a:gd name="connsiteY4" fmla="*/ 6183957 h 10999257"/>
              <a:gd name="connsiteX5" fmla="*/ 18366487 w 18366487"/>
              <a:gd name="connsiteY5" fmla="*/ 0 h 1099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6487" h="10999257">
                <a:moveTo>
                  <a:pt x="110" y="10998926"/>
                </a:moveTo>
                <a:cubicBezTo>
                  <a:pt x="-15130" y="11033978"/>
                  <a:pt x="1562428" y="8275755"/>
                  <a:pt x="1554590" y="8271401"/>
                </a:cubicBezTo>
                <a:cubicBezTo>
                  <a:pt x="1546752" y="8267047"/>
                  <a:pt x="4049160" y="8228294"/>
                  <a:pt x="4028695" y="8229600"/>
                </a:cubicBezTo>
                <a:cubicBezTo>
                  <a:pt x="4008230" y="8230906"/>
                  <a:pt x="5267489" y="6164363"/>
                  <a:pt x="5272279" y="6163056"/>
                </a:cubicBezTo>
                <a:cubicBezTo>
                  <a:pt x="5277069" y="6161749"/>
                  <a:pt x="14816438" y="6132141"/>
                  <a:pt x="14795102" y="6183957"/>
                </a:cubicBezTo>
                <a:cubicBezTo>
                  <a:pt x="14828630" y="6162621"/>
                  <a:pt x="17650207" y="1207008"/>
                  <a:pt x="18366487" y="0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234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A6A0F2-3A54-43EB-953E-7760FD655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3" y="1"/>
            <a:ext cx="13139384" cy="13716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6F0F2E-3FBE-4E9F-974B-E1F6CFB584CD}"/>
              </a:ext>
            </a:extLst>
          </p:cNvPr>
          <p:cNvSpPr txBox="1"/>
          <p:nvPr/>
        </p:nvSpPr>
        <p:spPr>
          <a:xfrm>
            <a:off x="2500072" y="1828904"/>
            <a:ext cx="13670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5400" dirty="0">
                <a:solidFill>
                  <a:srgbClr val="CF452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Ключевые принципы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11229BD-48DD-446B-B10E-40BA3F4EF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91" y="1986691"/>
            <a:ext cx="600201" cy="6334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A14760-8BC8-451D-8A15-1223864BB1A3}"/>
              </a:ext>
            </a:extLst>
          </p:cNvPr>
          <p:cNvSpPr txBox="1"/>
          <p:nvPr/>
        </p:nvSpPr>
        <p:spPr>
          <a:xfrm>
            <a:off x="5612549" y="3542028"/>
            <a:ext cx="14433913" cy="77251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ru-RU" sz="5400" dirty="0" err="1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Проактивность</a:t>
            </a:r>
            <a:endParaRPr lang="ru-RU" sz="5400" dirty="0">
              <a:solidFill>
                <a:srgbClr val="0070C0"/>
              </a:solidFill>
              <a:latin typeface="Montserrat SemiBold" panose="00000700000000000000" pitchFamily="2" charset="-52"/>
              <a:ea typeface="+mj-ea"/>
              <a:cs typeface="+mj-cs"/>
            </a:endParaRPr>
          </a:p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Индивидуальный подход</a:t>
            </a:r>
          </a:p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Определение потребности</a:t>
            </a:r>
          </a:p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Формирование портрета кандидата</a:t>
            </a:r>
          </a:p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Целевая аудитория</a:t>
            </a:r>
          </a:p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Привлечение целевой аудитории</a:t>
            </a:r>
          </a:p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Конкурентоспособность вакансии</a:t>
            </a:r>
          </a:p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Обратная связь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CF5470-74D1-44EF-8302-8401D2859BBA}"/>
              </a:ext>
            </a:extLst>
          </p:cNvPr>
          <p:cNvSpPr txBox="1"/>
          <p:nvPr/>
        </p:nvSpPr>
        <p:spPr>
          <a:xfrm>
            <a:off x="22794017" y="11264742"/>
            <a:ext cx="1539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0" dirty="0">
                <a:solidFill>
                  <a:srgbClr val="CF4520">
                    <a:alpha val="10000"/>
                  </a:srgbClr>
                </a:solidFill>
                <a:latin typeface="Montserrat SemiBold" panose="00000700000000000000" pitchFamily="2" charset="-52"/>
                <a:ea typeface="+mj-ea"/>
                <a:cs typeface="+mj-cs"/>
              </a:rPr>
              <a:t>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AFCE0B-2730-411A-867C-3B605C690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56" y="533070"/>
            <a:ext cx="23014395" cy="1713124"/>
          </a:xfrm>
          <a:prstGeom prst="rect">
            <a:avLst/>
          </a:prstGeom>
        </p:spPr>
      </p:pic>
      <p:pic>
        <p:nvPicPr>
          <p:cNvPr id="29" name="Graphic 81">
            <a:extLst>
              <a:ext uri="{FF2B5EF4-FFF2-40B4-BE49-F238E27FC236}">
                <a16:creationId xmlns:a16="http://schemas.microsoft.com/office/drawing/2014/main" id="{141A83DF-1D33-4B80-9777-D83BDEAF8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7971" y="7507684"/>
            <a:ext cx="667091" cy="647471"/>
          </a:xfrm>
          <a:prstGeom prst="rect">
            <a:avLst/>
          </a:prstGeom>
        </p:spPr>
      </p:pic>
      <p:pic>
        <p:nvPicPr>
          <p:cNvPr id="30" name="Graphic 87">
            <a:extLst>
              <a:ext uri="{FF2B5EF4-FFF2-40B4-BE49-F238E27FC236}">
                <a16:creationId xmlns:a16="http://schemas.microsoft.com/office/drawing/2014/main" id="{8AED4A62-F69F-4D3D-A702-655CEB0A2B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7591" y="3724332"/>
            <a:ext cx="647471" cy="647471"/>
          </a:xfrm>
          <a:prstGeom prst="rect">
            <a:avLst/>
          </a:prstGeom>
        </p:spPr>
      </p:pic>
      <p:pic>
        <p:nvPicPr>
          <p:cNvPr id="31" name="Graphic 71">
            <a:extLst>
              <a:ext uri="{FF2B5EF4-FFF2-40B4-BE49-F238E27FC236}">
                <a16:creationId xmlns:a16="http://schemas.microsoft.com/office/drawing/2014/main" id="{F4476EA9-B1D6-4A4A-8AD0-BAE2B6BA19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7591" y="5520868"/>
            <a:ext cx="647471" cy="628428"/>
          </a:xfrm>
          <a:prstGeom prst="rect">
            <a:avLst/>
          </a:prstGeom>
        </p:spPr>
      </p:pic>
      <p:pic>
        <p:nvPicPr>
          <p:cNvPr id="32" name="Graphic 77">
            <a:extLst>
              <a:ext uri="{FF2B5EF4-FFF2-40B4-BE49-F238E27FC236}">
                <a16:creationId xmlns:a16="http://schemas.microsoft.com/office/drawing/2014/main" id="{5186D240-AE20-49DE-A7FE-209C5FD5E5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47591" y="10468041"/>
            <a:ext cx="647471" cy="640726"/>
          </a:xfrm>
          <a:prstGeom prst="rect">
            <a:avLst/>
          </a:prstGeom>
        </p:spPr>
      </p:pic>
      <p:pic>
        <p:nvPicPr>
          <p:cNvPr id="33" name="Graphic 14">
            <a:extLst>
              <a:ext uri="{FF2B5EF4-FFF2-40B4-BE49-F238E27FC236}">
                <a16:creationId xmlns:a16="http://schemas.microsoft.com/office/drawing/2014/main" id="{56F5EDFC-E0E0-41FF-B23B-08F802B3F21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47591" y="9541236"/>
            <a:ext cx="647471" cy="485603"/>
          </a:xfrm>
          <a:prstGeom prst="rect">
            <a:avLst/>
          </a:prstGeom>
        </p:spPr>
      </p:pic>
      <p:pic>
        <p:nvPicPr>
          <p:cNvPr id="34" name="Graphic 83">
            <a:extLst>
              <a:ext uri="{FF2B5EF4-FFF2-40B4-BE49-F238E27FC236}">
                <a16:creationId xmlns:a16="http://schemas.microsoft.com/office/drawing/2014/main" id="{25C61B10-2666-48D0-9DDC-5C9A8DF5B9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27971" y="8542010"/>
            <a:ext cx="663632" cy="515128"/>
          </a:xfrm>
          <a:prstGeom prst="rect">
            <a:avLst/>
          </a:prstGeom>
        </p:spPr>
      </p:pic>
      <p:pic>
        <p:nvPicPr>
          <p:cNvPr id="35" name="Graphic 20">
            <a:extLst>
              <a:ext uri="{FF2B5EF4-FFF2-40B4-BE49-F238E27FC236}">
                <a16:creationId xmlns:a16="http://schemas.microsoft.com/office/drawing/2014/main" id="{70ED4A7A-4CBA-44AA-8945-F475FA9117D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47591" y="6639645"/>
            <a:ext cx="644012" cy="644012"/>
          </a:xfrm>
          <a:prstGeom prst="rect">
            <a:avLst/>
          </a:prstGeom>
        </p:spPr>
      </p:pic>
      <p:pic>
        <p:nvPicPr>
          <p:cNvPr id="36" name="Graphic 72">
            <a:extLst>
              <a:ext uri="{FF2B5EF4-FFF2-40B4-BE49-F238E27FC236}">
                <a16:creationId xmlns:a16="http://schemas.microsoft.com/office/drawing/2014/main" id="{8A0F3500-6DF8-4459-907A-764FBE56276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27971" y="4590172"/>
            <a:ext cx="676900" cy="64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8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1894198-26BC-4922-A8FF-D89EF857A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4" y="-1"/>
            <a:ext cx="13139385" cy="13716001"/>
          </a:xfrm>
          <a:prstGeom prst="rect">
            <a:avLst/>
          </a:prstGeom>
        </p:spPr>
      </p:pic>
      <p:sp>
        <p:nvSpPr>
          <p:cNvPr id="112" name="Скругленный прямоугольник 111"/>
          <p:cNvSpPr/>
          <p:nvPr/>
        </p:nvSpPr>
        <p:spPr>
          <a:xfrm>
            <a:off x="9729332" y="3134495"/>
            <a:ext cx="4608000" cy="2785982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B0F0"/>
            </a:solidFill>
          </a:ln>
        </p:spPr>
        <p:txBody>
          <a:bodyPr wrap="square" lIns="108000" tIns="1007998" rIns="108000" bIns="288000" anchor="b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о рекомендованных услугах и сервисах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E10A4-2F9D-6A42-AEB6-BF31920E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7" y="537746"/>
            <a:ext cx="22612350" cy="1077218"/>
          </a:xfrm>
        </p:spPr>
        <p:txBody>
          <a:bodyPr>
            <a:spAutoFit/>
          </a:bodyPr>
          <a:lstStyle/>
          <a:p>
            <a:r>
              <a:rPr lang="ru-RU" dirty="0"/>
              <a:t>Работодатель – ключевой партнер СЗН</a:t>
            </a:r>
            <a:endParaRPr lang="en-US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588962" y="3093216"/>
            <a:ext cx="4866260" cy="27859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E5481C"/>
            </a:solidFill>
          </a:ln>
        </p:spPr>
        <p:txBody>
          <a:bodyPr wrap="square" lIns="108000" tIns="72000" rIns="108000" bIns="288000" anchor="b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ED7D31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Выбор</a:t>
            </a:r>
            <a:br>
              <a:rPr lang="ru-RU" sz="3200" b="1" dirty="0">
                <a:solidFill>
                  <a:srgbClr val="ED7D31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ED7D31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услуг и/или сервисов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6D91CF7-C3BA-1B43-83D2-039023127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77772" y="3463107"/>
            <a:ext cx="688640" cy="688640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551B5D7-8CCB-4747-BF58-2259E88D74E3}"/>
              </a:ext>
            </a:extLst>
          </p:cNvPr>
          <p:cNvGrpSpPr/>
          <p:nvPr/>
        </p:nvGrpSpPr>
        <p:grpSpPr>
          <a:xfrm>
            <a:off x="1749358" y="1565133"/>
            <a:ext cx="17031024" cy="923330"/>
            <a:chOff x="1743897" y="1259088"/>
            <a:chExt cx="6464965" cy="28436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8DE9965-2771-46D2-9ED7-8DE0B306D41D}"/>
                </a:ext>
              </a:extLst>
            </p:cNvPr>
            <p:cNvSpPr txBox="1"/>
            <p:nvPr/>
          </p:nvSpPr>
          <p:spPr>
            <a:xfrm>
              <a:off x="1743897" y="1259088"/>
              <a:ext cx="6464965" cy="28436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5400" dirty="0" err="1">
                  <a:solidFill>
                    <a:srgbClr val="CF4520"/>
                  </a:solidFill>
                  <a:latin typeface="Montserrat SemiBold" panose="00000700000000000000" pitchFamily="2" charset="-52"/>
                  <a:ea typeface="+mj-ea"/>
                  <a:cs typeface="+mj-cs"/>
                </a:rPr>
                <a:t>Проактивный</a:t>
              </a:r>
              <a:r>
                <a:rPr lang="ru-RU" sz="5400" dirty="0">
                  <a:solidFill>
                    <a:srgbClr val="CF4520"/>
                  </a:solidFill>
                  <a:latin typeface="Montserrat SemiBold" panose="00000700000000000000" pitchFamily="2" charset="-52"/>
                  <a:ea typeface="+mj-ea"/>
                  <a:cs typeface="+mj-cs"/>
                </a:rPr>
                <a:t> принцип сотрудничества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75281E2B-9D26-4F3B-A4F9-91D3A077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550" y="1745033"/>
              <a:ext cx="227836" cy="1950772"/>
            </a:xfrm>
            <a:prstGeom prst="rect">
              <a:avLst/>
            </a:prstGeom>
          </p:spPr>
        </p:pic>
      </p:grpSp>
      <p:sp>
        <p:nvSpPr>
          <p:cNvPr id="26" name="Скругленный прямоугольник 28">
            <a:extLst>
              <a:ext uri="{FF2B5EF4-FFF2-40B4-BE49-F238E27FC236}">
                <a16:creationId xmlns:a16="http://schemas.microsoft.com/office/drawing/2014/main" id="{630FF56D-D42A-49CA-8C11-D71E268382DA}"/>
              </a:ext>
            </a:extLst>
          </p:cNvPr>
          <p:cNvSpPr/>
          <p:nvPr/>
        </p:nvSpPr>
        <p:spPr>
          <a:xfrm>
            <a:off x="3691634" y="3134495"/>
            <a:ext cx="4866260" cy="2785982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70C0"/>
            </a:solidFill>
          </a:ln>
        </p:spPr>
        <p:txBody>
          <a:bodyPr wrap="square" lIns="108000" tIns="1007998" rIns="108000" bIns="288000" anchor="b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Montserrat SemiBold" pitchFamily="2" charset="77"/>
                <a:cs typeface="Times New Roman" panose="02020603050405020304" pitchFamily="18" charset="0"/>
              </a:rPr>
              <a:t>Предварительный анализ работодателя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D29AC4-48D7-4B50-B58D-7654A3889C06}"/>
              </a:ext>
            </a:extLst>
          </p:cNvPr>
          <p:cNvSpPr txBox="1"/>
          <p:nvPr/>
        </p:nvSpPr>
        <p:spPr>
          <a:xfrm>
            <a:off x="22794017" y="11264742"/>
            <a:ext cx="1539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0" dirty="0">
                <a:solidFill>
                  <a:srgbClr val="CF4520">
                    <a:alpha val="10000"/>
                  </a:srgbClr>
                </a:solidFill>
                <a:latin typeface="Montserrat SemiBold" panose="00000700000000000000" pitchFamily="2" charset="-52"/>
                <a:ea typeface="+mj-ea"/>
                <a:cs typeface="+mj-cs"/>
              </a:rPr>
              <a:t>3</a:t>
            </a:r>
          </a:p>
        </p:txBody>
      </p:sp>
      <p:pic>
        <p:nvPicPr>
          <p:cNvPr id="34" name="Graphic 14">
            <a:extLst>
              <a:ext uri="{FF2B5EF4-FFF2-40B4-BE49-F238E27FC236}">
                <a16:creationId xmlns:a16="http://schemas.microsoft.com/office/drawing/2014/main" id="{E434638C-68C4-4A85-BAED-497EE8EAB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5636" y="3423679"/>
            <a:ext cx="798256" cy="598692"/>
          </a:xfrm>
          <a:prstGeom prst="rect">
            <a:avLst/>
          </a:prstGeom>
        </p:spPr>
      </p:pic>
      <p:pic>
        <p:nvPicPr>
          <p:cNvPr id="35" name="Graphic 5">
            <a:extLst>
              <a:ext uri="{FF2B5EF4-FFF2-40B4-BE49-F238E27FC236}">
                <a16:creationId xmlns:a16="http://schemas.microsoft.com/office/drawing/2014/main" id="{C35CE7BF-BD48-4BAE-AD03-C49FD7D7DD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02978" y="3408222"/>
            <a:ext cx="660708" cy="66070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40B4FA3-7284-43B4-8225-BCAC7AAD73B2}"/>
              </a:ext>
            </a:extLst>
          </p:cNvPr>
          <p:cNvSpPr txBox="1"/>
          <p:nvPr/>
        </p:nvSpPr>
        <p:spPr>
          <a:xfrm>
            <a:off x="1749358" y="6297671"/>
            <a:ext cx="5322908" cy="174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>
              <a:lnSpc>
                <a:spcPct val="110000"/>
              </a:lnSpc>
            </a:pPr>
            <a:r>
              <a:rPr lang="ru-RU" sz="2000" kern="1200" dirty="0">
                <a:solidFill>
                  <a:srgbClr val="FE6641"/>
                </a:solidFill>
                <a:latin typeface="Montserrat SemiBold" panose="00000700000000000000" pitchFamily="2" charset="-52"/>
              </a:rPr>
              <a:t>РЕЕСТР</a:t>
            </a:r>
            <a:br>
              <a:rPr lang="ru-RU" sz="3000" kern="1200" dirty="0">
                <a:solidFill>
                  <a:srgbClr val="FE6641"/>
                </a:solidFill>
                <a:latin typeface="Montserrat SemiBold" panose="00000700000000000000" pitchFamily="2" charset="-52"/>
              </a:rPr>
            </a:br>
            <a:r>
              <a:rPr lang="ru-RU" sz="4000" kern="1200" dirty="0">
                <a:solidFill>
                  <a:srgbClr val="FE6641"/>
                </a:solidFill>
                <a:latin typeface="Montserrat SemiBold" panose="00000700000000000000" pitchFamily="2" charset="-52"/>
              </a:rPr>
              <a:t>СЕРВИСОВ </a:t>
            </a:r>
            <a:br>
              <a:rPr lang="ru-RU" sz="4000" kern="1200" dirty="0">
                <a:solidFill>
                  <a:srgbClr val="FE6641"/>
                </a:solidFill>
                <a:latin typeface="Montserrat SemiBold" panose="00000700000000000000" pitchFamily="2" charset="-52"/>
              </a:rPr>
            </a:br>
            <a:r>
              <a:rPr lang="ru-RU" sz="4000" kern="1200" dirty="0">
                <a:solidFill>
                  <a:srgbClr val="FE6641"/>
                </a:solidFill>
                <a:latin typeface="Montserrat SemiBold" panose="00000700000000000000" pitchFamily="2" charset="-52"/>
              </a:rPr>
              <a:t>ДЛЯ АПРОБАЦИИ </a:t>
            </a:r>
          </a:p>
        </p:txBody>
      </p:sp>
      <p:sp>
        <p:nvSpPr>
          <p:cNvPr id="50" name="Скругленный прямоугольник 42">
            <a:extLst>
              <a:ext uri="{FF2B5EF4-FFF2-40B4-BE49-F238E27FC236}">
                <a16:creationId xmlns:a16="http://schemas.microsoft.com/office/drawing/2014/main" id="{7DA7EA01-FAF3-4A7F-95C5-4FE80C6A156D}"/>
              </a:ext>
            </a:extLst>
          </p:cNvPr>
          <p:cNvSpPr/>
          <p:nvPr/>
        </p:nvSpPr>
        <p:spPr>
          <a:xfrm>
            <a:off x="749613" y="8527865"/>
            <a:ext cx="6372000" cy="1152000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 hangingPunct="1">
              <a:defRPr/>
            </a:pPr>
            <a:r>
              <a:rPr lang="ru-RU" b="1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Эффективная вакансия</a:t>
            </a:r>
          </a:p>
        </p:txBody>
      </p:sp>
      <p:sp>
        <p:nvSpPr>
          <p:cNvPr id="51" name="Скругленный прямоугольник 42">
            <a:extLst>
              <a:ext uri="{FF2B5EF4-FFF2-40B4-BE49-F238E27FC236}">
                <a16:creationId xmlns:a16="http://schemas.microsoft.com/office/drawing/2014/main" id="{B0F36B60-4848-4C9E-92F5-896D80A28707}"/>
              </a:ext>
            </a:extLst>
          </p:cNvPr>
          <p:cNvSpPr/>
          <p:nvPr/>
        </p:nvSpPr>
        <p:spPr>
          <a:xfrm>
            <a:off x="749613" y="9829187"/>
            <a:ext cx="6372000" cy="1152000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 hangingPunct="1">
              <a:defRPr/>
            </a:pPr>
            <a:r>
              <a:rPr lang="ru-RU" b="1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Перспективный подбор работников</a:t>
            </a:r>
          </a:p>
        </p:txBody>
      </p:sp>
      <p:sp>
        <p:nvSpPr>
          <p:cNvPr id="52" name="Скругленный прямоугольник 42">
            <a:extLst>
              <a:ext uri="{FF2B5EF4-FFF2-40B4-BE49-F238E27FC236}">
                <a16:creationId xmlns:a16="http://schemas.microsoft.com/office/drawing/2014/main" id="{9C3F662C-25C3-4E52-A66F-F88A88A6466C}"/>
              </a:ext>
            </a:extLst>
          </p:cNvPr>
          <p:cNvSpPr/>
          <p:nvPr/>
        </p:nvSpPr>
        <p:spPr>
          <a:xfrm>
            <a:off x="749613" y="11130509"/>
            <a:ext cx="6372000" cy="1152000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 hangingPunct="1">
              <a:defRPr/>
            </a:pPr>
            <a:r>
              <a:rPr lang="ru-RU" b="1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Конструктор вакансий </a:t>
            </a:r>
            <a:br>
              <a:rPr lang="en-US" b="1" kern="1200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b="1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для инвалидов</a:t>
            </a:r>
          </a:p>
        </p:txBody>
      </p:sp>
      <p:sp>
        <p:nvSpPr>
          <p:cNvPr id="53" name="Скругленный прямоугольник 42">
            <a:extLst>
              <a:ext uri="{FF2B5EF4-FFF2-40B4-BE49-F238E27FC236}">
                <a16:creationId xmlns:a16="http://schemas.microsoft.com/office/drawing/2014/main" id="{4B047842-901E-460A-9F82-237E48825478}"/>
              </a:ext>
            </a:extLst>
          </p:cNvPr>
          <p:cNvSpPr/>
          <p:nvPr/>
        </p:nvSpPr>
        <p:spPr>
          <a:xfrm>
            <a:off x="7435173" y="8527865"/>
            <a:ext cx="6372000" cy="1152000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 hangingPunct="1">
              <a:defRPr/>
            </a:pPr>
            <a:r>
              <a:rPr lang="ru-RU" b="1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Сезонная работа</a:t>
            </a:r>
          </a:p>
        </p:txBody>
      </p:sp>
      <p:sp>
        <p:nvSpPr>
          <p:cNvPr id="54" name="Скругленный прямоугольник 42">
            <a:extLst>
              <a:ext uri="{FF2B5EF4-FFF2-40B4-BE49-F238E27FC236}">
                <a16:creationId xmlns:a16="http://schemas.microsoft.com/office/drawing/2014/main" id="{47DD86BD-7FB3-46F1-8166-35C6326861B9}"/>
              </a:ext>
            </a:extLst>
          </p:cNvPr>
          <p:cNvSpPr/>
          <p:nvPr/>
        </p:nvSpPr>
        <p:spPr>
          <a:xfrm>
            <a:off x="7435173" y="9826169"/>
            <a:ext cx="6372000" cy="1155018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 hangingPunct="1">
              <a:defRPr/>
            </a:pPr>
            <a:r>
              <a:rPr lang="ru-RU" b="1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Региональные работники</a:t>
            </a:r>
          </a:p>
        </p:txBody>
      </p:sp>
      <p:sp>
        <p:nvSpPr>
          <p:cNvPr id="55" name="Скругленный прямоугольник 42">
            <a:extLst>
              <a:ext uri="{FF2B5EF4-FFF2-40B4-BE49-F238E27FC236}">
                <a16:creationId xmlns:a16="http://schemas.microsoft.com/office/drawing/2014/main" id="{1548C674-6E0A-421D-A745-5A664DC39E97}"/>
              </a:ext>
            </a:extLst>
          </p:cNvPr>
          <p:cNvSpPr/>
          <p:nvPr/>
        </p:nvSpPr>
        <p:spPr>
          <a:xfrm>
            <a:off x="7435173" y="11131061"/>
            <a:ext cx="6372000" cy="1151445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 hangingPunct="1">
              <a:defRPr/>
            </a:pPr>
            <a:r>
              <a:rPr lang="ru-RU" b="1" kern="1200" dirty="0" err="1">
                <a:solidFill>
                  <a:srgbClr val="0070C0"/>
                </a:solidFill>
                <a:latin typeface="Montserrat" panose="00000500000000000000" pitchFamily="2" charset="-52"/>
              </a:rPr>
              <a:t>Аутплейсмент</a:t>
            </a:r>
            <a:endParaRPr lang="ru-RU" b="1" kern="120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A178FF-0C18-4A3F-8643-B6D5EE9AC9C5}"/>
              </a:ext>
            </a:extLst>
          </p:cNvPr>
          <p:cNvSpPr txBox="1"/>
          <p:nvPr/>
        </p:nvSpPr>
        <p:spPr>
          <a:xfrm>
            <a:off x="17048149" y="6391205"/>
            <a:ext cx="5322908" cy="174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>
              <a:lnSpc>
                <a:spcPct val="110000"/>
              </a:lnSpc>
            </a:pPr>
            <a:r>
              <a:rPr lang="ru-RU" sz="2000" kern="1200" dirty="0">
                <a:solidFill>
                  <a:srgbClr val="FE6641"/>
                </a:solidFill>
                <a:latin typeface="Montserrat SemiBold" panose="00000700000000000000" pitchFamily="2" charset="-52"/>
              </a:rPr>
              <a:t>РЕЕСТР</a:t>
            </a:r>
            <a:br>
              <a:rPr lang="ru-RU" sz="3000" kern="1200" dirty="0">
                <a:solidFill>
                  <a:srgbClr val="FE6641"/>
                </a:solidFill>
                <a:latin typeface="Montserrat SemiBold" panose="00000700000000000000" pitchFamily="2" charset="-52"/>
              </a:rPr>
            </a:br>
            <a:r>
              <a:rPr lang="ru-RU" sz="4000" kern="1200" dirty="0">
                <a:solidFill>
                  <a:srgbClr val="FE6641"/>
                </a:solidFill>
                <a:latin typeface="Montserrat SemiBold" panose="00000700000000000000" pitchFamily="2" charset="-52"/>
              </a:rPr>
              <a:t>ДЕЙСТВУЮЩИХ СЕРВИСОВ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309886F2-E62B-42C4-86C7-CF5874BE0F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1749" y="6435097"/>
            <a:ext cx="687456" cy="771292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35BE52CC-6B3F-4107-A6B5-3A41EC65C0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050541" y="6528631"/>
            <a:ext cx="687456" cy="771292"/>
          </a:xfrm>
          <a:prstGeom prst="rect">
            <a:avLst/>
          </a:prstGeom>
        </p:spPr>
      </p:pic>
      <p:pic>
        <p:nvPicPr>
          <p:cNvPr id="61" name="Graphic 20">
            <a:extLst>
              <a:ext uri="{FF2B5EF4-FFF2-40B4-BE49-F238E27FC236}">
                <a16:creationId xmlns:a16="http://schemas.microsoft.com/office/drawing/2014/main" id="{D98770D0-05B6-4C5E-B177-486A961A8E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8077" y="8905059"/>
            <a:ext cx="457200" cy="457200"/>
          </a:xfrm>
          <a:prstGeom prst="rect">
            <a:avLst/>
          </a:prstGeom>
        </p:spPr>
      </p:pic>
      <p:pic>
        <p:nvPicPr>
          <p:cNvPr id="62" name="Graphic 60">
            <a:extLst>
              <a:ext uri="{FF2B5EF4-FFF2-40B4-BE49-F238E27FC236}">
                <a16:creationId xmlns:a16="http://schemas.microsoft.com/office/drawing/2014/main" id="{FBFD437C-AD62-4A3F-9A09-889B25CD04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71329" y="10182048"/>
            <a:ext cx="355600" cy="4445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8702B4F2-39B0-4254-8BA2-30F69587902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1329" y="11485380"/>
            <a:ext cx="342900" cy="419100"/>
          </a:xfrm>
          <a:prstGeom prst="rect">
            <a:avLst/>
          </a:prstGeom>
        </p:spPr>
      </p:pic>
      <p:pic>
        <p:nvPicPr>
          <p:cNvPr id="64" name="Graphic 64">
            <a:extLst>
              <a:ext uri="{FF2B5EF4-FFF2-40B4-BE49-F238E27FC236}">
                <a16:creationId xmlns:a16="http://schemas.microsoft.com/office/drawing/2014/main" id="{B0BC1F24-0E6B-4519-90F4-41D68203E3D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35355" y="8868207"/>
            <a:ext cx="438978" cy="458063"/>
          </a:xfrm>
          <a:prstGeom prst="rect">
            <a:avLst/>
          </a:prstGeom>
        </p:spPr>
      </p:pic>
      <p:pic>
        <p:nvPicPr>
          <p:cNvPr id="65" name="Graphic 66">
            <a:extLst>
              <a:ext uri="{FF2B5EF4-FFF2-40B4-BE49-F238E27FC236}">
                <a16:creationId xmlns:a16="http://schemas.microsoft.com/office/drawing/2014/main" id="{D45331A2-730E-48E5-AF49-2C3825EE18A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827900" y="10188110"/>
            <a:ext cx="453887" cy="434153"/>
          </a:xfrm>
          <a:prstGeom prst="rect">
            <a:avLst/>
          </a:prstGeom>
        </p:spPr>
      </p:pic>
      <p:pic>
        <p:nvPicPr>
          <p:cNvPr id="66" name="Graphic 68">
            <a:extLst>
              <a:ext uri="{FF2B5EF4-FFF2-40B4-BE49-F238E27FC236}">
                <a16:creationId xmlns:a16="http://schemas.microsoft.com/office/drawing/2014/main" id="{F85A496B-CFBB-4F6C-A536-AC8210A1B3B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855233" y="11524103"/>
            <a:ext cx="463826" cy="396185"/>
          </a:xfrm>
          <a:prstGeom prst="rect">
            <a:avLst/>
          </a:prstGeom>
        </p:spPr>
      </p:pic>
      <p:pic>
        <p:nvPicPr>
          <p:cNvPr id="67" name="Graphic 70">
            <a:extLst>
              <a:ext uri="{FF2B5EF4-FFF2-40B4-BE49-F238E27FC236}">
                <a16:creationId xmlns:a16="http://schemas.microsoft.com/office/drawing/2014/main" id="{B1868E69-AF3A-47CA-AAF1-01D28909057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6569414" y="10078249"/>
            <a:ext cx="478735" cy="468549"/>
          </a:xfrm>
          <a:prstGeom prst="rect">
            <a:avLst/>
          </a:prstGeom>
        </p:spPr>
      </p:pic>
      <p:pic>
        <p:nvPicPr>
          <p:cNvPr id="68" name="Graphic 72">
            <a:extLst>
              <a:ext uri="{FF2B5EF4-FFF2-40B4-BE49-F238E27FC236}">
                <a16:creationId xmlns:a16="http://schemas.microsoft.com/office/drawing/2014/main" id="{5B041E3D-C3A2-4B69-B130-C83425B8D5C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6558303" y="8817249"/>
            <a:ext cx="489846" cy="468549"/>
          </a:xfrm>
          <a:prstGeom prst="rect">
            <a:avLst/>
          </a:prstGeom>
        </p:spPr>
      </p:pic>
      <p:sp>
        <p:nvSpPr>
          <p:cNvPr id="69" name="Скругленный прямоугольник 42">
            <a:extLst>
              <a:ext uri="{FF2B5EF4-FFF2-40B4-BE49-F238E27FC236}">
                <a16:creationId xmlns:a16="http://schemas.microsoft.com/office/drawing/2014/main" id="{CB476BBD-0BD8-43DD-912C-F9E5A7D2A284}"/>
              </a:ext>
            </a:extLst>
          </p:cNvPr>
          <p:cNvSpPr/>
          <p:nvPr/>
        </p:nvSpPr>
        <p:spPr>
          <a:xfrm>
            <a:off x="16129894" y="8475524"/>
            <a:ext cx="6372000" cy="1152000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 hangingPunct="1">
              <a:defRPr/>
            </a:pPr>
            <a:r>
              <a:rPr lang="ru-RU" b="1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Массовый отбор </a:t>
            </a:r>
            <a:br>
              <a:rPr lang="en-US" b="1" kern="1200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b="1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кандидатов на работу</a:t>
            </a:r>
          </a:p>
        </p:txBody>
      </p:sp>
      <p:sp>
        <p:nvSpPr>
          <p:cNvPr id="70" name="Скругленный прямоугольник 42">
            <a:extLst>
              <a:ext uri="{FF2B5EF4-FFF2-40B4-BE49-F238E27FC236}">
                <a16:creationId xmlns:a16="http://schemas.microsoft.com/office/drawing/2014/main" id="{2646C3DE-0A95-4D0F-AA51-6AC26626458F}"/>
              </a:ext>
            </a:extLst>
          </p:cNvPr>
          <p:cNvSpPr/>
          <p:nvPr/>
        </p:nvSpPr>
        <p:spPr>
          <a:xfrm>
            <a:off x="16129894" y="9736524"/>
            <a:ext cx="6372000" cy="1152000"/>
          </a:xfrm>
          <a:prstGeom prst="roundRect">
            <a:avLst>
              <a:gd name="adj" fmla="val 1445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lIns="1080000" tIns="108000" bIns="108000" rtlCol="0" anchor="ctr">
            <a:noAutofit/>
          </a:bodyPr>
          <a:lstStyle/>
          <a:p>
            <a:pPr lvl="0" algn="l" defTabSz="1828800" hangingPunct="1">
              <a:defRPr/>
            </a:pPr>
            <a:r>
              <a:rPr lang="ru-RU" b="1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Организация собеседования с кандидатами на работу</a:t>
            </a:r>
          </a:p>
        </p:txBody>
      </p:sp>
    </p:spTree>
    <p:extLst>
      <p:ext uri="{BB962C8B-B14F-4D97-AF65-F5344CB8AC3E}">
        <p14:creationId xmlns:p14="http://schemas.microsoft.com/office/powerpoint/2010/main" val="156998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1894198-26BC-4922-A8FF-D89EF857A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" y="21030"/>
            <a:ext cx="13139385" cy="137160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FE10A4-2F9D-6A42-AEB6-BF31920E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7" y="537746"/>
            <a:ext cx="22612350" cy="1077218"/>
          </a:xfrm>
        </p:spPr>
        <p:txBody>
          <a:bodyPr>
            <a:spAutoFit/>
          </a:bodyPr>
          <a:lstStyle/>
          <a:p>
            <a:r>
              <a:rPr lang="ru-RU" dirty="0"/>
              <a:t>Работодатель – ключевой партнер СЗН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462A14-9855-4788-A2CF-C494EE94F865}"/>
              </a:ext>
            </a:extLst>
          </p:cNvPr>
          <p:cNvSpPr txBox="1"/>
          <p:nvPr/>
        </p:nvSpPr>
        <p:spPr>
          <a:xfrm>
            <a:off x="22794017" y="11264742"/>
            <a:ext cx="1539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0" dirty="0">
                <a:solidFill>
                  <a:srgbClr val="CF4520">
                    <a:alpha val="10000"/>
                  </a:srgbClr>
                </a:solidFill>
                <a:latin typeface="Montserrat SemiBold" panose="00000700000000000000" pitchFamily="2" charset="-52"/>
                <a:ea typeface="+mj-ea"/>
                <a:cs typeface="+mj-cs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991F75-BA90-4BEB-B498-049F57A7F754}"/>
              </a:ext>
            </a:extLst>
          </p:cNvPr>
          <p:cNvSpPr txBox="1"/>
          <p:nvPr/>
        </p:nvSpPr>
        <p:spPr>
          <a:xfrm>
            <a:off x="2486589" y="1856890"/>
            <a:ext cx="19216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5400" dirty="0">
                <a:solidFill>
                  <a:srgbClr val="CF452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Персональный менеджер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F48E843-BB2C-4931-AEEB-72BA581FB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08" y="2014677"/>
            <a:ext cx="600201" cy="63341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8316D68-87D8-400B-BE79-F5AF55378777}"/>
              </a:ext>
            </a:extLst>
          </p:cNvPr>
          <p:cNvSpPr txBox="1"/>
          <p:nvPr/>
        </p:nvSpPr>
        <p:spPr>
          <a:xfrm>
            <a:off x="2369409" y="3162826"/>
            <a:ext cx="21453167" cy="72635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Владение ситуацией на рынке труда</a:t>
            </a:r>
          </a:p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Владение информацией о спросе и профессионально-квалификационном составе кандидатов </a:t>
            </a:r>
          </a:p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Владение информацией о специфике сферы деятельности </a:t>
            </a:r>
          </a:p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Сопровождение на всех этапах сотрудничества</a:t>
            </a:r>
          </a:p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Консультация по вопросам трудового законодательства</a:t>
            </a:r>
          </a:p>
        </p:txBody>
      </p:sp>
      <p:pic>
        <p:nvPicPr>
          <p:cNvPr id="36" name="Graphic 61">
            <a:extLst>
              <a:ext uri="{FF2B5EF4-FFF2-40B4-BE49-F238E27FC236}">
                <a16:creationId xmlns:a16="http://schemas.microsoft.com/office/drawing/2014/main" id="{925E1F8D-2BAC-4ED3-A06B-C73FC774C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9927" y="3340667"/>
            <a:ext cx="1460200" cy="146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1894198-26BC-4922-A8FF-D89EF857A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" y="21030"/>
            <a:ext cx="13139385" cy="13716001"/>
          </a:xfrm>
          <a:prstGeom prst="rect">
            <a:avLst/>
          </a:prstGeom>
        </p:spPr>
      </p:pic>
      <p:sp>
        <p:nvSpPr>
          <p:cNvPr id="110" name="Скругленный прямоугольник 109"/>
          <p:cNvSpPr/>
          <p:nvPr/>
        </p:nvSpPr>
        <p:spPr>
          <a:xfrm>
            <a:off x="12288124" y="4599745"/>
            <a:ext cx="4608000" cy="2785982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B0F0"/>
            </a:solidFill>
          </a:ln>
        </p:spPr>
        <p:txBody>
          <a:bodyPr wrap="square" lIns="108000" tIns="1007998" rIns="108000" bIns="288000" anchor="b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</a:t>
            </a:r>
            <a:br>
              <a:rPr lang="ru-RU" sz="32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профильной</a:t>
            </a:r>
          </a:p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группы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E10A4-2F9D-6A42-AEB6-BF31920E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7" y="537746"/>
            <a:ext cx="22612350" cy="1077218"/>
          </a:xfrm>
        </p:spPr>
        <p:txBody>
          <a:bodyPr>
            <a:spAutoFit/>
          </a:bodyPr>
          <a:lstStyle/>
          <a:p>
            <a:r>
              <a:rPr lang="ru-RU" dirty="0"/>
              <a:t>Работодатель – ключевой партнер СЗН</a:t>
            </a:r>
            <a:endParaRPr lang="en-US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606848" y="3879446"/>
            <a:ext cx="4608000" cy="867106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70C0"/>
            </a:solidFill>
          </a:ln>
        </p:spPr>
        <p:txBody>
          <a:bodyPr wrap="square" lIns="1152000" tIns="216000" rIns="108000" bIns="216000" anchor="ctr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Заявление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606848" y="4989726"/>
            <a:ext cx="4608000" cy="867106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70C0"/>
            </a:solidFill>
          </a:ln>
        </p:spPr>
        <p:txBody>
          <a:bodyPr wrap="square" lIns="1152000" tIns="216000" rIns="108000" bIns="216000" anchor="ctr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Вакансия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606848" y="8457724"/>
            <a:ext cx="4608000" cy="2467544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70C0"/>
            </a:solidFill>
          </a:ln>
        </p:spPr>
        <p:txBody>
          <a:bodyPr wrap="square" lIns="1152000" tIns="216000" rIns="108000" bIns="216000" anchor="ctr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Сведения работодателя</a:t>
            </a:r>
            <a:b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о себе</a:t>
            </a:r>
            <a:b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(анкетирование, взаимодействие)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606848" y="11143424"/>
            <a:ext cx="4608000" cy="1728880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70C0"/>
            </a:solidFill>
          </a:ln>
        </p:spPr>
        <p:txBody>
          <a:bodyPr wrap="square" lIns="1152000" tIns="216000" rIns="108000" bIns="216000" anchor="ctr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Данные специалиста ЦЗН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CBB3623-7119-7B42-9428-BE224FBE8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1002" y="3916586"/>
            <a:ext cx="536212" cy="75700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EE25495-6D7B-3B40-8E35-79955E9457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2360" y="8723280"/>
            <a:ext cx="625028" cy="7258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8053D40-2772-7E4E-9F63-CA1809AC27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0601" y="11280211"/>
            <a:ext cx="681958" cy="530412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7340353" y="4179037"/>
            <a:ext cx="4866260" cy="35783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E5481C"/>
            </a:solidFill>
          </a:ln>
        </p:spPr>
        <p:txBody>
          <a:bodyPr wrap="square" lIns="108000" tIns="72000" rIns="108000" bIns="288000" anchor="b">
            <a:noAutofit/>
          </a:bodyPr>
          <a:lstStyle/>
          <a:p>
            <a:pPr>
              <a:defRPr/>
            </a:pPr>
            <a:endParaRPr lang="ru-RU" sz="3200" b="1" dirty="0">
              <a:solidFill>
                <a:srgbClr val="ED7D31"/>
              </a:solidFill>
              <a:latin typeface="Montserrat SemiBol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b="1" dirty="0">
              <a:solidFill>
                <a:srgbClr val="ED7D31"/>
              </a:solidFill>
              <a:latin typeface="Montserrat SemiBol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b="1" dirty="0">
              <a:solidFill>
                <a:srgbClr val="ED7D31"/>
              </a:solidFill>
              <a:latin typeface="Montserrat SemiBol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b="1" dirty="0">
              <a:solidFill>
                <a:srgbClr val="ED7D31"/>
              </a:solidFill>
              <a:latin typeface="Montserrat SemiBol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1" dirty="0">
                <a:solidFill>
                  <a:srgbClr val="ED7D31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индивидуального </a:t>
            </a:r>
            <a:br>
              <a:rPr lang="ru-RU" sz="3200" b="1" dirty="0">
                <a:solidFill>
                  <a:srgbClr val="ED7D31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ED7D31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перечня услуг и сервисов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AE998F-D206-3642-81A1-E48B60C061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217165" y="4809355"/>
            <a:ext cx="749922" cy="70447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6D91CF7-C3BA-1B43-83D2-039023127F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429163" y="4665914"/>
            <a:ext cx="688640" cy="68864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DE9965-2771-46D2-9ED7-8DE0B306D41D}"/>
              </a:ext>
            </a:extLst>
          </p:cNvPr>
          <p:cNvSpPr txBox="1"/>
          <p:nvPr/>
        </p:nvSpPr>
        <p:spPr>
          <a:xfrm>
            <a:off x="2500072" y="1881658"/>
            <a:ext cx="19216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5400" dirty="0">
                <a:solidFill>
                  <a:srgbClr val="CF452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Определение профильной группы работодателя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7E484FC-110A-4162-A1E8-2BF160439C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91" y="2039445"/>
            <a:ext cx="600201" cy="633418"/>
          </a:xfrm>
          <a:prstGeom prst="rect">
            <a:avLst/>
          </a:prstGeom>
        </p:spPr>
      </p:pic>
      <p:pic>
        <p:nvPicPr>
          <p:cNvPr id="34" name="Graphic 4">
            <a:extLst>
              <a:ext uri="{FF2B5EF4-FFF2-40B4-BE49-F238E27FC236}">
                <a16:creationId xmlns:a16="http://schemas.microsoft.com/office/drawing/2014/main" id="{8417A3D9-6B11-41B1-8F04-697C016F7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1002" y="5053527"/>
            <a:ext cx="536212" cy="757004"/>
          </a:xfrm>
          <a:prstGeom prst="rect">
            <a:avLst/>
          </a:prstGeom>
        </p:spPr>
      </p:pic>
      <p:sp>
        <p:nvSpPr>
          <p:cNvPr id="35" name="Скругленный прямоугольник 45">
            <a:extLst>
              <a:ext uri="{FF2B5EF4-FFF2-40B4-BE49-F238E27FC236}">
                <a16:creationId xmlns:a16="http://schemas.microsoft.com/office/drawing/2014/main" id="{8267172D-89E0-4B75-8657-F14FB119DE4D}"/>
              </a:ext>
            </a:extLst>
          </p:cNvPr>
          <p:cNvSpPr/>
          <p:nvPr/>
        </p:nvSpPr>
        <p:spPr>
          <a:xfrm>
            <a:off x="1603471" y="6094464"/>
            <a:ext cx="4608000" cy="2159768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70C0"/>
            </a:solidFill>
          </a:ln>
        </p:spPr>
        <p:txBody>
          <a:bodyPr wrap="square" lIns="1152000" tIns="216000" rIns="108000" bIns="216000" anchor="ctr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Сведения об изменении режимов занятости</a:t>
            </a:r>
          </a:p>
        </p:txBody>
      </p:sp>
      <p:pic>
        <p:nvPicPr>
          <p:cNvPr id="37" name="Graphic 4">
            <a:extLst>
              <a:ext uri="{FF2B5EF4-FFF2-40B4-BE49-F238E27FC236}">
                <a16:creationId xmlns:a16="http://schemas.microsoft.com/office/drawing/2014/main" id="{B196A79F-2FCD-4EA5-B3A0-BD4394F54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4532" y="6259590"/>
            <a:ext cx="536212" cy="757004"/>
          </a:xfrm>
          <a:prstGeom prst="rect">
            <a:avLst/>
          </a:prstGeom>
        </p:spPr>
      </p:pic>
      <p:sp>
        <p:nvSpPr>
          <p:cNvPr id="39" name="Скругленный прямоугольник 109">
            <a:extLst>
              <a:ext uri="{FF2B5EF4-FFF2-40B4-BE49-F238E27FC236}">
                <a16:creationId xmlns:a16="http://schemas.microsoft.com/office/drawing/2014/main" id="{813D64AA-0D82-4D83-B809-2119B429AF6E}"/>
              </a:ext>
            </a:extLst>
          </p:cNvPr>
          <p:cNvSpPr/>
          <p:nvPr/>
        </p:nvSpPr>
        <p:spPr>
          <a:xfrm>
            <a:off x="7218310" y="4599745"/>
            <a:ext cx="4608000" cy="2785982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B0F0"/>
            </a:solidFill>
          </a:ln>
        </p:spPr>
        <p:txBody>
          <a:bodyPr wrap="square" lIns="108000" tIns="1007998" rIns="108000" bIns="288000" anchor="b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бизнес </a:t>
            </a:r>
            <a:br>
              <a:rPr lang="ru-RU" sz="32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ситуации</a:t>
            </a:r>
          </a:p>
        </p:txBody>
      </p:sp>
      <p:pic>
        <p:nvPicPr>
          <p:cNvPr id="41" name="Graphic 14">
            <a:extLst>
              <a:ext uri="{FF2B5EF4-FFF2-40B4-BE49-F238E27FC236}">
                <a16:creationId xmlns:a16="http://schemas.microsoft.com/office/drawing/2014/main" id="{8FEF6CD0-8AC8-4D6E-B9F1-59B25D22DBB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38656" y="4852060"/>
            <a:ext cx="798256" cy="59869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8462A14-9855-4788-A2CF-C494EE94F865}"/>
              </a:ext>
            </a:extLst>
          </p:cNvPr>
          <p:cNvSpPr txBox="1"/>
          <p:nvPr/>
        </p:nvSpPr>
        <p:spPr>
          <a:xfrm>
            <a:off x="22794017" y="11264742"/>
            <a:ext cx="1539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0" dirty="0">
                <a:solidFill>
                  <a:srgbClr val="CF4520">
                    <a:alpha val="10000"/>
                  </a:srgbClr>
                </a:solidFill>
                <a:latin typeface="Montserrat SemiBold" panose="00000700000000000000" pitchFamily="2" charset="-52"/>
                <a:ea typeface="+mj-ea"/>
                <a:cs typeface="+mj-cs"/>
              </a:rPr>
              <a:t>5</a:t>
            </a:r>
          </a:p>
        </p:txBody>
      </p:sp>
      <p:sp>
        <p:nvSpPr>
          <p:cNvPr id="43" name="Левая фигурная скобка 42">
            <a:extLst>
              <a:ext uri="{FF2B5EF4-FFF2-40B4-BE49-F238E27FC236}">
                <a16:creationId xmlns:a16="http://schemas.microsoft.com/office/drawing/2014/main" id="{A4633DA0-8561-48A0-A00E-C15DBC334485}"/>
              </a:ext>
            </a:extLst>
          </p:cNvPr>
          <p:cNvSpPr/>
          <p:nvPr/>
        </p:nvSpPr>
        <p:spPr>
          <a:xfrm flipH="1">
            <a:off x="6462264" y="3899001"/>
            <a:ext cx="487581" cy="8955718"/>
          </a:xfrm>
          <a:prstGeom prst="leftBrace">
            <a:avLst>
              <a:gd name="adj1" fmla="val 62063"/>
              <a:gd name="adj2" fmla="val 23297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hangingPunct="1"/>
            <a:endParaRPr lang="ru-RU" sz="3600" kern="1200">
              <a:solidFill>
                <a:srgbClr val="00B0F0"/>
              </a:solidFill>
              <a:latin typeface="Calibri" panose="020F0502020204030204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3D4B074-D6CE-4816-9A03-520C300609ED}"/>
              </a:ext>
            </a:extLst>
          </p:cNvPr>
          <p:cNvSpPr/>
          <p:nvPr/>
        </p:nvSpPr>
        <p:spPr>
          <a:xfrm>
            <a:off x="7218310" y="9270978"/>
            <a:ext cx="16277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828800" hangingPunct="1"/>
            <a:r>
              <a:rPr lang="ru-RU" sz="32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Перечень утвержден приказом Минтруда России № 158 от 23 марта 2022 г.: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57A4B5-4ED6-438B-B89F-CC4BF958A4FD}"/>
              </a:ext>
            </a:extLst>
          </p:cNvPr>
          <p:cNvSpPr txBox="1"/>
          <p:nvPr/>
        </p:nvSpPr>
        <p:spPr>
          <a:xfrm>
            <a:off x="7218310" y="10077994"/>
            <a:ext cx="143684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defTabSz="914400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altLang="ru-RU" kern="1200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Инвестиционный проект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altLang="ru-RU" kern="1200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Кадровое обеспечение сезонной потребности работодателей в персонале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altLang="ru-RU" kern="1200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Взаимодействие службы занятости с предприятиями при высокой текучести кадров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altLang="ru-RU" kern="1200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Модернизация бизнеса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altLang="ru-RU" kern="1200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Создание малого предприятия</a:t>
            </a:r>
          </a:p>
        </p:txBody>
      </p:sp>
      <p:sp>
        <p:nvSpPr>
          <p:cNvPr id="53" name="Скругленный прямоугольник 16">
            <a:extLst>
              <a:ext uri="{FF2B5EF4-FFF2-40B4-BE49-F238E27FC236}">
                <a16:creationId xmlns:a16="http://schemas.microsoft.com/office/drawing/2014/main" id="{DA5D97FA-75A7-427C-BAC5-1BE6E9C1E49A}"/>
              </a:ext>
            </a:extLst>
          </p:cNvPr>
          <p:cNvSpPr/>
          <p:nvPr/>
        </p:nvSpPr>
        <p:spPr>
          <a:xfrm>
            <a:off x="7250800" y="7858871"/>
            <a:ext cx="13424114" cy="1323439"/>
          </a:xfrm>
          <a:prstGeom prst="roundRect">
            <a:avLst>
              <a:gd name="adj" fmla="val 1210"/>
            </a:avLst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algn="l" defTabSz="1828800" hangingPunct="1"/>
            <a:r>
              <a:rPr lang="ru-RU" sz="8000" b="1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5</a:t>
            </a: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 </a:t>
            </a:r>
            <a:r>
              <a:rPr lang="ru-RU" sz="4400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типовых бизнес 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71105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1894198-26BC-4922-A8FF-D89EF857A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4" y="-1"/>
            <a:ext cx="13139385" cy="137160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FE10A4-2F9D-6A42-AEB6-BF31920E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7" y="537746"/>
            <a:ext cx="22612350" cy="1077218"/>
          </a:xfrm>
        </p:spPr>
        <p:txBody>
          <a:bodyPr>
            <a:spAutoFit/>
          </a:bodyPr>
          <a:lstStyle/>
          <a:p>
            <a:r>
              <a:rPr lang="ru-RU" dirty="0"/>
              <a:t>Работодатель – ключевой партнер СЗН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DE9965-2771-46D2-9ED7-8DE0B306D41D}"/>
              </a:ext>
            </a:extLst>
          </p:cNvPr>
          <p:cNvSpPr txBox="1"/>
          <p:nvPr/>
        </p:nvSpPr>
        <p:spPr>
          <a:xfrm>
            <a:off x="2630315" y="1708565"/>
            <a:ext cx="64609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CF452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Снятие запроса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5C7E95-0F28-48C6-8BA7-0E1F47B7C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91" y="1866352"/>
            <a:ext cx="600201" cy="63341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735E461-6530-4F3F-BD78-9D590406C205}"/>
              </a:ext>
            </a:extLst>
          </p:cNvPr>
          <p:cNvSpPr txBox="1"/>
          <p:nvPr/>
        </p:nvSpPr>
        <p:spPr>
          <a:xfrm>
            <a:off x="22794017" y="11264742"/>
            <a:ext cx="1539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0" dirty="0">
                <a:solidFill>
                  <a:srgbClr val="CF4520">
                    <a:alpha val="10000"/>
                  </a:srgbClr>
                </a:solidFill>
                <a:latin typeface="Montserrat SemiBold" panose="00000700000000000000" pitchFamily="2" charset="-52"/>
                <a:ea typeface="+mj-ea"/>
                <a:cs typeface="+mj-cs"/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D3835B-A29C-4ECF-9B00-A92A149CD926}"/>
              </a:ext>
            </a:extLst>
          </p:cNvPr>
          <p:cNvSpPr txBox="1"/>
          <p:nvPr/>
        </p:nvSpPr>
        <p:spPr>
          <a:xfrm>
            <a:off x="2348462" y="2948757"/>
            <a:ext cx="21453167" cy="18158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Точное снятие запроса при первом взаимодействии</a:t>
            </a:r>
          </a:p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Выявление потребности работодателя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7D9CAE-AC14-4513-AD52-DFF2B1ED7ED3}"/>
              </a:ext>
            </a:extLst>
          </p:cNvPr>
          <p:cNvSpPr txBox="1"/>
          <p:nvPr/>
        </p:nvSpPr>
        <p:spPr>
          <a:xfrm>
            <a:off x="2684942" y="5178239"/>
            <a:ext cx="178011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CF452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Составление портрета идеального кандидата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4920689-F4BE-4C15-941C-004458B2D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91" y="5361829"/>
            <a:ext cx="685787" cy="64278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FEBF901-377D-4C61-A251-B9558AF46BED}"/>
              </a:ext>
            </a:extLst>
          </p:cNvPr>
          <p:cNvSpPr txBox="1"/>
          <p:nvPr/>
        </p:nvSpPr>
        <p:spPr>
          <a:xfrm>
            <a:off x="2348462" y="6620296"/>
            <a:ext cx="21453167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Уточнение требований к кандидатам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1FB845-BD11-462D-B6D0-5768B5FADAAB}"/>
              </a:ext>
            </a:extLst>
          </p:cNvPr>
          <p:cNvSpPr txBox="1"/>
          <p:nvPr/>
        </p:nvSpPr>
        <p:spPr>
          <a:xfrm>
            <a:off x="2684943" y="8220919"/>
            <a:ext cx="13648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CF452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Определение целевой аудитории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8F8904A-E009-4661-ABA2-569A81790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91" y="8404509"/>
            <a:ext cx="685787" cy="64278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284163A-CE35-4373-87BB-EE0805DE30E9}"/>
              </a:ext>
            </a:extLst>
          </p:cNvPr>
          <p:cNvSpPr txBox="1"/>
          <p:nvPr/>
        </p:nvSpPr>
        <p:spPr>
          <a:xfrm>
            <a:off x="2348463" y="9549679"/>
            <a:ext cx="19166832" cy="36317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Вакансия – индивидуальный продукт</a:t>
            </a:r>
          </a:p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Определение источника привлечения целевой аудитории</a:t>
            </a:r>
          </a:p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Таргетированная реклама</a:t>
            </a:r>
          </a:p>
        </p:txBody>
      </p:sp>
      <p:pic>
        <p:nvPicPr>
          <p:cNvPr id="44" name="Graphic 20">
            <a:extLst>
              <a:ext uri="{FF2B5EF4-FFF2-40B4-BE49-F238E27FC236}">
                <a16:creationId xmlns:a16="http://schemas.microsoft.com/office/drawing/2014/main" id="{5909F1D3-07AC-46BD-AFE8-BB7839D09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806" y="3158340"/>
            <a:ext cx="1396716" cy="1396716"/>
          </a:xfrm>
          <a:prstGeom prst="rect">
            <a:avLst/>
          </a:prstGeom>
        </p:spPr>
      </p:pic>
      <p:pic>
        <p:nvPicPr>
          <p:cNvPr id="49" name="Graphic 72">
            <a:extLst>
              <a:ext uri="{FF2B5EF4-FFF2-40B4-BE49-F238E27FC236}">
                <a16:creationId xmlns:a16="http://schemas.microsoft.com/office/drawing/2014/main" id="{B8B01C0E-2EB8-43A7-9E85-276C71AED2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0321" y="9775327"/>
            <a:ext cx="1460201" cy="1396716"/>
          </a:xfrm>
          <a:prstGeom prst="rect">
            <a:avLst/>
          </a:prstGeom>
        </p:spPr>
      </p:pic>
      <p:pic>
        <p:nvPicPr>
          <p:cNvPr id="51" name="Graphic 83">
            <a:extLst>
              <a:ext uri="{FF2B5EF4-FFF2-40B4-BE49-F238E27FC236}">
                <a16:creationId xmlns:a16="http://schemas.microsoft.com/office/drawing/2014/main" id="{EBB14A43-4267-4946-B5C1-15BF6312BE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9927" y="6608013"/>
            <a:ext cx="1380595" cy="10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5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1894198-26BC-4922-A8FF-D89EF857A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4" y="-1"/>
            <a:ext cx="13139385" cy="137160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FE10A4-2F9D-6A42-AEB6-BF31920E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7" y="537746"/>
            <a:ext cx="22612350" cy="1077218"/>
          </a:xfrm>
        </p:spPr>
        <p:txBody>
          <a:bodyPr>
            <a:spAutoFit/>
          </a:bodyPr>
          <a:lstStyle/>
          <a:p>
            <a:r>
              <a:rPr lang="ru-RU" dirty="0"/>
              <a:t>Работодатель – ключевой партнер СЗН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DE9965-2771-46D2-9ED7-8DE0B306D41D}"/>
              </a:ext>
            </a:extLst>
          </p:cNvPr>
          <p:cNvSpPr txBox="1"/>
          <p:nvPr/>
        </p:nvSpPr>
        <p:spPr>
          <a:xfrm>
            <a:off x="2630315" y="1565133"/>
            <a:ext cx="17451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CF452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Составление конкурентоспособной вакансии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5C7E95-0F28-48C6-8BA7-0E1F47B7C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91" y="1722920"/>
            <a:ext cx="600201" cy="63341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735E461-6530-4F3F-BD78-9D590406C205}"/>
              </a:ext>
            </a:extLst>
          </p:cNvPr>
          <p:cNvSpPr txBox="1"/>
          <p:nvPr/>
        </p:nvSpPr>
        <p:spPr>
          <a:xfrm>
            <a:off x="22794017" y="11264742"/>
            <a:ext cx="1539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0" dirty="0">
                <a:solidFill>
                  <a:srgbClr val="CF4520">
                    <a:alpha val="10000"/>
                  </a:srgbClr>
                </a:solidFill>
                <a:latin typeface="Montserrat SemiBold" panose="00000700000000000000" pitchFamily="2" charset="-52"/>
                <a:ea typeface="+mj-ea"/>
                <a:cs typeface="+mj-cs"/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D3835B-A29C-4ECF-9B00-A92A149CD926}"/>
              </a:ext>
            </a:extLst>
          </p:cNvPr>
          <p:cNvSpPr txBox="1"/>
          <p:nvPr/>
        </p:nvSpPr>
        <p:spPr>
          <a:xfrm>
            <a:off x="2382892" y="2941545"/>
            <a:ext cx="21453167" cy="18158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Анализ предложений на рынке труда</a:t>
            </a:r>
          </a:p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 Рекомендации по повышению конкурентоспособности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4920689-F4BE-4C15-941C-004458B2D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91" y="5577667"/>
            <a:ext cx="685787" cy="6427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F1FB845-BD11-462D-B6D0-5768B5FADAAB}"/>
              </a:ext>
            </a:extLst>
          </p:cNvPr>
          <p:cNvSpPr txBox="1"/>
          <p:nvPr/>
        </p:nvSpPr>
        <p:spPr>
          <a:xfrm>
            <a:off x="2382892" y="5451344"/>
            <a:ext cx="18841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CF452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Обратная связь по результатам сотрудничества</a:t>
            </a:r>
          </a:p>
        </p:txBody>
      </p:sp>
      <p:pic>
        <p:nvPicPr>
          <p:cNvPr id="14" name="Graphic 20">
            <a:extLst>
              <a:ext uri="{FF2B5EF4-FFF2-40B4-BE49-F238E27FC236}">
                <a16:creationId xmlns:a16="http://schemas.microsoft.com/office/drawing/2014/main" id="{A8A251B1-CAD9-42AA-B20C-8510B9EA3A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139" y="3118574"/>
            <a:ext cx="1569405" cy="1412295"/>
          </a:xfrm>
          <a:prstGeom prst="rect">
            <a:avLst/>
          </a:prstGeom>
        </p:spPr>
      </p:pic>
      <p:pic>
        <p:nvPicPr>
          <p:cNvPr id="16" name="Graphic 77">
            <a:extLst>
              <a:ext uri="{FF2B5EF4-FFF2-40B4-BE49-F238E27FC236}">
                <a16:creationId xmlns:a16="http://schemas.microsoft.com/office/drawing/2014/main" id="{3AB2AC98-5E9F-4A69-8A30-ED50648825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3139" y="6763535"/>
            <a:ext cx="1569404" cy="15530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99756F-6D6C-424C-A965-E916619D2CF4}"/>
              </a:ext>
            </a:extLst>
          </p:cNvPr>
          <p:cNvSpPr txBox="1"/>
          <p:nvPr/>
        </p:nvSpPr>
        <p:spPr>
          <a:xfrm>
            <a:off x="2382891" y="6641369"/>
            <a:ext cx="21453167" cy="1661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60000" indent="-342900" algn="l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ru-RU" sz="5400" dirty="0">
                <a:solidFill>
                  <a:srgbClr val="0070C0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ru-RU" sz="5400" dirty="0">
                <a:solidFill>
                  <a:srgbClr val="0070C0"/>
                </a:solidFill>
                <a:latin typeface="Montserrat SemiBold" panose="00000700000000000000" pitchFamily="2" charset="-52"/>
                <a:ea typeface="+mj-ea"/>
                <a:cs typeface="+mj-cs"/>
              </a:rPr>
              <a:t>Получение обратной связи по результатам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1204586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BD9019ED5267D4980BF8A219F90F9E3" ma:contentTypeVersion="13" ma:contentTypeDescription="Создание документа." ma:contentTypeScope="" ma:versionID="fdc6aac754e85fa064d8c2c3aa42d229">
  <xsd:schema xmlns:xsd="http://www.w3.org/2001/XMLSchema" xmlns:xs="http://www.w3.org/2001/XMLSchema" xmlns:p="http://schemas.microsoft.com/office/2006/metadata/properties" xmlns:ns3="e47369f2-f13e-46b3-9396-7ccdc2198bcc" xmlns:ns4="7b9fe7ca-df37-4e38-a024-7ebed9925f64" targetNamespace="http://schemas.microsoft.com/office/2006/metadata/properties" ma:root="true" ma:fieldsID="b7a91075819da079c8c09ec0a25fb108" ns3:_="" ns4:_="">
    <xsd:import namespace="e47369f2-f13e-46b3-9396-7ccdc2198bcc"/>
    <xsd:import namespace="7b9fe7ca-df37-4e38-a024-7ebed9925f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369f2-f13e-46b3-9396-7ccdc2198b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fe7ca-df37-4e38-a024-7ebed9925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D4E0DB-4BCB-4603-8846-F50A700604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D0A917-B83C-4FAA-9EFD-2B43FADF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7369f2-f13e-46b3-9396-7ccdc2198bcc"/>
    <ds:schemaRef ds:uri="7b9fe7ca-df37-4e38-a024-7ebed9925f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8A3765-55E8-4F74-8537-3F68758F26D9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7b9fe7ca-df37-4e38-a024-7ebed9925f64"/>
    <ds:schemaRef ds:uri="e47369f2-f13e-46b3-9396-7ccdc2198bcc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16394</TotalTime>
  <Words>312</Words>
  <Application>Microsoft Macintosh PowerPoint</Application>
  <PresentationFormat>Произвольный</PresentationFormat>
  <Paragraphs>77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Montserrat</vt:lpstr>
      <vt:lpstr>Montserrat Medium</vt:lpstr>
      <vt:lpstr>Calibri Light</vt:lpstr>
      <vt:lpstr>Helvetica Neue</vt:lpstr>
      <vt:lpstr>Calibri</vt:lpstr>
      <vt:lpstr>Montserrat SemiBold</vt:lpstr>
      <vt:lpstr>Arial</vt:lpstr>
      <vt:lpstr>Office Theme</vt:lpstr>
      <vt:lpstr>3_Тема Office</vt:lpstr>
      <vt:lpstr>Презентация PowerPoint</vt:lpstr>
      <vt:lpstr>Презентация PowerPoint</vt:lpstr>
      <vt:lpstr>Работодатель – ключевой партнер СЗН</vt:lpstr>
      <vt:lpstr>Работодатель – ключевой партнер СЗН</vt:lpstr>
      <vt:lpstr>Работодатель – ключевой партнер СЗН</vt:lpstr>
      <vt:lpstr>Работодатель – ключевой партнер СЗН</vt:lpstr>
      <vt:lpstr>Работодатель – ключевой партнер СЗН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обучения в рамках федерального проекта «Содействие занятости»</dc:title>
  <dc:creator>WSR-User</dc:creator>
  <cp:lastModifiedBy>Максим Максим</cp:lastModifiedBy>
  <cp:revision>628</cp:revision>
  <cp:lastPrinted>2021-03-15T19:26:15Z</cp:lastPrinted>
  <dcterms:modified xsi:type="dcterms:W3CDTF">2022-09-28T16:00:28Z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0x0101000BD9019ED5267D4980BF8A219F90F9E3</vt:lpwstr>
  </property>
</Properties>
</file>