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2.xml" ContentType="application/vnd.openxmlformats-officedocument.drawingml.char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62" r:id="rId4"/>
    <p:sldId id="265" r:id="rId5"/>
    <p:sldId id="269" r:id="rId6"/>
    <p:sldId id="268" r:id="rId7"/>
    <p:sldId id="267" r:id="rId8"/>
    <p:sldId id="266" r:id="rId9"/>
    <p:sldId id="274" r:id="rId10"/>
    <p:sldId id="273" r:id="rId11"/>
    <p:sldId id="275" r:id="rId12"/>
    <p:sldId id="277" r:id="rId13"/>
    <p:sldId id="279" r:id="rId14"/>
    <p:sldId id="284" r:id="rId15"/>
  </p:sldIdLst>
  <p:sldSz cx="17068800" cy="9601200"/>
  <p:notesSz cx="7559675" cy="10691813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Montserrat" pitchFamily="2" charset="0"/>
      <p:regular r:id="rId21"/>
      <p:bold r:id="rId22"/>
      <p:italic r:id="rId23"/>
      <p:boldItalic r:id="rId24"/>
    </p:embeddedFont>
    <p:embeddedFont>
      <p:font typeface="Montserrat Medium" panose="020F0502020204030204" pitchFamily="34" charset="0"/>
      <p:regular r:id="rId25"/>
      <p:italic r:id="rId26"/>
    </p:embeddedFont>
    <p:embeddedFont>
      <p:font typeface="Montserrat SemiBold" pitchFamily="2" charset="0"/>
      <p:regular r:id="rId27"/>
      <p:bold r:id="rId28"/>
      <p:italic r:id="rId29"/>
      <p:boldItalic r:id="rId30"/>
    </p:embeddedFont>
    <p:embeddedFont>
      <p:font typeface="Webdings" pitchFamily="2" charset="2"/>
      <p:regular r:id="rId31"/>
    </p:embeddedFont>
  </p:embeddedFontLst>
  <p:defaultTextStyle>
    <a:defPPr lvl="0">
      <a:defRPr lang="en-US"/>
    </a:defPPr>
    <a:lvl1pPr marL="0" lvl="0" algn="l" defTabSz="1075132" rtl="0" eaLnBrk="1" latinLnBrk="0" hangingPunct="1">
      <a:defRPr sz="2117" kern="1200">
        <a:solidFill>
          <a:schemeClr val="tx1"/>
        </a:solidFill>
        <a:latin typeface="+mn-lt"/>
        <a:ea typeface="+mn-ea"/>
        <a:cs typeface="+mn-cs"/>
      </a:defRPr>
    </a:lvl1pPr>
    <a:lvl2pPr marL="537565" lvl="1" algn="l" defTabSz="1075132" rtl="0" eaLnBrk="1" latinLnBrk="0" hangingPunct="1">
      <a:defRPr sz="2117" kern="1200">
        <a:solidFill>
          <a:schemeClr val="tx1"/>
        </a:solidFill>
        <a:latin typeface="+mn-lt"/>
        <a:ea typeface="+mn-ea"/>
        <a:cs typeface="+mn-cs"/>
      </a:defRPr>
    </a:lvl2pPr>
    <a:lvl3pPr marL="1075132" lvl="2" algn="l" defTabSz="1075132" rtl="0" eaLnBrk="1" latinLnBrk="0" hangingPunct="1">
      <a:defRPr sz="2117" kern="1200">
        <a:solidFill>
          <a:schemeClr val="tx1"/>
        </a:solidFill>
        <a:latin typeface="+mn-lt"/>
        <a:ea typeface="+mn-ea"/>
        <a:cs typeface="+mn-cs"/>
      </a:defRPr>
    </a:lvl3pPr>
    <a:lvl4pPr marL="1612697" lvl="3" algn="l" defTabSz="1075132" rtl="0" eaLnBrk="1" latinLnBrk="0" hangingPunct="1">
      <a:defRPr sz="2117" kern="1200">
        <a:solidFill>
          <a:schemeClr val="tx1"/>
        </a:solidFill>
        <a:latin typeface="+mn-lt"/>
        <a:ea typeface="+mn-ea"/>
        <a:cs typeface="+mn-cs"/>
      </a:defRPr>
    </a:lvl4pPr>
    <a:lvl5pPr marL="2150263" lvl="4" algn="l" defTabSz="1075132" rtl="0" eaLnBrk="1" latinLnBrk="0" hangingPunct="1">
      <a:defRPr sz="2117" kern="1200">
        <a:solidFill>
          <a:schemeClr val="tx1"/>
        </a:solidFill>
        <a:latin typeface="+mn-lt"/>
        <a:ea typeface="+mn-ea"/>
        <a:cs typeface="+mn-cs"/>
      </a:defRPr>
    </a:lvl5pPr>
    <a:lvl6pPr marL="2687828" lvl="5" algn="l" defTabSz="1075132" rtl="0" eaLnBrk="1" latinLnBrk="0" hangingPunct="1">
      <a:defRPr sz="2117" kern="1200">
        <a:solidFill>
          <a:schemeClr val="tx1"/>
        </a:solidFill>
        <a:latin typeface="+mn-lt"/>
        <a:ea typeface="+mn-ea"/>
        <a:cs typeface="+mn-cs"/>
      </a:defRPr>
    </a:lvl6pPr>
    <a:lvl7pPr marL="3225393" lvl="6" algn="l" defTabSz="1075132" rtl="0" eaLnBrk="1" latinLnBrk="0" hangingPunct="1">
      <a:defRPr sz="2117" kern="1200">
        <a:solidFill>
          <a:schemeClr val="tx1"/>
        </a:solidFill>
        <a:latin typeface="+mn-lt"/>
        <a:ea typeface="+mn-ea"/>
        <a:cs typeface="+mn-cs"/>
      </a:defRPr>
    </a:lvl7pPr>
    <a:lvl8pPr marL="3762960" lvl="7" algn="l" defTabSz="1075132" rtl="0" eaLnBrk="1" latinLnBrk="0" hangingPunct="1">
      <a:defRPr sz="2117" kern="1200">
        <a:solidFill>
          <a:schemeClr val="tx1"/>
        </a:solidFill>
        <a:latin typeface="+mn-lt"/>
        <a:ea typeface="+mn-ea"/>
        <a:cs typeface="+mn-cs"/>
      </a:defRPr>
    </a:lvl8pPr>
    <a:lvl9pPr marL="4300525" lvl="8" algn="l" defTabSz="1075132" rtl="0" eaLnBrk="1" latinLnBrk="0" hangingPunct="1">
      <a:defRPr sz="2117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20">
          <p15:clr>
            <a:srgbClr val="A4A3A4"/>
          </p15:clr>
        </p15:guide>
        <p15:guide id="2" pos="3471">
          <p15:clr>
            <a:srgbClr val="A4A3A4"/>
          </p15:clr>
        </p15:guide>
        <p15:guide id="3" orient="horz" pos="650">
          <p15:clr>
            <a:srgbClr val="A4A3A4"/>
          </p15:clr>
        </p15:guide>
        <p15:guide id="4" pos="265">
          <p15:clr>
            <a:srgbClr val="A4A3A4"/>
          </p15:clr>
        </p15:guide>
        <p15:guide id="5" pos="10487">
          <p15:clr>
            <a:srgbClr val="A4A3A4"/>
          </p15:clr>
        </p15:guide>
        <p15:guide id="6" pos="3763">
          <p15:clr>
            <a:srgbClr val="A4A3A4"/>
          </p15:clr>
        </p15:guide>
        <p15:guide id="7" pos="6977">
          <p15:clr>
            <a:srgbClr val="A4A3A4"/>
          </p15:clr>
        </p15:guide>
        <p15:guide id="8" pos="7263">
          <p15:clr>
            <a:srgbClr val="A4A3A4"/>
          </p15:clr>
        </p15:guide>
        <p15:guide id="9" orient="horz" pos="2074">
          <p15:clr>
            <a:srgbClr val="A4A3A4"/>
          </p15:clr>
        </p15:guide>
        <p15:guide id="10" orient="horz" pos="2213">
          <p15:clr>
            <a:srgbClr val="A4A3A4"/>
          </p15:clr>
        </p15:guide>
        <p15:guide id="11" orient="horz" pos="3892">
          <p15:clr>
            <a:srgbClr val="A4A3A4"/>
          </p15:clr>
        </p15:guide>
        <p15:guide id="12" orient="horz" pos="4016">
          <p15:clr>
            <a:srgbClr val="A4A3A4"/>
          </p15:clr>
        </p15:guide>
        <p15:guide id="13" pos="428">
          <p15:clr>
            <a:srgbClr val="A4A3A4"/>
          </p15:clr>
        </p15:guide>
        <p15:guide id="14" orient="horz" pos="569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A0"/>
    <a:srgbClr val="CF4520"/>
    <a:srgbClr val="69B3E7"/>
    <a:srgbClr val="BDDEF5"/>
    <a:srgbClr val="EFAB99"/>
    <a:srgbClr val="B3CBFF"/>
    <a:srgbClr val="89AE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0651C3A-4460-11DB-9652-00E08161165F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43"/>
  </p:normalViewPr>
  <p:slideViewPr>
    <p:cSldViewPr snapToGrid="0">
      <p:cViewPr varScale="1">
        <p:scale>
          <a:sx n="75" d="100"/>
          <a:sy n="75" d="100"/>
        </p:scale>
        <p:origin x="808" y="168"/>
      </p:cViewPr>
      <p:guideLst>
        <p:guide orient="horz" pos="420"/>
        <p:guide pos="3471"/>
        <p:guide orient="horz" pos="650"/>
        <p:guide pos="265"/>
        <p:guide pos="10487"/>
        <p:guide pos="3763"/>
        <p:guide pos="6977"/>
        <p:guide pos="7263"/>
        <p:guide orient="horz" pos="2074"/>
        <p:guide orient="horz" pos="2213"/>
        <p:guide orient="horz" pos="3892"/>
        <p:guide orient="horz" pos="4016"/>
        <p:guide pos="428"/>
        <p:guide orient="horz" pos="5694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font" Target="fonts/font1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кол-во уз</c:v>
                </c:pt>
              </c:strCache>
            </c:strRef>
          </c:tx>
          <c:spPr>
            <a:solidFill>
              <a:srgbClr val="0033A0"/>
            </a:solidFill>
            <a:ln>
              <a:noFill/>
            </a:ln>
            <a:effectLst/>
          </c:spPr>
          <c:invertIfNegative val="0"/>
          <c:dPt>
            <c:idx val="7"/>
            <c:invertIfNegative val="0"/>
            <c:bubble3D val="0"/>
            <c:spPr>
              <a:solidFill>
                <a:srgbClr val="69B3E7"/>
              </a:solidFill>
              <a:ln>
                <a:solidFill>
                  <a:srgbClr val="00B0F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B66E-4C4A-B0E1-540D76D95DEE}"/>
              </c:ext>
            </c:extLst>
          </c:dPt>
          <c:dLbls>
            <c:dLbl>
              <c:idx val="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rgbClr val="69B3E7"/>
                      </a:solidFill>
                      <a:latin typeface="Montserra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B66E-4C4A-B0E1-540D76D95DE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rgbClr val="0033A0"/>
                    </a:solidFill>
                    <a:latin typeface="Montserra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Лист1!$A$2:$A$9</c:f>
              <c:numCache>
                <c:formatCode>General</c:formatCode>
                <c:ptCount val="8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</c:numCache>
            </c:numRef>
          </c:cat>
          <c:val>
            <c:numRef>
              <c:f>Лист1!$B$2:$B$9</c:f>
              <c:numCache>
                <c:formatCode>General</c:formatCode>
                <c:ptCount val="8"/>
                <c:pt idx="0">
                  <c:v>4987</c:v>
                </c:pt>
                <c:pt idx="1">
                  <c:v>15853</c:v>
                </c:pt>
                <c:pt idx="2">
                  <c:v>28271</c:v>
                </c:pt>
                <c:pt idx="3">
                  <c:v>35639</c:v>
                </c:pt>
                <c:pt idx="4">
                  <c:v>40004</c:v>
                </c:pt>
                <c:pt idx="5">
                  <c:v>41845</c:v>
                </c:pt>
                <c:pt idx="6">
                  <c:v>43250</c:v>
                </c:pt>
                <c:pt idx="7">
                  <c:v>44213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66E-4C4A-B0E1-540D76D95DE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15007488"/>
        <c:axId val="115009024"/>
      </c:barChart>
      <c:catAx>
        <c:axId val="1150074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rgbClr val="0033A0"/>
                </a:solidFill>
                <a:latin typeface="Montserrat"/>
                <a:ea typeface="+mn-ea"/>
                <a:cs typeface="+mn-cs"/>
              </a:defRPr>
            </a:pPr>
            <a:endParaRPr lang="ru-RU"/>
          </a:p>
        </c:txPr>
        <c:crossAx val="115009024"/>
        <c:crosses val="autoZero"/>
        <c:auto val="1"/>
        <c:lblAlgn val="ctr"/>
        <c:lblOffset val="100"/>
        <c:noMultiLvlLbl val="0"/>
      </c:catAx>
      <c:valAx>
        <c:axId val="11500902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one"/>
        <c:crossAx val="1150074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заявления в очном виде</c:v>
                </c:pt>
              </c:strCache>
            </c:strRef>
          </c:tx>
          <c:spPr>
            <a:solidFill>
              <a:srgbClr val="0033A0"/>
            </a:solidFill>
            <a:ln>
              <a:solidFill>
                <a:srgbClr val="034896"/>
              </a:solidFill>
            </a:ln>
            <a:effectLst/>
          </c:spPr>
          <c:invertIfNegative val="0"/>
          <c:dPt>
            <c:idx val="7"/>
            <c:invertIfNegative val="0"/>
            <c:bubble3D val="0"/>
            <c:spPr>
              <a:solidFill>
                <a:srgbClr val="0033A0"/>
              </a:solidFill>
              <a:ln>
                <a:solidFill>
                  <a:srgbClr val="034896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B66E-4C4A-B0E1-540D76D95DEE}"/>
              </c:ext>
            </c:extLst>
          </c:dPt>
          <c:dLbls>
            <c:dLbl>
              <c:idx val="2"/>
              <c:layout>
                <c:manualLayout>
                  <c:x val="-1.1455154603096061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72A-D941-B358-F30BF9C899A8}"/>
                </c:ext>
              </c:extLst>
            </c:dLbl>
            <c:dLbl>
              <c:idx val="3"/>
              <c:layout>
                <c:manualLayout>
                  <c:x val="-1.1455154603096061E-2"/>
                  <c:y val="-3.48191051529142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B72A-D941-B358-F30BF9C899A8}"/>
                </c:ext>
              </c:extLst>
            </c:dLbl>
            <c:dLbl>
              <c:idx val="4"/>
              <c:layout>
                <c:manualLayout>
                  <c:x val="-1.1455154603096061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72A-D941-B358-F30BF9C899A8}"/>
                </c:ext>
              </c:extLst>
            </c:dLbl>
            <c:dLbl>
              <c:idx val="5"/>
              <c:layout>
                <c:manualLayout>
                  <c:x val="-1.1455154603096061E-2"/>
                  <c:y val="-5.0015948788921084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72A-D941-B358-F30BF9C899A8}"/>
                </c:ext>
              </c:extLst>
            </c:dLbl>
            <c:dLbl>
              <c:idx val="6"/>
              <c:layout>
                <c:manualLayout>
                  <c:x val="-1.2600670063405598E-2"/>
                  <c:y val="1.636904506170400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72A-D941-B358-F30BF9C899A8}"/>
                </c:ext>
              </c:extLst>
            </c:dLbl>
            <c:dLbl>
              <c:idx val="7"/>
              <c:layout>
                <c:manualLayout>
                  <c:x val="-1.1455154603096061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66E-4C4A-B0E1-540D76D95DEE}"/>
                </c:ext>
              </c:extLst>
            </c:dLbl>
            <c:dLbl>
              <c:idx val="8"/>
              <c:layout>
                <c:manualLayout>
                  <c:x val="-1.0309639142786427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B72A-D941-B358-F30BF9C899A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rgbClr val="0033A0"/>
                    </a:solidFill>
                    <a:latin typeface="Montserra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Лист1!$A$2:$A$10</c:f>
              <c:numCache>
                <c:formatCode>General</c:formatCode>
                <c:ptCount val="9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</c:numCache>
            </c:numRef>
          </c:cat>
          <c:val>
            <c:numRef>
              <c:f>Лист1!$B$2:$B$10</c:f>
              <c:numCache>
                <c:formatCode>General</c:formatCode>
                <c:ptCount val="9"/>
                <c:pt idx="0">
                  <c:v>63256</c:v>
                </c:pt>
                <c:pt idx="1">
                  <c:v>78886</c:v>
                </c:pt>
                <c:pt idx="2">
                  <c:v>64842</c:v>
                </c:pt>
                <c:pt idx="3">
                  <c:v>53827</c:v>
                </c:pt>
                <c:pt idx="4">
                  <c:v>42684</c:v>
                </c:pt>
                <c:pt idx="5">
                  <c:v>34008</c:v>
                </c:pt>
                <c:pt idx="6">
                  <c:v>17706</c:v>
                </c:pt>
                <c:pt idx="7">
                  <c:v>14724</c:v>
                </c:pt>
                <c:pt idx="8">
                  <c:v>1908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66E-4C4A-B0E1-540D76D95DEE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заявления в электронном виде</c:v>
                </c:pt>
              </c:strCache>
            </c:strRef>
          </c:tx>
          <c:spPr>
            <a:solidFill>
              <a:srgbClr val="69B3E7"/>
            </a:solidFill>
          </c:spPr>
          <c:invertIfNegative val="0"/>
          <c:dLbls>
            <c:dLbl>
              <c:idx val="0"/>
              <c:layout>
                <c:manualLayout>
                  <c:x val="5.727577301548015E-3"/>
                  <c:y val="-1.98966315159510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B72A-D941-B358-F30BF9C899A8}"/>
                </c:ext>
              </c:extLst>
            </c:dLbl>
            <c:dLbl>
              <c:idx val="1"/>
              <c:layout>
                <c:manualLayout>
                  <c:x val="1.1455154603096061E-2"/>
                  <c:y val="-3.48191051529143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B72A-D941-B358-F30BF9C899A8}"/>
                </c:ext>
              </c:extLst>
            </c:dLbl>
            <c:dLbl>
              <c:idx val="2"/>
              <c:layout>
                <c:manualLayout>
                  <c:x val="1.6037216444334444E-2"/>
                  <c:y val="5.456348353901370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B72A-D941-B358-F30BF9C899A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rgbClr val="69B3E7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Лист1!$A$2:$A$10</c:f>
              <c:numCache>
                <c:formatCode>General</c:formatCode>
                <c:ptCount val="9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</c:numCache>
            </c:numRef>
          </c:cat>
          <c:val>
            <c:numRef>
              <c:f>Лист1!$C$2:$C$10</c:f>
              <c:numCache>
                <c:formatCode>General</c:formatCode>
                <c:ptCount val="9"/>
                <c:pt idx="0">
                  <c:v>228</c:v>
                </c:pt>
                <c:pt idx="1">
                  <c:v>15544</c:v>
                </c:pt>
                <c:pt idx="2">
                  <c:v>63076</c:v>
                </c:pt>
                <c:pt idx="3">
                  <c:v>92180</c:v>
                </c:pt>
                <c:pt idx="4">
                  <c:v>100176</c:v>
                </c:pt>
                <c:pt idx="5">
                  <c:v>90140</c:v>
                </c:pt>
                <c:pt idx="6">
                  <c:v>91967</c:v>
                </c:pt>
                <c:pt idx="7">
                  <c:v>47682</c:v>
                </c:pt>
                <c:pt idx="8">
                  <c:v>40954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B72A-D941-B358-F30BF9C899A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18"/>
        <c:axId val="144541568"/>
        <c:axId val="144560128"/>
      </c:barChart>
      <c:lineChart>
        <c:grouping val="standard"/>
        <c:varyColors val="0"/>
        <c:ser>
          <c:idx val="2"/>
          <c:order val="2"/>
          <c:tx>
            <c:strRef>
              <c:f>Лист1!$D$1</c:f>
              <c:strCache>
                <c:ptCount val="1"/>
                <c:pt idx="0">
                  <c:v>доля электронный услуг</c:v>
                </c:pt>
              </c:strCache>
            </c:strRef>
          </c:tx>
          <c:spPr>
            <a:ln>
              <a:solidFill>
                <a:srgbClr val="CF4520"/>
              </a:solidFill>
            </a:ln>
          </c:spPr>
          <c:marker>
            <c:symbol val="circle"/>
            <c:size val="6"/>
            <c:spPr>
              <a:solidFill>
                <a:srgbClr val="E14A20"/>
              </a:solidFill>
              <a:ln>
                <a:solidFill>
                  <a:srgbClr val="CF4520"/>
                </a:solidFill>
              </a:ln>
            </c:spPr>
          </c:marker>
          <c:cat>
            <c:numRef>
              <c:f>Лист1!$A$2:$A$10</c:f>
              <c:numCache>
                <c:formatCode>General</c:formatCode>
                <c:ptCount val="9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</c:numCache>
            </c:numRef>
          </c:cat>
          <c:val>
            <c:numRef>
              <c:f>Лист1!$D$2:$D$10</c:f>
              <c:numCache>
                <c:formatCode>0</c:formatCode>
                <c:ptCount val="9"/>
                <c:pt idx="0">
                  <c:v>3</c:v>
                </c:pt>
                <c:pt idx="1">
                  <c:v>16000</c:v>
                </c:pt>
                <c:pt idx="2">
                  <c:v>49300</c:v>
                </c:pt>
                <c:pt idx="3">
                  <c:v>63100</c:v>
                </c:pt>
                <c:pt idx="4">
                  <c:v>70100</c:v>
                </c:pt>
                <c:pt idx="5">
                  <c:v>72600</c:v>
                </c:pt>
                <c:pt idx="6">
                  <c:v>83800</c:v>
                </c:pt>
                <c:pt idx="7">
                  <c:v>76400</c:v>
                </c:pt>
                <c:pt idx="8">
                  <c:v>95000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B-B72A-D941-B358-F30BF9C899A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4541568"/>
        <c:axId val="144560128"/>
      </c:lineChart>
      <c:catAx>
        <c:axId val="1445415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ontserrat"/>
                <a:ea typeface="+mn-ea"/>
                <a:cs typeface="+mn-cs"/>
              </a:defRPr>
            </a:pPr>
            <a:endParaRPr lang="ru-RU"/>
          </a:p>
        </c:txPr>
        <c:crossAx val="144560128"/>
        <c:crosses val="autoZero"/>
        <c:auto val="1"/>
        <c:lblAlgn val="ctr"/>
        <c:lblOffset val="100"/>
        <c:noMultiLvlLbl val="0"/>
      </c:catAx>
      <c:valAx>
        <c:axId val="14456012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one"/>
        <c:crossAx val="1445415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723574130905538"/>
          <c:y val="0.88527986100557965"/>
          <c:w val="0.69074131266330674"/>
          <c:h val="8.4875191720494708E-2"/>
        </c:manualLayout>
      </c:layout>
      <c:overlay val="0"/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0033A0"/>
            </a:solidFill>
          </c:spPr>
          <c:invertIfNegative val="0"/>
          <c:dPt>
            <c:idx val="1"/>
            <c:invertIfNegative val="0"/>
            <c:bubble3D val="0"/>
            <c:spPr>
              <a:solidFill>
                <a:srgbClr val="69B3E7"/>
              </a:solidFill>
              <a:ln>
                <a:solidFill>
                  <a:srgbClr val="00B0F0"/>
                </a:solidFill>
              </a:ln>
            </c:spPr>
            <c:extLst>
              <c:ext xmlns:c16="http://schemas.microsoft.com/office/drawing/2014/chart" uri="{C3380CC4-5D6E-409C-BE32-E72D297353CC}">
                <c16:uniqueId val="{00000000-D411-3945-9BCA-A7ABEDEA8469}"/>
              </c:ext>
            </c:extLst>
          </c:dPt>
          <c:dPt>
            <c:idx val="5"/>
            <c:invertIfNegative val="0"/>
            <c:bubble3D val="0"/>
            <c:spPr>
              <a:solidFill>
                <a:srgbClr val="0033A0"/>
              </a:solidFill>
            </c:spPr>
            <c:extLst>
              <c:ext xmlns:c16="http://schemas.microsoft.com/office/drawing/2014/chart" uri="{C3380CC4-5D6E-409C-BE32-E72D297353CC}">
                <c16:uniqueId val="{00000001-D411-3945-9BCA-A7ABEDEA8469}"/>
              </c:ext>
            </c:extLst>
          </c:dPt>
          <c:dLbls>
            <c:dLbl>
              <c:idx val="1"/>
              <c:spPr/>
              <c:txPr>
                <a:bodyPr/>
                <a:lstStyle/>
                <a:p>
                  <a:pPr>
                    <a:defRPr sz="1200" b="1">
                      <a:solidFill>
                        <a:srgbClr val="69B3E7"/>
                      </a:solidFill>
                      <a:latin typeface="Montserrat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D411-3945-9BCA-A7ABEDEA846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rgbClr val="0033A0"/>
                    </a:solidFill>
                    <a:latin typeface="Montserrat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9090</c:v>
                </c:pt>
                <c:pt idx="1">
                  <c:v>22195</c:v>
                </c:pt>
                <c:pt idx="2">
                  <c:v>29372</c:v>
                </c:pt>
                <c:pt idx="3">
                  <c:v>46222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411-3945-9BCA-A7ABEDEA846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51273856"/>
        <c:axId val="151275392"/>
      </c:barChart>
      <c:catAx>
        <c:axId val="15127385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solidFill>
                  <a:srgbClr val="0033A0"/>
                </a:solidFill>
                <a:latin typeface="Montserrat"/>
              </a:defRPr>
            </a:pPr>
            <a:endParaRPr lang="ru-RU"/>
          </a:p>
        </c:txPr>
        <c:crossAx val="151275392"/>
        <c:crosses val="autoZero"/>
        <c:auto val="1"/>
        <c:lblAlgn val="ctr"/>
        <c:lblOffset val="100"/>
        <c:noMultiLvlLbl val="0"/>
      </c:catAx>
      <c:valAx>
        <c:axId val="15127539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15127385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0033A0"/>
            </a:solidFill>
          </c:spPr>
          <c:invertIfNegative val="0"/>
          <c:dPt>
            <c:idx val="1"/>
            <c:invertIfNegative val="0"/>
            <c:bubble3D val="0"/>
            <c:spPr>
              <a:solidFill>
                <a:srgbClr val="69B3E7"/>
              </a:solidFill>
            </c:spPr>
            <c:extLst>
              <c:ext xmlns:c16="http://schemas.microsoft.com/office/drawing/2014/chart" uri="{C3380CC4-5D6E-409C-BE32-E72D297353CC}">
                <c16:uniqueId val="{00000000-6E7B-204C-A919-6F3AAF660A0D}"/>
              </c:ext>
            </c:extLst>
          </c:dPt>
          <c:dPt>
            <c:idx val="5"/>
            <c:invertIfNegative val="0"/>
            <c:bubble3D val="0"/>
            <c:spPr>
              <a:solidFill>
                <a:srgbClr val="0033A0"/>
              </a:solidFill>
            </c:spPr>
            <c:extLst>
              <c:ext xmlns:c16="http://schemas.microsoft.com/office/drawing/2014/chart" uri="{C3380CC4-5D6E-409C-BE32-E72D297353CC}">
                <c16:uniqueId val="{00000001-6E7B-204C-A919-6F3AAF660A0D}"/>
              </c:ext>
            </c:extLst>
          </c:dPt>
          <c:dLbls>
            <c:dLbl>
              <c:idx val="1"/>
              <c:spPr/>
              <c:txPr>
                <a:bodyPr/>
                <a:lstStyle/>
                <a:p>
                  <a:pPr>
                    <a:defRPr sz="1200" b="1">
                      <a:solidFill>
                        <a:srgbClr val="69B3E7"/>
                      </a:solidFill>
                      <a:latin typeface="Montserrat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6E7B-204C-A919-6F3AAF660A0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rgbClr val="0033A0"/>
                    </a:solidFill>
                    <a:latin typeface="Montserrat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7248</c:v>
                </c:pt>
                <c:pt idx="1">
                  <c:v>8404</c:v>
                </c:pt>
                <c:pt idx="2">
                  <c:v>9189</c:v>
                </c:pt>
                <c:pt idx="3">
                  <c:v>9757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E7B-204C-A919-6F3AAF660A0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51346560"/>
        <c:axId val="151348352"/>
      </c:barChart>
      <c:catAx>
        <c:axId val="15134656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solidFill>
                  <a:srgbClr val="0033A0"/>
                </a:solidFill>
                <a:latin typeface="Montserrat"/>
              </a:defRPr>
            </a:pPr>
            <a:endParaRPr lang="ru-RU"/>
          </a:p>
        </c:txPr>
        <c:crossAx val="151348352"/>
        <c:crosses val="autoZero"/>
        <c:auto val="1"/>
        <c:lblAlgn val="ctr"/>
        <c:lblOffset val="100"/>
        <c:noMultiLvlLbl val="0"/>
      </c:catAx>
      <c:valAx>
        <c:axId val="15134835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15134656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0033A0"/>
            </a:solidFill>
          </c:spPr>
          <c:invertIfNegative val="0"/>
          <c:dPt>
            <c:idx val="1"/>
            <c:invertIfNegative val="0"/>
            <c:bubble3D val="0"/>
            <c:spPr>
              <a:solidFill>
                <a:srgbClr val="0033A0"/>
              </a:solidFill>
            </c:spPr>
            <c:extLst>
              <c:ext xmlns:c16="http://schemas.microsoft.com/office/drawing/2014/chart" uri="{C3380CC4-5D6E-409C-BE32-E72D297353CC}">
                <c16:uniqueId val="{00000000-B972-854C-AC59-29B8A780E6D8}"/>
              </c:ext>
            </c:extLst>
          </c:dPt>
          <c:dPt>
            <c:idx val="3"/>
            <c:invertIfNegative val="0"/>
            <c:bubble3D val="0"/>
            <c:spPr>
              <a:solidFill>
                <a:srgbClr val="CF4520"/>
              </a:solidFill>
            </c:spPr>
            <c:extLst>
              <c:ext xmlns:c16="http://schemas.microsoft.com/office/drawing/2014/chart" uri="{C3380CC4-5D6E-409C-BE32-E72D297353CC}">
                <c16:uniqueId val="{00000001-B972-854C-AC59-29B8A780E6D8}"/>
              </c:ext>
            </c:extLst>
          </c:dPt>
          <c:dPt>
            <c:idx val="5"/>
            <c:invertIfNegative val="0"/>
            <c:bubble3D val="0"/>
            <c:spPr>
              <a:solidFill>
                <a:srgbClr val="0033A0"/>
              </a:solidFill>
            </c:spPr>
            <c:extLst>
              <c:ext xmlns:c16="http://schemas.microsoft.com/office/drawing/2014/chart" uri="{C3380CC4-5D6E-409C-BE32-E72D297353CC}">
                <c16:uniqueId val="{00000002-B972-854C-AC59-29B8A780E6D8}"/>
              </c:ext>
            </c:extLst>
          </c:dPt>
          <c:dLbls>
            <c:dLbl>
              <c:idx val="0"/>
              <c:spPr/>
              <c:txPr>
                <a:bodyPr/>
                <a:lstStyle/>
                <a:p>
                  <a:pPr>
                    <a:defRPr sz="1200" b="1">
                      <a:solidFill>
                        <a:srgbClr val="0033A0"/>
                      </a:solidFill>
                      <a:latin typeface="Montserrat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B972-854C-AC59-29B8A780E6D8}"/>
                </c:ext>
              </c:extLst>
            </c:dLbl>
            <c:dLbl>
              <c:idx val="1"/>
              <c:spPr/>
              <c:txPr>
                <a:bodyPr/>
                <a:lstStyle/>
                <a:p>
                  <a:pPr>
                    <a:defRPr sz="1200" b="1">
                      <a:solidFill>
                        <a:srgbClr val="0033A0"/>
                      </a:solidFill>
                      <a:latin typeface="Montserrat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B972-854C-AC59-29B8A780E6D8}"/>
                </c:ext>
              </c:extLst>
            </c:dLbl>
            <c:dLbl>
              <c:idx val="2"/>
              <c:spPr/>
              <c:txPr>
                <a:bodyPr/>
                <a:lstStyle/>
                <a:p>
                  <a:pPr>
                    <a:defRPr sz="1200" b="1">
                      <a:solidFill>
                        <a:srgbClr val="0033A0"/>
                      </a:solidFill>
                      <a:latin typeface="Montserrat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4-B972-854C-AC59-29B8A780E6D8}"/>
                </c:ext>
              </c:extLst>
            </c:dLbl>
            <c:dLbl>
              <c:idx val="3"/>
              <c:spPr/>
              <c:txPr>
                <a:bodyPr/>
                <a:lstStyle/>
                <a:p>
                  <a:pPr>
                    <a:defRPr sz="1200" b="1">
                      <a:solidFill>
                        <a:srgbClr val="CF4520"/>
                      </a:solidFill>
                      <a:latin typeface="Montserrat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B972-854C-AC59-29B8A780E6D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rgbClr val="034896"/>
                    </a:solidFill>
                    <a:latin typeface="Montserrat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51</c:v>
                </c:pt>
                <c:pt idx="1">
                  <c:v>48.3</c:v>
                </c:pt>
                <c:pt idx="2">
                  <c:v>47.4</c:v>
                </c:pt>
                <c:pt idx="3">
                  <c:v>95.5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B972-854C-AC59-29B8A780E6D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51399424"/>
        <c:axId val="151401216"/>
      </c:barChart>
      <c:catAx>
        <c:axId val="15139942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solidFill>
                  <a:srgbClr val="0033A0"/>
                </a:solidFill>
                <a:latin typeface="Montserrat"/>
              </a:defRPr>
            </a:pPr>
            <a:endParaRPr lang="ru-RU"/>
          </a:p>
        </c:txPr>
        <c:crossAx val="151401216"/>
        <c:crosses val="autoZero"/>
        <c:auto val="1"/>
        <c:lblAlgn val="ctr"/>
        <c:lblOffset val="100"/>
        <c:noMultiLvlLbl val="0"/>
      </c:catAx>
      <c:valAx>
        <c:axId val="15140121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15139942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image" Target="../media/image26.jpeg"/></Relationships>
</file>

<file path=ppt/diagrams/_rels/data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image" Target="../media/image26.jpeg"/></Relationships>
</file>

<file path=ppt/diagrams/_rels/drawing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9B0235B-9A71-44BD-8F4D-C459F2A8C4D6}" type="doc">
      <dgm:prSet loTypeId="urn:microsoft.com/office/officeart/2005/8/layout/vList4#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B87F4B1-5CF1-45FF-8620-ACE38B4674F8}">
      <dgm:prSet phldrT="[Текст]"/>
      <dgm:spPr>
        <a:solidFill>
          <a:srgbClr val="CF4520"/>
        </a:solidFill>
      </dgm:spPr>
      <dgm:t>
        <a:bodyPr/>
        <a:lstStyle/>
        <a:p>
          <a:r>
            <a:rPr lang="ru-RU" dirty="0">
              <a:latin typeface="Montserrat"/>
            </a:rPr>
            <a:t>Организационные мероприятия</a:t>
          </a:r>
        </a:p>
      </dgm:t>
    </dgm:pt>
    <dgm:pt modelId="{C8817729-DB1B-4377-A40F-260BED520E76}" type="parTrans" cxnId="{1F70A302-6435-40CF-9505-7FFD25F73D6B}">
      <dgm:prSet/>
      <dgm:spPr/>
      <dgm:t>
        <a:bodyPr/>
        <a:lstStyle/>
        <a:p>
          <a:endParaRPr lang="ru-RU"/>
        </a:p>
      </dgm:t>
    </dgm:pt>
    <dgm:pt modelId="{E2EF76B4-3934-4D52-A550-ED763400F63A}" type="sibTrans" cxnId="{1F70A302-6435-40CF-9505-7FFD25F73D6B}">
      <dgm:prSet/>
      <dgm:spPr/>
      <dgm:t>
        <a:bodyPr/>
        <a:lstStyle/>
        <a:p>
          <a:endParaRPr lang="ru-RU"/>
        </a:p>
      </dgm:t>
    </dgm:pt>
    <dgm:pt modelId="{EE219072-3AB8-48BB-A70D-70D63BACDA2D}">
      <dgm:prSet phldrT="[Текст]"/>
      <dgm:spPr>
        <a:solidFill>
          <a:srgbClr val="CF4520"/>
        </a:solidFill>
      </dgm:spPr>
      <dgm:t>
        <a:bodyPr/>
        <a:lstStyle/>
        <a:p>
          <a:r>
            <a:rPr lang="ru-RU" dirty="0">
              <a:latin typeface="Montserrat"/>
            </a:rPr>
            <a:t>Утверждение Департаментом плана мероприятий </a:t>
          </a:r>
        </a:p>
      </dgm:t>
    </dgm:pt>
    <dgm:pt modelId="{30557073-34B8-45F0-8472-E237871ED7E1}" type="parTrans" cxnId="{29F3451B-A188-46AB-BB01-02CB77F71454}">
      <dgm:prSet/>
      <dgm:spPr/>
      <dgm:t>
        <a:bodyPr/>
        <a:lstStyle/>
        <a:p>
          <a:endParaRPr lang="ru-RU"/>
        </a:p>
      </dgm:t>
    </dgm:pt>
    <dgm:pt modelId="{E3CDE0D4-F7E4-44AE-B485-5DACD8268B76}" type="sibTrans" cxnId="{29F3451B-A188-46AB-BB01-02CB77F71454}">
      <dgm:prSet/>
      <dgm:spPr/>
      <dgm:t>
        <a:bodyPr/>
        <a:lstStyle/>
        <a:p>
          <a:endParaRPr lang="ru-RU"/>
        </a:p>
      </dgm:t>
    </dgm:pt>
    <dgm:pt modelId="{B4131BF7-D238-4742-86B4-BAAEAD2B36E7}">
      <dgm:prSet phldrT="[Текст]"/>
      <dgm:spPr>
        <a:solidFill>
          <a:srgbClr val="CF4520"/>
        </a:solidFill>
      </dgm:spPr>
      <dgm:t>
        <a:bodyPr/>
        <a:lstStyle/>
        <a:p>
          <a:r>
            <a:rPr lang="ru-RU" dirty="0">
              <a:latin typeface="Montserrat"/>
            </a:rPr>
            <a:t>Проведение обучающих семинаров для специалистов службы занятости</a:t>
          </a:r>
        </a:p>
      </dgm:t>
    </dgm:pt>
    <dgm:pt modelId="{FED46D11-5D80-4B6E-9645-17DD57257ADD}" type="parTrans" cxnId="{D80D1610-924A-4154-AF91-D25A3D5D8109}">
      <dgm:prSet/>
      <dgm:spPr/>
      <dgm:t>
        <a:bodyPr/>
        <a:lstStyle/>
        <a:p>
          <a:endParaRPr lang="ru-RU"/>
        </a:p>
      </dgm:t>
    </dgm:pt>
    <dgm:pt modelId="{D702C8FC-C8E6-4AE4-BB90-9EE4967CE11C}" type="sibTrans" cxnId="{D80D1610-924A-4154-AF91-D25A3D5D8109}">
      <dgm:prSet/>
      <dgm:spPr/>
      <dgm:t>
        <a:bodyPr/>
        <a:lstStyle/>
        <a:p>
          <a:endParaRPr lang="ru-RU"/>
        </a:p>
      </dgm:t>
    </dgm:pt>
    <dgm:pt modelId="{D3DBFE18-D7BA-4FEE-99C4-D1CDEE0DF614}">
      <dgm:prSet phldrT="[Текст]"/>
      <dgm:spPr>
        <a:solidFill>
          <a:srgbClr val="0033A0"/>
        </a:solidFill>
      </dgm:spPr>
      <dgm:t>
        <a:bodyPr/>
        <a:lstStyle/>
        <a:p>
          <a:r>
            <a:rPr lang="ru-RU" dirty="0">
              <a:latin typeface="Montserrat"/>
            </a:rPr>
            <a:t>Мероприятия по информированию населения</a:t>
          </a:r>
        </a:p>
      </dgm:t>
    </dgm:pt>
    <dgm:pt modelId="{FF101681-2B89-4F8C-A2D9-0965FAC97182}" type="parTrans" cxnId="{D51B676E-7808-44A6-B043-D5810E40F695}">
      <dgm:prSet/>
      <dgm:spPr/>
      <dgm:t>
        <a:bodyPr/>
        <a:lstStyle/>
        <a:p>
          <a:endParaRPr lang="ru-RU"/>
        </a:p>
      </dgm:t>
    </dgm:pt>
    <dgm:pt modelId="{BDBEA017-DEAD-4308-B6EF-0CC797DFCA09}" type="sibTrans" cxnId="{D51B676E-7808-44A6-B043-D5810E40F695}">
      <dgm:prSet/>
      <dgm:spPr/>
      <dgm:t>
        <a:bodyPr/>
        <a:lstStyle/>
        <a:p>
          <a:endParaRPr lang="ru-RU"/>
        </a:p>
      </dgm:t>
    </dgm:pt>
    <dgm:pt modelId="{ECEF6E7B-4DE0-4BD3-B10B-381C4150E8A4}">
      <dgm:prSet phldrT="[Текст]"/>
      <dgm:spPr>
        <a:solidFill>
          <a:srgbClr val="0033A0"/>
        </a:solidFill>
      </dgm:spPr>
      <dgm:t>
        <a:bodyPr/>
        <a:lstStyle/>
        <a:p>
          <a:r>
            <a:rPr lang="ru-RU" dirty="0">
              <a:latin typeface="Montserrat"/>
            </a:rPr>
            <a:t>Проведение консультаций для граждан и работодателей</a:t>
          </a:r>
        </a:p>
      </dgm:t>
    </dgm:pt>
    <dgm:pt modelId="{85F264D5-0C57-40F2-9715-8E3F89145C76}" type="parTrans" cxnId="{27246D31-8114-4270-89E4-10318AFF1CC2}">
      <dgm:prSet/>
      <dgm:spPr/>
      <dgm:t>
        <a:bodyPr/>
        <a:lstStyle/>
        <a:p>
          <a:endParaRPr lang="ru-RU"/>
        </a:p>
      </dgm:t>
    </dgm:pt>
    <dgm:pt modelId="{9EAEFDCB-E64A-4B9B-B7B5-A8593699EDD6}" type="sibTrans" cxnId="{27246D31-8114-4270-89E4-10318AFF1CC2}">
      <dgm:prSet/>
      <dgm:spPr/>
      <dgm:t>
        <a:bodyPr/>
        <a:lstStyle/>
        <a:p>
          <a:endParaRPr lang="ru-RU"/>
        </a:p>
      </dgm:t>
    </dgm:pt>
    <dgm:pt modelId="{C63CEAB4-D555-491E-BA8E-D50A59A64BBD}">
      <dgm:prSet phldrT="[Текст]"/>
      <dgm:spPr>
        <a:solidFill>
          <a:srgbClr val="0033A0"/>
        </a:solidFill>
      </dgm:spPr>
      <dgm:t>
        <a:bodyPr/>
        <a:lstStyle/>
        <a:p>
          <a:r>
            <a:rPr lang="ru-RU" dirty="0">
              <a:latin typeface="Montserrat"/>
            </a:rPr>
            <a:t>Создание интернет - страницы на сайте Департамента</a:t>
          </a:r>
        </a:p>
      </dgm:t>
    </dgm:pt>
    <dgm:pt modelId="{B0AE1E0A-E433-4304-8DF6-039F3360EC05}" type="parTrans" cxnId="{EA239999-2071-4AEF-A63D-9C199555353E}">
      <dgm:prSet/>
      <dgm:spPr/>
      <dgm:t>
        <a:bodyPr/>
        <a:lstStyle/>
        <a:p>
          <a:endParaRPr lang="ru-RU"/>
        </a:p>
      </dgm:t>
    </dgm:pt>
    <dgm:pt modelId="{D41EB51A-F113-48CC-9C22-405A8F190532}" type="sibTrans" cxnId="{EA239999-2071-4AEF-A63D-9C199555353E}">
      <dgm:prSet/>
      <dgm:spPr/>
      <dgm:t>
        <a:bodyPr/>
        <a:lstStyle/>
        <a:p>
          <a:endParaRPr lang="ru-RU"/>
        </a:p>
      </dgm:t>
    </dgm:pt>
    <dgm:pt modelId="{ACFA03AF-7CC4-4E7E-9F0A-8EC4E5C3F723}">
      <dgm:prSet phldrT="[Текст]"/>
      <dgm:spPr>
        <a:solidFill>
          <a:srgbClr val="69B3E7"/>
        </a:solidFill>
      </dgm:spPr>
      <dgm:t>
        <a:bodyPr/>
        <a:lstStyle/>
        <a:p>
          <a:r>
            <a:rPr lang="ru-RU" dirty="0">
              <a:latin typeface="Montserrat"/>
            </a:rPr>
            <a:t>Активные мероприятия с населением</a:t>
          </a:r>
        </a:p>
      </dgm:t>
    </dgm:pt>
    <dgm:pt modelId="{5DBCC7A3-4D36-4EBF-9024-DDD250B1505B}" type="parTrans" cxnId="{03940D09-0359-45EC-BDB4-69263DE2F0EB}">
      <dgm:prSet/>
      <dgm:spPr/>
      <dgm:t>
        <a:bodyPr/>
        <a:lstStyle/>
        <a:p>
          <a:endParaRPr lang="ru-RU"/>
        </a:p>
      </dgm:t>
    </dgm:pt>
    <dgm:pt modelId="{AC03ABF8-C9ED-463F-8E30-83582EEB5A51}" type="sibTrans" cxnId="{03940D09-0359-45EC-BDB4-69263DE2F0EB}">
      <dgm:prSet/>
      <dgm:spPr/>
      <dgm:t>
        <a:bodyPr/>
        <a:lstStyle/>
        <a:p>
          <a:endParaRPr lang="ru-RU"/>
        </a:p>
      </dgm:t>
    </dgm:pt>
    <dgm:pt modelId="{71DDEDFF-150D-4D12-82DD-C26D96E5B775}">
      <dgm:prSet phldrT="[Текст]"/>
      <dgm:spPr>
        <a:solidFill>
          <a:srgbClr val="69B3E7"/>
        </a:solidFill>
      </dgm:spPr>
      <dgm:t>
        <a:bodyPr/>
        <a:lstStyle/>
        <a:p>
          <a:r>
            <a:rPr lang="ru-RU" dirty="0">
              <a:latin typeface="Montserrat"/>
            </a:rPr>
            <a:t>Регистрация учетных записей пользователей ЕПГУ в ЕСИА  </a:t>
          </a:r>
        </a:p>
      </dgm:t>
    </dgm:pt>
    <dgm:pt modelId="{166D9767-4DAA-4B36-A9E9-F9356638B953}" type="parTrans" cxnId="{1E0BAA5E-3220-4FE3-B92E-8E2F453C0EB7}">
      <dgm:prSet/>
      <dgm:spPr/>
      <dgm:t>
        <a:bodyPr/>
        <a:lstStyle/>
        <a:p>
          <a:endParaRPr lang="ru-RU"/>
        </a:p>
      </dgm:t>
    </dgm:pt>
    <dgm:pt modelId="{3BE38583-B986-45D1-B9B5-2F972FE9D9C5}" type="sibTrans" cxnId="{1E0BAA5E-3220-4FE3-B92E-8E2F453C0EB7}">
      <dgm:prSet/>
      <dgm:spPr/>
      <dgm:t>
        <a:bodyPr/>
        <a:lstStyle/>
        <a:p>
          <a:endParaRPr lang="ru-RU"/>
        </a:p>
      </dgm:t>
    </dgm:pt>
    <dgm:pt modelId="{A28F5CEC-14F3-41FD-B75B-BC4D4B08BEA4}">
      <dgm:prSet phldrT="[Текст]"/>
      <dgm:spPr>
        <a:solidFill>
          <a:srgbClr val="69B3E7"/>
        </a:solidFill>
      </dgm:spPr>
      <dgm:t>
        <a:bodyPr/>
        <a:lstStyle/>
        <a:p>
          <a:r>
            <a:rPr lang="ru-RU" dirty="0">
              <a:latin typeface="Montserrat"/>
            </a:rPr>
            <a:t>Проведение массовых мероприятий (семинары, презентации, информационные дни,                 дни открытых дверей)</a:t>
          </a:r>
        </a:p>
      </dgm:t>
    </dgm:pt>
    <dgm:pt modelId="{3FD7AEEA-867C-4F96-9997-0B784C23E7C7}" type="parTrans" cxnId="{1A9A5193-D166-4976-97A8-A37E6CD62BC8}">
      <dgm:prSet/>
      <dgm:spPr/>
      <dgm:t>
        <a:bodyPr/>
        <a:lstStyle/>
        <a:p>
          <a:endParaRPr lang="ru-RU"/>
        </a:p>
      </dgm:t>
    </dgm:pt>
    <dgm:pt modelId="{D014151D-D731-4095-8CDD-2A8225550839}" type="sibTrans" cxnId="{1A9A5193-D166-4976-97A8-A37E6CD62BC8}">
      <dgm:prSet/>
      <dgm:spPr/>
      <dgm:t>
        <a:bodyPr/>
        <a:lstStyle/>
        <a:p>
          <a:endParaRPr lang="ru-RU"/>
        </a:p>
      </dgm:t>
    </dgm:pt>
    <dgm:pt modelId="{CB328F32-6D86-4009-985C-087BBFFFAD01}">
      <dgm:prSet phldrT="[Текст]"/>
      <dgm:spPr>
        <a:solidFill>
          <a:srgbClr val="CF4520"/>
        </a:solidFill>
      </dgm:spPr>
      <dgm:t>
        <a:bodyPr/>
        <a:lstStyle/>
        <a:p>
          <a:r>
            <a:rPr lang="ru-RU" dirty="0">
              <a:latin typeface="Montserrat"/>
            </a:rPr>
            <a:t>Разработка плана-графика предоставления электронных услуг  </a:t>
          </a:r>
        </a:p>
      </dgm:t>
    </dgm:pt>
    <dgm:pt modelId="{ACC6D7D1-C9BF-4E79-990A-B30C99722277}" type="parTrans" cxnId="{CC01EDB0-10E5-47A6-8656-22CA149ABFC3}">
      <dgm:prSet/>
      <dgm:spPr/>
      <dgm:t>
        <a:bodyPr/>
        <a:lstStyle/>
        <a:p>
          <a:endParaRPr lang="ru-RU"/>
        </a:p>
      </dgm:t>
    </dgm:pt>
    <dgm:pt modelId="{6E2FC2AD-28E9-4C10-80F4-FB108191E7E3}" type="sibTrans" cxnId="{CC01EDB0-10E5-47A6-8656-22CA149ABFC3}">
      <dgm:prSet/>
      <dgm:spPr/>
      <dgm:t>
        <a:bodyPr/>
        <a:lstStyle/>
        <a:p>
          <a:endParaRPr lang="ru-RU"/>
        </a:p>
      </dgm:t>
    </dgm:pt>
    <dgm:pt modelId="{81A4A750-8A89-4219-B279-0CA9BBD0AE2A}">
      <dgm:prSet phldrT="[Текст]"/>
      <dgm:spPr>
        <a:solidFill>
          <a:srgbClr val="0033A0"/>
        </a:solidFill>
      </dgm:spPr>
      <dgm:t>
        <a:bodyPr/>
        <a:lstStyle/>
        <a:p>
          <a:r>
            <a:rPr lang="ru-RU" dirty="0">
              <a:latin typeface="Montserrat"/>
            </a:rPr>
            <a:t>Размещение материалов на информационных стендах, «бегущей строкой»</a:t>
          </a:r>
        </a:p>
      </dgm:t>
    </dgm:pt>
    <dgm:pt modelId="{8108175B-B682-4389-919D-60CBF7CE593D}" type="parTrans" cxnId="{1A1B7A09-CD50-41FB-B655-3CEEC8967DDC}">
      <dgm:prSet/>
      <dgm:spPr/>
      <dgm:t>
        <a:bodyPr/>
        <a:lstStyle/>
        <a:p>
          <a:endParaRPr lang="ru-RU"/>
        </a:p>
      </dgm:t>
    </dgm:pt>
    <dgm:pt modelId="{B7B8E8ED-7414-4C12-AEFE-4F6C1BDA67A4}" type="sibTrans" cxnId="{1A1B7A09-CD50-41FB-B655-3CEEC8967DDC}">
      <dgm:prSet/>
      <dgm:spPr/>
      <dgm:t>
        <a:bodyPr/>
        <a:lstStyle/>
        <a:p>
          <a:endParaRPr lang="ru-RU"/>
        </a:p>
      </dgm:t>
    </dgm:pt>
    <dgm:pt modelId="{98FE1A81-4B50-4362-B4C0-6BAF02C95EB2}">
      <dgm:prSet phldrT="[Текст]"/>
      <dgm:spPr>
        <a:solidFill>
          <a:srgbClr val="69B3E7"/>
        </a:solidFill>
      </dgm:spPr>
      <dgm:t>
        <a:bodyPr/>
        <a:lstStyle/>
        <a:p>
          <a:r>
            <a:rPr lang="ru-RU" dirty="0">
              <a:latin typeface="Montserrat"/>
            </a:rPr>
            <a:t>Осуществление выходов (в образовательные учреждения, на предприятия)</a:t>
          </a:r>
        </a:p>
      </dgm:t>
    </dgm:pt>
    <dgm:pt modelId="{2F56CD88-CAA9-40F7-A231-75523854B8B5}" type="parTrans" cxnId="{BA30B8E8-B728-4514-A04A-E565BD7BC335}">
      <dgm:prSet/>
      <dgm:spPr/>
      <dgm:t>
        <a:bodyPr/>
        <a:lstStyle/>
        <a:p>
          <a:endParaRPr lang="ru-RU"/>
        </a:p>
      </dgm:t>
    </dgm:pt>
    <dgm:pt modelId="{640D2C51-6D91-4AE6-AA55-A4AB561D0396}" type="sibTrans" cxnId="{BA30B8E8-B728-4514-A04A-E565BD7BC335}">
      <dgm:prSet/>
      <dgm:spPr/>
      <dgm:t>
        <a:bodyPr/>
        <a:lstStyle/>
        <a:p>
          <a:endParaRPr lang="ru-RU"/>
        </a:p>
      </dgm:t>
    </dgm:pt>
    <dgm:pt modelId="{BA0A5CCA-F5F0-4A3A-96D5-A56608D86D69}">
      <dgm:prSet phldrT="[Текст]"/>
      <dgm:spPr>
        <a:solidFill>
          <a:srgbClr val="0033A0"/>
        </a:solidFill>
      </dgm:spPr>
      <dgm:t>
        <a:bodyPr/>
        <a:lstStyle/>
        <a:p>
          <a:r>
            <a:rPr lang="ru-RU" dirty="0">
              <a:latin typeface="Montserrat"/>
            </a:rPr>
            <a:t>Разработка презентационных материалов</a:t>
          </a:r>
        </a:p>
      </dgm:t>
    </dgm:pt>
    <dgm:pt modelId="{32EB662B-F19E-4314-979C-83CFD18FB209}" type="parTrans" cxnId="{8DF8D7FE-4E34-4AAE-BD80-34B74C23F21C}">
      <dgm:prSet/>
      <dgm:spPr/>
      <dgm:t>
        <a:bodyPr/>
        <a:lstStyle/>
        <a:p>
          <a:endParaRPr lang="ru-RU"/>
        </a:p>
      </dgm:t>
    </dgm:pt>
    <dgm:pt modelId="{31C0AEF1-2081-4CD6-919C-EC0E9B0E880A}" type="sibTrans" cxnId="{8DF8D7FE-4E34-4AAE-BD80-34B74C23F21C}">
      <dgm:prSet/>
      <dgm:spPr/>
      <dgm:t>
        <a:bodyPr/>
        <a:lstStyle/>
        <a:p>
          <a:endParaRPr lang="ru-RU"/>
        </a:p>
      </dgm:t>
    </dgm:pt>
    <dgm:pt modelId="{8D44FC3C-3465-4554-8F59-528614A123F4}">
      <dgm:prSet phldrT="[Текст]"/>
      <dgm:spPr>
        <a:solidFill>
          <a:srgbClr val="CF4520"/>
        </a:solidFill>
      </dgm:spPr>
      <dgm:t>
        <a:bodyPr/>
        <a:lstStyle/>
        <a:p>
          <a:r>
            <a:rPr lang="ru-RU" dirty="0">
              <a:latin typeface="Montserrat"/>
            </a:rPr>
            <a:t>Осуществление постоянного мониторинга выполнения показателей</a:t>
          </a:r>
        </a:p>
      </dgm:t>
    </dgm:pt>
    <dgm:pt modelId="{0D475CD2-BFB9-495B-B196-14A7858AA4EC}" type="parTrans" cxnId="{E09B0E64-FCA0-4D86-9766-6D2EF1A5CC08}">
      <dgm:prSet/>
      <dgm:spPr/>
      <dgm:t>
        <a:bodyPr/>
        <a:lstStyle/>
        <a:p>
          <a:endParaRPr lang="ru-RU"/>
        </a:p>
      </dgm:t>
    </dgm:pt>
    <dgm:pt modelId="{480A72BF-7118-418A-BADF-B87B91A6D7C2}" type="sibTrans" cxnId="{E09B0E64-FCA0-4D86-9766-6D2EF1A5CC08}">
      <dgm:prSet/>
      <dgm:spPr/>
      <dgm:t>
        <a:bodyPr/>
        <a:lstStyle/>
        <a:p>
          <a:endParaRPr lang="ru-RU"/>
        </a:p>
      </dgm:t>
    </dgm:pt>
    <dgm:pt modelId="{54EDC8E1-8BCE-4877-A3DF-F83FFF22768D}">
      <dgm:prSet phldrT="[Текст]"/>
      <dgm:spPr>
        <a:solidFill>
          <a:srgbClr val="0033A0"/>
        </a:solidFill>
      </dgm:spPr>
      <dgm:t>
        <a:bodyPr/>
        <a:lstStyle/>
        <a:p>
          <a:r>
            <a:rPr lang="ru-RU" dirty="0">
              <a:latin typeface="Montserrat"/>
            </a:rPr>
            <a:t>Организация областной акции «Электронные услуги – просто и удобно»</a:t>
          </a:r>
        </a:p>
      </dgm:t>
    </dgm:pt>
    <dgm:pt modelId="{70C19E68-2072-4D68-9C8B-8C32A667F3ED}" type="parTrans" cxnId="{FF2E55F5-1416-40A7-B618-6F0105FBED3A}">
      <dgm:prSet/>
      <dgm:spPr/>
      <dgm:t>
        <a:bodyPr/>
        <a:lstStyle/>
        <a:p>
          <a:endParaRPr lang="ru-RU"/>
        </a:p>
      </dgm:t>
    </dgm:pt>
    <dgm:pt modelId="{3EEC47A9-303F-435C-8DE6-FC79A7EC8436}" type="sibTrans" cxnId="{FF2E55F5-1416-40A7-B618-6F0105FBED3A}">
      <dgm:prSet/>
      <dgm:spPr/>
      <dgm:t>
        <a:bodyPr/>
        <a:lstStyle/>
        <a:p>
          <a:endParaRPr lang="ru-RU"/>
        </a:p>
      </dgm:t>
    </dgm:pt>
    <dgm:pt modelId="{42F0BA05-1515-40BE-B461-00523C50B80C}">
      <dgm:prSet phldrT="[Текст]"/>
      <dgm:spPr>
        <a:solidFill>
          <a:srgbClr val="69B3E7"/>
        </a:solidFill>
      </dgm:spPr>
      <dgm:t>
        <a:bodyPr/>
        <a:lstStyle/>
        <a:p>
          <a:r>
            <a:rPr lang="ru-RU" dirty="0">
              <a:latin typeface="Montserrat"/>
            </a:rPr>
            <a:t>Организация автоматизированных рабочих мест для граждан</a:t>
          </a:r>
        </a:p>
      </dgm:t>
    </dgm:pt>
    <dgm:pt modelId="{D588655C-6E18-4B03-BF47-BF016205311C}" type="parTrans" cxnId="{92E31B50-9EE7-43FC-A886-5EE0DC85C579}">
      <dgm:prSet/>
      <dgm:spPr/>
      <dgm:t>
        <a:bodyPr/>
        <a:lstStyle/>
        <a:p>
          <a:endParaRPr lang="ru-RU"/>
        </a:p>
      </dgm:t>
    </dgm:pt>
    <dgm:pt modelId="{205FB9BE-63E7-4CBA-BA2A-6D9F3C350661}" type="sibTrans" cxnId="{92E31B50-9EE7-43FC-A886-5EE0DC85C579}">
      <dgm:prSet/>
      <dgm:spPr/>
      <dgm:t>
        <a:bodyPr/>
        <a:lstStyle/>
        <a:p>
          <a:endParaRPr lang="ru-RU"/>
        </a:p>
      </dgm:t>
    </dgm:pt>
    <dgm:pt modelId="{01DBB8A4-E224-4C18-BB16-8BE60F828BF0}" type="pres">
      <dgm:prSet presAssocID="{59B0235B-9A71-44BD-8F4D-C459F2A8C4D6}" presName="linear" presStyleCnt="0">
        <dgm:presLayoutVars>
          <dgm:dir/>
          <dgm:resizeHandles val="exact"/>
        </dgm:presLayoutVars>
      </dgm:prSet>
      <dgm:spPr/>
    </dgm:pt>
    <dgm:pt modelId="{4F9519AB-27AE-49AA-B4AE-D1794F9AEECD}" type="pres">
      <dgm:prSet presAssocID="{CB87F4B1-5CF1-45FF-8620-ACE38B4674F8}" presName="comp" presStyleCnt="0"/>
      <dgm:spPr/>
    </dgm:pt>
    <dgm:pt modelId="{EDE7E7CB-B2A5-40E5-9B02-5B435FC0EA34}" type="pres">
      <dgm:prSet presAssocID="{CB87F4B1-5CF1-45FF-8620-ACE38B4674F8}" presName="box" presStyleLbl="node1" presStyleIdx="0" presStyleCnt="3" custLinFactNeighborY="-4507"/>
      <dgm:spPr/>
    </dgm:pt>
    <dgm:pt modelId="{0777C769-1516-44AE-BF10-B53D679AACE1}" type="pres">
      <dgm:prSet presAssocID="{CB87F4B1-5CF1-45FF-8620-ACE38B4674F8}" presName="img" presStyleLbl="fgImgPlace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F6637100-E1E4-40D0-B61A-9A4DE2959286}" type="pres">
      <dgm:prSet presAssocID="{CB87F4B1-5CF1-45FF-8620-ACE38B4674F8}" presName="text" presStyleLbl="node1" presStyleIdx="0" presStyleCnt="3">
        <dgm:presLayoutVars>
          <dgm:bulletEnabled val="1"/>
        </dgm:presLayoutVars>
      </dgm:prSet>
      <dgm:spPr/>
    </dgm:pt>
    <dgm:pt modelId="{8D5BD2F5-118B-4F3C-B173-1A38D36AFF7B}" type="pres">
      <dgm:prSet presAssocID="{E2EF76B4-3934-4D52-A550-ED763400F63A}" presName="spacer" presStyleCnt="0"/>
      <dgm:spPr/>
    </dgm:pt>
    <dgm:pt modelId="{0950A24A-AB04-49F5-9595-708B9BE3E993}" type="pres">
      <dgm:prSet presAssocID="{D3DBFE18-D7BA-4FEE-99C4-D1CDEE0DF614}" presName="comp" presStyleCnt="0"/>
      <dgm:spPr/>
    </dgm:pt>
    <dgm:pt modelId="{811D533D-EEBE-4FCD-B289-7C2E792DFB03}" type="pres">
      <dgm:prSet presAssocID="{D3DBFE18-D7BA-4FEE-99C4-D1CDEE0DF614}" presName="box" presStyleLbl="node1" presStyleIdx="1" presStyleCnt="3" custLinFactNeighborX="-2182" custLinFactNeighborY="-260"/>
      <dgm:spPr/>
    </dgm:pt>
    <dgm:pt modelId="{528C6875-A3F5-4DDC-946E-C614198AECDF}" type="pres">
      <dgm:prSet presAssocID="{D3DBFE18-D7BA-4FEE-99C4-D1CDEE0DF614}" presName="img" presStyleLbl="fgImgPlace1" presStyleIdx="1" presStyleCnt="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615F5179-2A6C-4382-B75F-07BB4D1201AD}" type="pres">
      <dgm:prSet presAssocID="{D3DBFE18-D7BA-4FEE-99C4-D1CDEE0DF614}" presName="text" presStyleLbl="node1" presStyleIdx="1" presStyleCnt="3">
        <dgm:presLayoutVars>
          <dgm:bulletEnabled val="1"/>
        </dgm:presLayoutVars>
      </dgm:prSet>
      <dgm:spPr/>
    </dgm:pt>
    <dgm:pt modelId="{52666049-67A6-4643-BB17-BD193132648D}" type="pres">
      <dgm:prSet presAssocID="{BDBEA017-DEAD-4308-B6EF-0CC797DFCA09}" presName="spacer" presStyleCnt="0"/>
      <dgm:spPr/>
    </dgm:pt>
    <dgm:pt modelId="{A63B009C-F2A1-4039-A828-42711532AC6C}" type="pres">
      <dgm:prSet presAssocID="{ACFA03AF-7CC4-4E7E-9F0A-8EC4E5C3F723}" presName="comp" presStyleCnt="0"/>
      <dgm:spPr/>
    </dgm:pt>
    <dgm:pt modelId="{E037D6B4-348E-40CF-AE91-C0E53F4ACD08}" type="pres">
      <dgm:prSet presAssocID="{ACFA03AF-7CC4-4E7E-9F0A-8EC4E5C3F723}" presName="box" presStyleLbl="node1" presStyleIdx="2" presStyleCnt="3"/>
      <dgm:spPr/>
    </dgm:pt>
    <dgm:pt modelId="{620F4D1F-B2B6-4043-98C2-5089882EDE39}" type="pres">
      <dgm:prSet presAssocID="{ACFA03AF-7CC4-4E7E-9F0A-8EC4E5C3F723}" presName="img" presStyleLbl="fgImgPlace1" presStyleIdx="2" presStyleCnt="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B9E4FCFD-C44F-406D-B270-B6079F9505FE}" type="pres">
      <dgm:prSet presAssocID="{ACFA03AF-7CC4-4E7E-9F0A-8EC4E5C3F723}" presName="text" presStyleLbl="node1" presStyleIdx="2" presStyleCnt="3">
        <dgm:presLayoutVars>
          <dgm:bulletEnabled val="1"/>
        </dgm:presLayoutVars>
      </dgm:prSet>
      <dgm:spPr/>
    </dgm:pt>
  </dgm:ptLst>
  <dgm:cxnLst>
    <dgm:cxn modelId="{1F70A302-6435-40CF-9505-7FFD25F73D6B}" srcId="{59B0235B-9A71-44BD-8F4D-C459F2A8C4D6}" destId="{CB87F4B1-5CF1-45FF-8620-ACE38B4674F8}" srcOrd="0" destOrd="0" parTransId="{C8817729-DB1B-4377-A40F-260BED520E76}" sibTransId="{E2EF76B4-3934-4D52-A550-ED763400F63A}"/>
    <dgm:cxn modelId="{0A4B8707-27F6-4A54-8800-EBA06534AC5A}" type="presOf" srcId="{D3DBFE18-D7BA-4FEE-99C4-D1CDEE0DF614}" destId="{811D533D-EEBE-4FCD-B289-7C2E792DFB03}" srcOrd="0" destOrd="0" presId="urn:microsoft.com/office/officeart/2005/8/layout/vList4#1"/>
    <dgm:cxn modelId="{03940D09-0359-45EC-BDB4-69263DE2F0EB}" srcId="{59B0235B-9A71-44BD-8F4D-C459F2A8C4D6}" destId="{ACFA03AF-7CC4-4E7E-9F0A-8EC4E5C3F723}" srcOrd="2" destOrd="0" parTransId="{5DBCC7A3-4D36-4EBF-9024-DDD250B1505B}" sibTransId="{AC03ABF8-C9ED-463F-8E30-83582EEB5A51}"/>
    <dgm:cxn modelId="{1A1B7A09-CD50-41FB-B655-3CEEC8967DDC}" srcId="{D3DBFE18-D7BA-4FEE-99C4-D1CDEE0DF614}" destId="{81A4A750-8A89-4219-B279-0CA9BBD0AE2A}" srcOrd="3" destOrd="0" parTransId="{8108175B-B682-4389-919D-60CBF7CE593D}" sibTransId="{B7B8E8ED-7414-4C12-AEFE-4F6C1BDA67A4}"/>
    <dgm:cxn modelId="{B958A20C-4CA6-46D6-A4ED-DD7BA8754D1F}" type="presOf" srcId="{54EDC8E1-8BCE-4877-A3DF-F83FFF22768D}" destId="{615F5179-2A6C-4382-B75F-07BB4D1201AD}" srcOrd="1" destOrd="5" presId="urn:microsoft.com/office/officeart/2005/8/layout/vList4#1"/>
    <dgm:cxn modelId="{D80D1610-924A-4154-AF91-D25A3D5D8109}" srcId="{CB87F4B1-5CF1-45FF-8620-ACE38B4674F8}" destId="{B4131BF7-D238-4742-86B4-BAAEAD2B36E7}" srcOrd="1" destOrd="0" parTransId="{FED46D11-5D80-4B6E-9645-17DD57257ADD}" sibTransId="{D702C8FC-C8E6-4AE4-BB90-9EE4967CE11C}"/>
    <dgm:cxn modelId="{27621E10-6C12-4A91-831C-F6C2B22A21FE}" type="presOf" srcId="{98FE1A81-4B50-4362-B4C0-6BAF02C95EB2}" destId="{E037D6B4-348E-40CF-AE91-C0E53F4ACD08}" srcOrd="0" destOrd="3" presId="urn:microsoft.com/office/officeart/2005/8/layout/vList4#1"/>
    <dgm:cxn modelId="{D2CD271B-3E93-42E2-BD06-BFC0E3BC7701}" type="presOf" srcId="{B4131BF7-D238-4742-86B4-BAAEAD2B36E7}" destId="{EDE7E7CB-B2A5-40E5-9B02-5B435FC0EA34}" srcOrd="0" destOrd="2" presId="urn:microsoft.com/office/officeart/2005/8/layout/vList4#1"/>
    <dgm:cxn modelId="{29F3451B-A188-46AB-BB01-02CB77F71454}" srcId="{CB87F4B1-5CF1-45FF-8620-ACE38B4674F8}" destId="{EE219072-3AB8-48BB-A70D-70D63BACDA2D}" srcOrd="0" destOrd="0" parTransId="{30557073-34B8-45F0-8472-E237871ED7E1}" sibTransId="{E3CDE0D4-F7E4-44AE-B485-5DACD8268B76}"/>
    <dgm:cxn modelId="{1200D52F-758B-4171-AAD2-527C3ACDCE02}" type="presOf" srcId="{81A4A750-8A89-4219-B279-0CA9BBD0AE2A}" destId="{615F5179-2A6C-4382-B75F-07BB4D1201AD}" srcOrd="1" destOrd="4" presId="urn:microsoft.com/office/officeart/2005/8/layout/vList4#1"/>
    <dgm:cxn modelId="{FDFA4130-30DA-4FBE-AFFC-88728F4A4AE1}" type="presOf" srcId="{ECEF6E7B-4DE0-4BD3-B10B-381C4150E8A4}" destId="{811D533D-EEBE-4FCD-B289-7C2E792DFB03}" srcOrd="0" destOrd="2" presId="urn:microsoft.com/office/officeart/2005/8/layout/vList4#1"/>
    <dgm:cxn modelId="{27246D31-8114-4270-89E4-10318AFF1CC2}" srcId="{D3DBFE18-D7BA-4FEE-99C4-D1CDEE0DF614}" destId="{ECEF6E7B-4DE0-4BD3-B10B-381C4150E8A4}" srcOrd="1" destOrd="0" parTransId="{85F264D5-0C57-40F2-9715-8E3F89145C76}" sibTransId="{9EAEFDCB-E64A-4B9B-B7B5-A8593699EDD6}"/>
    <dgm:cxn modelId="{EC0B7638-8CFC-428F-BF5B-E96FFE552D58}" type="presOf" srcId="{71DDEDFF-150D-4D12-82DD-C26D96E5B775}" destId="{E037D6B4-348E-40CF-AE91-C0E53F4ACD08}" srcOrd="0" destOrd="1" presId="urn:microsoft.com/office/officeart/2005/8/layout/vList4#1"/>
    <dgm:cxn modelId="{79F6E43A-43E1-4A30-A4CF-D215009216F7}" type="presOf" srcId="{EE219072-3AB8-48BB-A70D-70D63BACDA2D}" destId="{F6637100-E1E4-40D0-B61A-9A4DE2959286}" srcOrd="1" destOrd="1" presId="urn:microsoft.com/office/officeart/2005/8/layout/vList4#1"/>
    <dgm:cxn modelId="{98C41A44-BC1A-42C6-91BE-9736EA12A694}" type="presOf" srcId="{59B0235B-9A71-44BD-8F4D-C459F2A8C4D6}" destId="{01DBB8A4-E224-4C18-BB16-8BE60F828BF0}" srcOrd="0" destOrd="0" presId="urn:microsoft.com/office/officeart/2005/8/layout/vList4#1"/>
    <dgm:cxn modelId="{92E31B50-9EE7-43FC-A886-5EE0DC85C579}" srcId="{ACFA03AF-7CC4-4E7E-9F0A-8EC4E5C3F723}" destId="{42F0BA05-1515-40BE-B461-00523C50B80C}" srcOrd="3" destOrd="0" parTransId="{D588655C-6E18-4B03-BF47-BF016205311C}" sibTransId="{205FB9BE-63E7-4CBA-BA2A-6D9F3C350661}"/>
    <dgm:cxn modelId="{1E0BAA5E-3220-4FE3-B92E-8E2F453C0EB7}" srcId="{ACFA03AF-7CC4-4E7E-9F0A-8EC4E5C3F723}" destId="{71DDEDFF-150D-4D12-82DD-C26D96E5B775}" srcOrd="0" destOrd="0" parTransId="{166D9767-4DAA-4B36-A9E9-F9356638B953}" sibTransId="{3BE38583-B986-45D1-B9B5-2F972FE9D9C5}"/>
    <dgm:cxn modelId="{7D183360-8D09-4EC5-8BA3-725C427F55BE}" type="presOf" srcId="{8D44FC3C-3465-4554-8F59-528614A123F4}" destId="{EDE7E7CB-B2A5-40E5-9B02-5B435FC0EA34}" srcOrd="0" destOrd="4" presId="urn:microsoft.com/office/officeart/2005/8/layout/vList4#1"/>
    <dgm:cxn modelId="{E09B0E64-FCA0-4D86-9766-6D2EF1A5CC08}" srcId="{CB87F4B1-5CF1-45FF-8620-ACE38B4674F8}" destId="{8D44FC3C-3465-4554-8F59-528614A123F4}" srcOrd="3" destOrd="0" parTransId="{0D475CD2-BFB9-495B-B196-14A7858AA4EC}" sibTransId="{480A72BF-7118-418A-BADF-B87B91A6D7C2}"/>
    <dgm:cxn modelId="{D51B676E-7808-44A6-B043-D5810E40F695}" srcId="{59B0235B-9A71-44BD-8F4D-C459F2A8C4D6}" destId="{D3DBFE18-D7BA-4FEE-99C4-D1CDEE0DF614}" srcOrd="1" destOrd="0" parTransId="{FF101681-2B89-4F8C-A2D9-0965FAC97182}" sibTransId="{BDBEA017-DEAD-4308-B6EF-0CC797DFCA09}"/>
    <dgm:cxn modelId="{99A28670-FDFE-42B9-B8F4-54F300462AF0}" type="presOf" srcId="{CB87F4B1-5CF1-45FF-8620-ACE38B4674F8}" destId="{EDE7E7CB-B2A5-40E5-9B02-5B435FC0EA34}" srcOrd="0" destOrd="0" presId="urn:microsoft.com/office/officeart/2005/8/layout/vList4#1"/>
    <dgm:cxn modelId="{78C42575-A4BD-43B4-AC30-F819E6395A0A}" type="presOf" srcId="{ECEF6E7B-4DE0-4BD3-B10B-381C4150E8A4}" destId="{615F5179-2A6C-4382-B75F-07BB4D1201AD}" srcOrd="1" destOrd="2" presId="urn:microsoft.com/office/officeart/2005/8/layout/vList4#1"/>
    <dgm:cxn modelId="{9C35D78A-7155-4C42-8E09-97EF3B95827A}" type="presOf" srcId="{BA0A5CCA-F5F0-4A3A-96D5-A56608D86D69}" destId="{811D533D-EEBE-4FCD-B289-7C2E792DFB03}" srcOrd="0" destOrd="1" presId="urn:microsoft.com/office/officeart/2005/8/layout/vList4#1"/>
    <dgm:cxn modelId="{B567878B-8FD6-4EF4-9BC4-6738B743661D}" type="presOf" srcId="{98FE1A81-4B50-4362-B4C0-6BAF02C95EB2}" destId="{B9E4FCFD-C44F-406D-B270-B6079F9505FE}" srcOrd="1" destOrd="3" presId="urn:microsoft.com/office/officeart/2005/8/layout/vList4#1"/>
    <dgm:cxn modelId="{0CBFFE8F-A7A5-4045-945C-2C01A7B4C72D}" type="presOf" srcId="{CB328F32-6D86-4009-985C-087BBFFFAD01}" destId="{F6637100-E1E4-40D0-B61A-9A4DE2959286}" srcOrd="1" destOrd="3" presId="urn:microsoft.com/office/officeart/2005/8/layout/vList4#1"/>
    <dgm:cxn modelId="{1A9A5193-D166-4976-97A8-A37E6CD62BC8}" srcId="{ACFA03AF-7CC4-4E7E-9F0A-8EC4E5C3F723}" destId="{A28F5CEC-14F3-41FD-B75B-BC4D4B08BEA4}" srcOrd="1" destOrd="0" parTransId="{3FD7AEEA-867C-4F96-9997-0B784C23E7C7}" sibTransId="{D014151D-D731-4095-8CDD-2A8225550839}"/>
    <dgm:cxn modelId="{D5072C94-C9A1-43E2-8C7E-DA48A290CB75}" type="presOf" srcId="{EE219072-3AB8-48BB-A70D-70D63BACDA2D}" destId="{EDE7E7CB-B2A5-40E5-9B02-5B435FC0EA34}" srcOrd="0" destOrd="1" presId="urn:microsoft.com/office/officeart/2005/8/layout/vList4#1"/>
    <dgm:cxn modelId="{EA239999-2071-4AEF-A63D-9C199555353E}" srcId="{D3DBFE18-D7BA-4FEE-99C4-D1CDEE0DF614}" destId="{C63CEAB4-D555-491E-BA8E-D50A59A64BBD}" srcOrd="2" destOrd="0" parTransId="{B0AE1E0A-E433-4304-8DF6-039F3360EC05}" sibTransId="{D41EB51A-F113-48CC-9C22-405A8F190532}"/>
    <dgm:cxn modelId="{BEA19CA2-BEDB-4CA6-A7A2-D485D6809B74}" type="presOf" srcId="{A28F5CEC-14F3-41FD-B75B-BC4D4B08BEA4}" destId="{E037D6B4-348E-40CF-AE91-C0E53F4ACD08}" srcOrd="0" destOrd="2" presId="urn:microsoft.com/office/officeart/2005/8/layout/vList4#1"/>
    <dgm:cxn modelId="{D87CB5A4-D9F7-49E7-B726-11BF9F0314DC}" type="presOf" srcId="{ACFA03AF-7CC4-4E7E-9F0A-8EC4E5C3F723}" destId="{E037D6B4-348E-40CF-AE91-C0E53F4ACD08}" srcOrd="0" destOrd="0" presId="urn:microsoft.com/office/officeart/2005/8/layout/vList4#1"/>
    <dgm:cxn modelId="{A09BC4A7-414E-4A6C-A526-C3741A0557FF}" type="presOf" srcId="{BA0A5CCA-F5F0-4A3A-96D5-A56608D86D69}" destId="{615F5179-2A6C-4382-B75F-07BB4D1201AD}" srcOrd="1" destOrd="1" presId="urn:microsoft.com/office/officeart/2005/8/layout/vList4#1"/>
    <dgm:cxn modelId="{A1DCECA7-16FB-4FC2-A3F0-44B7E270847E}" type="presOf" srcId="{ACFA03AF-7CC4-4E7E-9F0A-8EC4E5C3F723}" destId="{B9E4FCFD-C44F-406D-B270-B6079F9505FE}" srcOrd="1" destOrd="0" presId="urn:microsoft.com/office/officeart/2005/8/layout/vList4#1"/>
    <dgm:cxn modelId="{40A352AC-F224-4C07-9B55-80B630B1573D}" type="presOf" srcId="{D3DBFE18-D7BA-4FEE-99C4-D1CDEE0DF614}" destId="{615F5179-2A6C-4382-B75F-07BB4D1201AD}" srcOrd="1" destOrd="0" presId="urn:microsoft.com/office/officeart/2005/8/layout/vList4#1"/>
    <dgm:cxn modelId="{0762FFAD-48BF-4DF5-8B0D-B16BD32FCCF6}" type="presOf" srcId="{42F0BA05-1515-40BE-B461-00523C50B80C}" destId="{E037D6B4-348E-40CF-AE91-C0E53F4ACD08}" srcOrd="0" destOrd="4" presId="urn:microsoft.com/office/officeart/2005/8/layout/vList4#1"/>
    <dgm:cxn modelId="{CC01EDB0-10E5-47A6-8656-22CA149ABFC3}" srcId="{CB87F4B1-5CF1-45FF-8620-ACE38B4674F8}" destId="{CB328F32-6D86-4009-985C-087BBFFFAD01}" srcOrd="2" destOrd="0" parTransId="{ACC6D7D1-C9BF-4E79-990A-B30C99722277}" sibTransId="{6E2FC2AD-28E9-4C10-80F4-FB108191E7E3}"/>
    <dgm:cxn modelId="{432F2AB2-0D56-464B-9031-C927FBF69095}" type="presOf" srcId="{CB87F4B1-5CF1-45FF-8620-ACE38B4674F8}" destId="{F6637100-E1E4-40D0-B61A-9A4DE2959286}" srcOrd="1" destOrd="0" presId="urn:microsoft.com/office/officeart/2005/8/layout/vList4#1"/>
    <dgm:cxn modelId="{74C137B8-57B9-4557-B49F-F01B971341FD}" type="presOf" srcId="{C63CEAB4-D555-491E-BA8E-D50A59A64BBD}" destId="{615F5179-2A6C-4382-B75F-07BB4D1201AD}" srcOrd="1" destOrd="3" presId="urn:microsoft.com/office/officeart/2005/8/layout/vList4#1"/>
    <dgm:cxn modelId="{8CD4BEBD-DA35-4A4C-8299-810B8137F7EE}" type="presOf" srcId="{54EDC8E1-8BCE-4877-A3DF-F83FFF22768D}" destId="{811D533D-EEBE-4FCD-B289-7C2E792DFB03}" srcOrd="0" destOrd="5" presId="urn:microsoft.com/office/officeart/2005/8/layout/vList4#1"/>
    <dgm:cxn modelId="{1BAE65C0-0A48-4C6E-886F-CD0079F36751}" type="presOf" srcId="{A28F5CEC-14F3-41FD-B75B-BC4D4B08BEA4}" destId="{B9E4FCFD-C44F-406D-B270-B6079F9505FE}" srcOrd="1" destOrd="2" presId="urn:microsoft.com/office/officeart/2005/8/layout/vList4#1"/>
    <dgm:cxn modelId="{67ED46C1-8697-49FE-BA31-34AD7E011168}" type="presOf" srcId="{8D44FC3C-3465-4554-8F59-528614A123F4}" destId="{F6637100-E1E4-40D0-B61A-9A4DE2959286}" srcOrd="1" destOrd="4" presId="urn:microsoft.com/office/officeart/2005/8/layout/vList4#1"/>
    <dgm:cxn modelId="{1D4545C7-3C7F-4F48-9404-F76730BF772A}" type="presOf" srcId="{42F0BA05-1515-40BE-B461-00523C50B80C}" destId="{B9E4FCFD-C44F-406D-B270-B6079F9505FE}" srcOrd="1" destOrd="4" presId="urn:microsoft.com/office/officeart/2005/8/layout/vList4#1"/>
    <dgm:cxn modelId="{D50580C8-AC3E-4426-AB19-ACE2FB450B3E}" type="presOf" srcId="{C63CEAB4-D555-491E-BA8E-D50A59A64BBD}" destId="{811D533D-EEBE-4FCD-B289-7C2E792DFB03}" srcOrd="0" destOrd="3" presId="urn:microsoft.com/office/officeart/2005/8/layout/vList4#1"/>
    <dgm:cxn modelId="{D3DAA1DB-8BDE-474E-8043-164D33301AD2}" type="presOf" srcId="{B4131BF7-D238-4742-86B4-BAAEAD2B36E7}" destId="{F6637100-E1E4-40D0-B61A-9A4DE2959286}" srcOrd="1" destOrd="2" presId="urn:microsoft.com/office/officeart/2005/8/layout/vList4#1"/>
    <dgm:cxn modelId="{50B97CE0-9098-41D5-8E17-ED5218374015}" type="presOf" srcId="{71DDEDFF-150D-4D12-82DD-C26D96E5B775}" destId="{B9E4FCFD-C44F-406D-B270-B6079F9505FE}" srcOrd="1" destOrd="1" presId="urn:microsoft.com/office/officeart/2005/8/layout/vList4#1"/>
    <dgm:cxn modelId="{49781AE7-D1D3-40C5-9DDC-B19CFF62A9E9}" type="presOf" srcId="{CB328F32-6D86-4009-985C-087BBFFFAD01}" destId="{EDE7E7CB-B2A5-40E5-9B02-5B435FC0EA34}" srcOrd="0" destOrd="3" presId="urn:microsoft.com/office/officeart/2005/8/layout/vList4#1"/>
    <dgm:cxn modelId="{BA30B8E8-B728-4514-A04A-E565BD7BC335}" srcId="{ACFA03AF-7CC4-4E7E-9F0A-8EC4E5C3F723}" destId="{98FE1A81-4B50-4362-B4C0-6BAF02C95EB2}" srcOrd="2" destOrd="0" parTransId="{2F56CD88-CAA9-40F7-A231-75523854B8B5}" sibTransId="{640D2C51-6D91-4AE6-AA55-A4AB561D0396}"/>
    <dgm:cxn modelId="{FF2E55F5-1416-40A7-B618-6F0105FBED3A}" srcId="{D3DBFE18-D7BA-4FEE-99C4-D1CDEE0DF614}" destId="{54EDC8E1-8BCE-4877-A3DF-F83FFF22768D}" srcOrd="4" destOrd="0" parTransId="{70C19E68-2072-4D68-9C8B-8C32A667F3ED}" sibTransId="{3EEC47A9-303F-435C-8DE6-FC79A7EC8436}"/>
    <dgm:cxn modelId="{ACA11EF7-AF08-4D14-9DD5-A77A184493E8}" type="presOf" srcId="{81A4A750-8A89-4219-B279-0CA9BBD0AE2A}" destId="{811D533D-EEBE-4FCD-B289-7C2E792DFB03}" srcOrd="0" destOrd="4" presId="urn:microsoft.com/office/officeart/2005/8/layout/vList4#1"/>
    <dgm:cxn modelId="{8DF8D7FE-4E34-4AAE-BD80-34B74C23F21C}" srcId="{D3DBFE18-D7BA-4FEE-99C4-D1CDEE0DF614}" destId="{BA0A5CCA-F5F0-4A3A-96D5-A56608D86D69}" srcOrd="0" destOrd="0" parTransId="{32EB662B-F19E-4314-979C-83CFD18FB209}" sibTransId="{31C0AEF1-2081-4CD6-919C-EC0E9B0E880A}"/>
    <dgm:cxn modelId="{AF1A5CD6-F665-46C4-A1DA-56759FB7B727}" type="presParOf" srcId="{01DBB8A4-E224-4C18-BB16-8BE60F828BF0}" destId="{4F9519AB-27AE-49AA-B4AE-D1794F9AEECD}" srcOrd="0" destOrd="0" presId="urn:microsoft.com/office/officeart/2005/8/layout/vList4#1"/>
    <dgm:cxn modelId="{62DF5675-F1CA-4475-A053-8F2B5A4A3C14}" type="presParOf" srcId="{4F9519AB-27AE-49AA-B4AE-D1794F9AEECD}" destId="{EDE7E7CB-B2A5-40E5-9B02-5B435FC0EA34}" srcOrd="0" destOrd="0" presId="urn:microsoft.com/office/officeart/2005/8/layout/vList4#1"/>
    <dgm:cxn modelId="{2B9ABC4C-13EC-4FB3-9E56-BFA923D9985B}" type="presParOf" srcId="{4F9519AB-27AE-49AA-B4AE-D1794F9AEECD}" destId="{0777C769-1516-44AE-BF10-B53D679AACE1}" srcOrd="1" destOrd="0" presId="urn:microsoft.com/office/officeart/2005/8/layout/vList4#1"/>
    <dgm:cxn modelId="{E80994C6-35C3-4B42-B9D5-849515E3E527}" type="presParOf" srcId="{4F9519AB-27AE-49AA-B4AE-D1794F9AEECD}" destId="{F6637100-E1E4-40D0-B61A-9A4DE2959286}" srcOrd="2" destOrd="0" presId="urn:microsoft.com/office/officeart/2005/8/layout/vList4#1"/>
    <dgm:cxn modelId="{3288E6A3-7562-40DB-9296-70B5C285536F}" type="presParOf" srcId="{01DBB8A4-E224-4C18-BB16-8BE60F828BF0}" destId="{8D5BD2F5-118B-4F3C-B173-1A38D36AFF7B}" srcOrd="1" destOrd="0" presId="urn:microsoft.com/office/officeart/2005/8/layout/vList4#1"/>
    <dgm:cxn modelId="{186CDFCC-344C-4FBF-9DE7-F12379A7A035}" type="presParOf" srcId="{01DBB8A4-E224-4C18-BB16-8BE60F828BF0}" destId="{0950A24A-AB04-49F5-9595-708B9BE3E993}" srcOrd="2" destOrd="0" presId="urn:microsoft.com/office/officeart/2005/8/layout/vList4#1"/>
    <dgm:cxn modelId="{CCD51AE2-8616-4B5E-88F8-ECF4DDD74C7D}" type="presParOf" srcId="{0950A24A-AB04-49F5-9595-708B9BE3E993}" destId="{811D533D-EEBE-4FCD-B289-7C2E792DFB03}" srcOrd="0" destOrd="0" presId="urn:microsoft.com/office/officeart/2005/8/layout/vList4#1"/>
    <dgm:cxn modelId="{1F03226C-6056-49FA-ADDC-582382BA5FE3}" type="presParOf" srcId="{0950A24A-AB04-49F5-9595-708B9BE3E993}" destId="{528C6875-A3F5-4DDC-946E-C614198AECDF}" srcOrd="1" destOrd="0" presId="urn:microsoft.com/office/officeart/2005/8/layout/vList4#1"/>
    <dgm:cxn modelId="{833AB125-92E2-41D4-8D74-6AFF7F2C156D}" type="presParOf" srcId="{0950A24A-AB04-49F5-9595-708B9BE3E993}" destId="{615F5179-2A6C-4382-B75F-07BB4D1201AD}" srcOrd="2" destOrd="0" presId="urn:microsoft.com/office/officeart/2005/8/layout/vList4#1"/>
    <dgm:cxn modelId="{C9F1222B-CE38-4DE7-B932-EC22AEB4E986}" type="presParOf" srcId="{01DBB8A4-E224-4C18-BB16-8BE60F828BF0}" destId="{52666049-67A6-4643-BB17-BD193132648D}" srcOrd="3" destOrd="0" presId="urn:microsoft.com/office/officeart/2005/8/layout/vList4#1"/>
    <dgm:cxn modelId="{6A81665E-FA7B-4FD2-ABEE-0F21493344FB}" type="presParOf" srcId="{01DBB8A4-E224-4C18-BB16-8BE60F828BF0}" destId="{A63B009C-F2A1-4039-A828-42711532AC6C}" srcOrd="4" destOrd="0" presId="urn:microsoft.com/office/officeart/2005/8/layout/vList4#1"/>
    <dgm:cxn modelId="{FE4A44F1-05A8-4934-8DFD-5597DAC9222A}" type="presParOf" srcId="{A63B009C-F2A1-4039-A828-42711532AC6C}" destId="{E037D6B4-348E-40CF-AE91-C0E53F4ACD08}" srcOrd="0" destOrd="0" presId="urn:microsoft.com/office/officeart/2005/8/layout/vList4#1"/>
    <dgm:cxn modelId="{4473CFBC-D57F-4CC9-8096-EFD7A3A3AE4E}" type="presParOf" srcId="{A63B009C-F2A1-4039-A828-42711532AC6C}" destId="{620F4D1F-B2B6-4043-98C2-5089882EDE39}" srcOrd="1" destOrd="0" presId="urn:microsoft.com/office/officeart/2005/8/layout/vList4#1"/>
    <dgm:cxn modelId="{B1A1377B-6261-4C2C-8F1C-EBC0D732E535}" type="presParOf" srcId="{A63B009C-F2A1-4039-A828-42711532AC6C}" destId="{B9E4FCFD-C44F-406D-B270-B6079F9505FE}" srcOrd="2" destOrd="0" presId="urn:microsoft.com/office/officeart/2005/8/layout/vList4#1"/>
  </dgm:cxnLst>
  <dgm:bg>
    <a:noFill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99616DF-2E46-4AC0-8CF1-E8BF187A614F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6ED79606-FE1B-4586-B25D-BFCB36AFB8A2}">
      <dgm:prSet phldrT="[Текст]"/>
      <dgm:spPr>
        <a:solidFill>
          <a:srgbClr val="CF4520"/>
        </a:solidFill>
      </dgm:spPr>
      <dgm:t>
        <a:bodyPr/>
        <a:lstStyle/>
        <a:p>
          <a:r>
            <a:rPr lang="ru-RU" b="1" dirty="0">
              <a:latin typeface="Montserrat"/>
            </a:rPr>
            <a:t>место в 2017 году среди регионов</a:t>
          </a:r>
        </a:p>
      </dgm:t>
    </dgm:pt>
    <dgm:pt modelId="{6BBAC3D3-C992-4C8C-88C4-36D126D94462}" type="parTrans" cxnId="{09E87266-69CA-4A09-8783-7DEF319CC767}">
      <dgm:prSet/>
      <dgm:spPr/>
      <dgm:t>
        <a:bodyPr/>
        <a:lstStyle/>
        <a:p>
          <a:endParaRPr lang="ru-RU"/>
        </a:p>
      </dgm:t>
    </dgm:pt>
    <dgm:pt modelId="{9A3506A4-592E-4C51-A22E-776FA4364ACB}" type="sibTrans" cxnId="{09E87266-69CA-4A09-8783-7DEF319CC767}">
      <dgm:prSet/>
      <dgm:spPr/>
      <dgm:t>
        <a:bodyPr/>
        <a:lstStyle/>
        <a:p>
          <a:endParaRPr lang="ru-RU"/>
        </a:p>
      </dgm:t>
    </dgm:pt>
    <dgm:pt modelId="{0C50305F-67BC-4C47-8858-50437494ABEF}">
      <dgm:prSet phldrT="[Текст]"/>
      <dgm:spPr>
        <a:solidFill>
          <a:srgbClr val="0033A0"/>
        </a:solidFill>
        <a:ln>
          <a:solidFill>
            <a:srgbClr val="0033A0"/>
          </a:solidFill>
        </a:ln>
      </dgm:spPr>
      <dgm:t>
        <a:bodyPr/>
        <a:lstStyle/>
        <a:p>
          <a:r>
            <a:rPr lang="ru-RU" b="1" dirty="0">
              <a:latin typeface="Montserrat"/>
            </a:rPr>
            <a:t>место в 2018 году среди регионов</a:t>
          </a:r>
        </a:p>
      </dgm:t>
    </dgm:pt>
    <dgm:pt modelId="{7D732CC5-C9D9-484C-A417-7F41F4E39C50}" type="parTrans" cxnId="{C6B1214E-A988-402F-8400-5AC890A084D4}">
      <dgm:prSet/>
      <dgm:spPr/>
      <dgm:t>
        <a:bodyPr/>
        <a:lstStyle/>
        <a:p>
          <a:endParaRPr lang="ru-RU"/>
        </a:p>
      </dgm:t>
    </dgm:pt>
    <dgm:pt modelId="{2E83824F-AF65-4DB9-A5C8-C48C7075F940}" type="sibTrans" cxnId="{C6B1214E-A988-402F-8400-5AC890A084D4}">
      <dgm:prSet/>
      <dgm:spPr/>
      <dgm:t>
        <a:bodyPr/>
        <a:lstStyle/>
        <a:p>
          <a:endParaRPr lang="ru-RU"/>
        </a:p>
      </dgm:t>
    </dgm:pt>
    <dgm:pt modelId="{CCE5DBF9-255A-4672-AA58-57F7A2EA1415}">
      <dgm:prSet phldrT="[Текст]"/>
      <dgm:spPr>
        <a:solidFill>
          <a:srgbClr val="69B3E7"/>
        </a:solidFill>
      </dgm:spPr>
      <dgm:t>
        <a:bodyPr/>
        <a:lstStyle/>
        <a:p>
          <a:r>
            <a:rPr lang="ru-RU" b="1" dirty="0">
              <a:latin typeface="Montserrat"/>
            </a:rPr>
            <a:t>место в 2019 году среди регионов</a:t>
          </a:r>
        </a:p>
      </dgm:t>
    </dgm:pt>
    <dgm:pt modelId="{70513834-8088-44A7-82BF-D825FBCD8B94}" type="parTrans" cxnId="{CD5EC5A4-4CD7-4F4C-A619-5CFCB84634E3}">
      <dgm:prSet/>
      <dgm:spPr/>
      <dgm:t>
        <a:bodyPr/>
        <a:lstStyle/>
        <a:p>
          <a:endParaRPr lang="ru-RU"/>
        </a:p>
      </dgm:t>
    </dgm:pt>
    <dgm:pt modelId="{430A6C1B-CE32-4CB5-8216-66DA16C102CC}" type="sibTrans" cxnId="{CD5EC5A4-4CD7-4F4C-A619-5CFCB84634E3}">
      <dgm:prSet/>
      <dgm:spPr/>
      <dgm:t>
        <a:bodyPr/>
        <a:lstStyle/>
        <a:p>
          <a:endParaRPr lang="ru-RU"/>
        </a:p>
      </dgm:t>
    </dgm:pt>
    <dgm:pt modelId="{FD78A6A3-DAFF-403E-8348-F52D6FF16CF2}" type="pres">
      <dgm:prSet presAssocID="{199616DF-2E46-4AC0-8CF1-E8BF187A614F}" presName="linearFlow" presStyleCnt="0">
        <dgm:presLayoutVars>
          <dgm:dir/>
          <dgm:resizeHandles val="exact"/>
        </dgm:presLayoutVars>
      </dgm:prSet>
      <dgm:spPr/>
    </dgm:pt>
    <dgm:pt modelId="{8C28DAB7-13A4-4E48-85AE-8922AB10D159}" type="pres">
      <dgm:prSet presAssocID="{6ED79606-FE1B-4586-B25D-BFCB36AFB8A2}" presName="composite" presStyleCnt="0"/>
      <dgm:spPr/>
    </dgm:pt>
    <dgm:pt modelId="{8CB5ACBF-623D-4153-9A8D-48EDA54CAFEC}" type="pres">
      <dgm:prSet presAssocID="{6ED79606-FE1B-4586-B25D-BFCB36AFB8A2}" presName="imgShp" presStyleLbl="fgImgPlace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A6C83F74-C8E3-4796-B15E-2E18B789988B}" type="pres">
      <dgm:prSet presAssocID="{6ED79606-FE1B-4586-B25D-BFCB36AFB8A2}" presName="txShp" presStyleLbl="node1" presStyleIdx="0" presStyleCnt="3">
        <dgm:presLayoutVars>
          <dgm:bulletEnabled val="1"/>
        </dgm:presLayoutVars>
      </dgm:prSet>
      <dgm:spPr/>
    </dgm:pt>
    <dgm:pt modelId="{E3C9C7B7-38F2-45EF-9041-F1CFCA894286}" type="pres">
      <dgm:prSet presAssocID="{9A3506A4-592E-4C51-A22E-776FA4364ACB}" presName="spacing" presStyleCnt="0"/>
      <dgm:spPr/>
    </dgm:pt>
    <dgm:pt modelId="{844BCA60-06EE-4EFF-9CAB-3DD08E3D65F8}" type="pres">
      <dgm:prSet presAssocID="{0C50305F-67BC-4C47-8858-50437494ABEF}" presName="composite" presStyleCnt="0"/>
      <dgm:spPr/>
    </dgm:pt>
    <dgm:pt modelId="{7F3E0FBE-E5FE-4275-A48F-A2EE7F45283B}" type="pres">
      <dgm:prSet presAssocID="{0C50305F-67BC-4C47-8858-50437494ABEF}" presName="imgShp" presStyleLbl="fgImgPlace1" presStyleIdx="1" presStyleCnt="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16473C6F-6E79-402D-8EC1-3ABFD67C7F3A}" type="pres">
      <dgm:prSet presAssocID="{0C50305F-67BC-4C47-8858-50437494ABEF}" presName="txShp" presStyleLbl="node1" presStyleIdx="1" presStyleCnt="3">
        <dgm:presLayoutVars>
          <dgm:bulletEnabled val="1"/>
        </dgm:presLayoutVars>
      </dgm:prSet>
      <dgm:spPr/>
    </dgm:pt>
    <dgm:pt modelId="{3B92B0FE-B2DE-4E2B-A140-B50995341871}" type="pres">
      <dgm:prSet presAssocID="{2E83824F-AF65-4DB9-A5C8-C48C7075F940}" presName="spacing" presStyleCnt="0"/>
      <dgm:spPr/>
    </dgm:pt>
    <dgm:pt modelId="{687E544D-F59C-434C-9841-A9F9B97BAB0A}" type="pres">
      <dgm:prSet presAssocID="{CCE5DBF9-255A-4672-AA58-57F7A2EA1415}" presName="composite" presStyleCnt="0"/>
      <dgm:spPr/>
    </dgm:pt>
    <dgm:pt modelId="{772F88A6-2298-4227-BF25-8184C281F9D7}" type="pres">
      <dgm:prSet presAssocID="{CCE5DBF9-255A-4672-AA58-57F7A2EA1415}" presName="imgShp" presStyleLbl="fgImgPlace1" presStyleIdx="2" presStyleCnt="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48BE9B01-0265-4621-A4D6-C8E5F1F0FD47}" type="pres">
      <dgm:prSet presAssocID="{CCE5DBF9-255A-4672-AA58-57F7A2EA1415}" presName="txShp" presStyleLbl="node1" presStyleIdx="2" presStyleCnt="3">
        <dgm:presLayoutVars>
          <dgm:bulletEnabled val="1"/>
        </dgm:presLayoutVars>
      </dgm:prSet>
      <dgm:spPr/>
    </dgm:pt>
  </dgm:ptLst>
  <dgm:cxnLst>
    <dgm:cxn modelId="{2E33434B-7CD9-47F8-A3A4-A7D2E73639C9}" type="presOf" srcId="{0C50305F-67BC-4C47-8858-50437494ABEF}" destId="{16473C6F-6E79-402D-8EC1-3ABFD67C7F3A}" srcOrd="0" destOrd="0" presId="urn:microsoft.com/office/officeart/2005/8/layout/vList3"/>
    <dgm:cxn modelId="{C6B1214E-A988-402F-8400-5AC890A084D4}" srcId="{199616DF-2E46-4AC0-8CF1-E8BF187A614F}" destId="{0C50305F-67BC-4C47-8858-50437494ABEF}" srcOrd="1" destOrd="0" parTransId="{7D732CC5-C9D9-484C-A417-7F41F4E39C50}" sibTransId="{2E83824F-AF65-4DB9-A5C8-C48C7075F940}"/>
    <dgm:cxn modelId="{09E87266-69CA-4A09-8783-7DEF319CC767}" srcId="{199616DF-2E46-4AC0-8CF1-E8BF187A614F}" destId="{6ED79606-FE1B-4586-B25D-BFCB36AFB8A2}" srcOrd="0" destOrd="0" parTransId="{6BBAC3D3-C992-4C8C-88C4-36D126D94462}" sibTransId="{9A3506A4-592E-4C51-A22E-776FA4364ACB}"/>
    <dgm:cxn modelId="{C9C23898-B654-46BB-B6F1-9AF29A73934E}" type="presOf" srcId="{CCE5DBF9-255A-4672-AA58-57F7A2EA1415}" destId="{48BE9B01-0265-4621-A4D6-C8E5F1F0FD47}" srcOrd="0" destOrd="0" presId="urn:microsoft.com/office/officeart/2005/8/layout/vList3"/>
    <dgm:cxn modelId="{CD5EC5A4-4CD7-4F4C-A619-5CFCB84634E3}" srcId="{199616DF-2E46-4AC0-8CF1-E8BF187A614F}" destId="{CCE5DBF9-255A-4672-AA58-57F7A2EA1415}" srcOrd="2" destOrd="0" parTransId="{70513834-8088-44A7-82BF-D825FBCD8B94}" sibTransId="{430A6C1B-CE32-4CB5-8216-66DA16C102CC}"/>
    <dgm:cxn modelId="{0C5614F4-0CDC-43D3-8F70-5ED66ED042BB}" type="presOf" srcId="{199616DF-2E46-4AC0-8CF1-E8BF187A614F}" destId="{FD78A6A3-DAFF-403E-8348-F52D6FF16CF2}" srcOrd="0" destOrd="0" presId="urn:microsoft.com/office/officeart/2005/8/layout/vList3"/>
    <dgm:cxn modelId="{540BEEFC-1276-4C02-8FE9-5B1BFF509636}" type="presOf" srcId="{6ED79606-FE1B-4586-B25D-BFCB36AFB8A2}" destId="{A6C83F74-C8E3-4796-B15E-2E18B789988B}" srcOrd="0" destOrd="0" presId="urn:microsoft.com/office/officeart/2005/8/layout/vList3"/>
    <dgm:cxn modelId="{B007F89D-2405-44B7-B7EB-52FB50722AEB}" type="presParOf" srcId="{FD78A6A3-DAFF-403E-8348-F52D6FF16CF2}" destId="{8C28DAB7-13A4-4E48-85AE-8922AB10D159}" srcOrd="0" destOrd="0" presId="urn:microsoft.com/office/officeart/2005/8/layout/vList3"/>
    <dgm:cxn modelId="{31C62F80-60A4-4014-864B-68FD58BF972E}" type="presParOf" srcId="{8C28DAB7-13A4-4E48-85AE-8922AB10D159}" destId="{8CB5ACBF-623D-4153-9A8D-48EDA54CAFEC}" srcOrd="0" destOrd="0" presId="urn:microsoft.com/office/officeart/2005/8/layout/vList3"/>
    <dgm:cxn modelId="{6B2B87B8-B506-453A-B9EF-D554BB029345}" type="presParOf" srcId="{8C28DAB7-13A4-4E48-85AE-8922AB10D159}" destId="{A6C83F74-C8E3-4796-B15E-2E18B789988B}" srcOrd="1" destOrd="0" presId="urn:microsoft.com/office/officeart/2005/8/layout/vList3"/>
    <dgm:cxn modelId="{4D01F3DD-62B0-4455-B9D9-A574291EA937}" type="presParOf" srcId="{FD78A6A3-DAFF-403E-8348-F52D6FF16CF2}" destId="{E3C9C7B7-38F2-45EF-9041-F1CFCA894286}" srcOrd="1" destOrd="0" presId="urn:microsoft.com/office/officeart/2005/8/layout/vList3"/>
    <dgm:cxn modelId="{C7DF7890-0BBA-4BF2-8196-730A419B359C}" type="presParOf" srcId="{FD78A6A3-DAFF-403E-8348-F52D6FF16CF2}" destId="{844BCA60-06EE-4EFF-9CAB-3DD08E3D65F8}" srcOrd="2" destOrd="0" presId="urn:microsoft.com/office/officeart/2005/8/layout/vList3"/>
    <dgm:cxn modelId="{F8CE1939-6B4D-4263-90FB-BF4B4A1A8FC3}" type="presParOf" srcId="{844BCA60-06EE-4EFF-9CAB-3DD08E3D65F8}" destId="{7F3E0FBE-E5FE-4275-A48F-A2EE7F45283B}" srcOrd="0" destOrd="0" presId="urn:microsoft.com/office/officeart/2005/8/layout/vList3"/>
    <dgm:cxn modelId="{56D06955-4C72-4CC5-B8B4-090A6460430E}" type="presParOf" srcId="{844BCA60-06EE-4EFF-9CAB-3DD08E3D65F8}" destId="{16473C6F-6E79-402D-8EC1-3ABFD67C7F3A}" srcOrd="1" destOrd="0" presId="urn:microsoft.com/office/officeart/2005/8/layout/vList3"/>
    <dgm:cxn modelId="{183476E3-FB6E-440E-B8C3-6FB503AAE387}" type="presParOf" srcId="{FD78A6A3-DAFF-403E-8348-F52D6FF16CF2}" destId="{3B92B0FE-B2DE-4E2B-A140-B50995341871}" srcOrd="3" destOrd="0" presId="urn:microsoft.com/office/officeart/2005/8/layout/vList3"/>
    <dgm:cxn modelId="{D5796924-F49C-4C5B-8B32-C00BE954C3CD}" type="presParOf" srcId="{FD78A6A3-DAFF-403E-8348-F52D6FF16CF2}" destId="{687E544D-F59C-434C-9841-A9F9B97BAB0A}" srcOrd="4" destOrd="0" presId="urn:microsoft.com/office/officeart/2005/8/layout/vList3"/>
    <dgm:cxn modelId="{7E7D451D-BA45-49BE-912F-F917D392AB28}" type="presParOf" srcId="{687E544D-F59C-434C-9841-A9F9B97BAB0A}" destId="{772F88A6-2298-4227-BF25-8184C281F9D7}" srcOrd="0" destOrd="0" presId="urn:microsoft.com/office/officeart/2005/8/layout/vList3"/>
    <dgm:cxn modelId="{D52B02A6-2645-43B1-B541-8B7CB4A4F2A1}" type="presParOf" srcId="{687E544D-F59C-434C-9841-A9F9B97BAB0A}" destId="{48BE9B01-0265-4621-A4D6-C8E5F1F0FD47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35A09E8-7442-41B0-AE78-215658BA6BFB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790386D3-69A8-4043-B4BB-437473B363AD}">
      <dgm:prSet phldrT="[Текст]" custT="1"/>
      <dgm:spPr>
        <a:noFill/>
        <a:ln>
          <a:solidFill>
            <a:srgbClr val="0033A0"/>
          </a:solidFill>
        </a:ln>
        <a:scene3d>
          <a:camera prst="orthographicFront"/>
          <a:lightRig rig="threePt" dir="t"/>
        </a:scene3d>
        <a:sp3d/>
      </dgm:spPr>
      <dgm:t>
        <a:bodyPr/>
        <a:lstStyle/>
        <a:p>
          <a:r>
            <a:rPr lang="ru-RU" sz="1800" dirty="0">
              <a:solidFill>
                <a:schemeClr val="tx1"/>
              </a:solidFill>
              <a:latin typeface="Montserrat"/>
            </a:rPr>
            <a:t>Подготовка презентационных материалов для клиентов службы занятости населения </a:t>
          </a:r>
        </a:p>
      </dgm:t>
    </dgm:pt>
    <dgm:pt modelId="{F30DA1FE-645A-4942-B2B1-D52B7CC304E6}" type="parTrans" cxnId="{F72DA91D-AD57-440E-AD72-B3F0925295DC}">
      <dgm:prSet/>
      <dgm:spPr/>
      <dgm:t>
        <a:bodyPr/>
        <a:lstStyle/>
        <a:p>
          <a:endParaRPr lang="ru-RU"/>
        </a:p>
      </dgm:t>
    </dgm:pt>
    <dgm:pt modelId="{E27D682B-6751-4E78-9B4F-01815559E82F}" type="sibTrans" cxnId="{F72DA91D-AD57-440E-AD72-B3F0925295DC}">
      <dgm:prSet/>
      <dgm:spPr/>
      <dgm:t>
        <a:bodyPr/>
        <a:lstStyle/>
        <a:p>
          <a:endParaRPr lang="ru-RU"/>
        </a:p>
      </dgm:t>
    </dgm:pt>
    <dgm:pt modelId="{F3ED01D3-65EC-4577-80BA-9A25D0AE9241}">
      <dgm:prSet phldrT="[Текст]" custT="1"/>
      <dgm:spPr>
        <a:noFill/>
        <a:ln>
          <a:solidFill>
            <a:srgbClr val="CF4520"/>
          </a:solidFill>
        </a:ln>
        <a:scene3d>
          <a:camera prst="orthographicFront"/>
          <a:lightRig rig="threePt" dir="t"/>
        </a:scene3d>
        <a:sp3d/>
      </dgm:spPr>
      <dgm:t>
        <a:bodyPr/>
        <a:lstStyle/>
        <a:p>
          <a:r>
            <a:rPr lang="ru-RU" sz="1800" dirty="0">
              <a:solidFill>
                <a:schemeClr val="tx1"/>
              </a:solidFill>
              <a:latin typeface="Montserrat"/>
            </a:rPr>
            <a:t>Проведение встреч, семинаров, консультаций с гражданами и работодателями по вопросам предоставления услуг на ЕЦП</a:t>
          </a:r>
        </a:p>
      </dgm:t>
    </dgm:pt>
    <dgm:pt modelId="{E9129BF7-1C3F-4F0B-8EC5-BF584034B4BE}" type="parTrans" cxnId="{87BBA090-0C41-4070-917B-C5D30BF274F5}">
      <dgm:prSet/>
      <dgm:spPr/>
      <dgm:t>
        <a:bodyPr/>
        <a:lstStyle/>
        <a:p>
          <a:endParaRPr lang="ru-RU"/>
        </a:p>
      </dgm:t>
    </dgm:pt>
    <dgm:pt modelId="{91747F29-8B0D-4BA8-8B2A-A016BEBEAF2B}" type="sibTrans" cxnId="{87BBA090-0C41-4070-917B-C5D30BF274F5}">
      <dgm:prSet/>
      <dgm:spPr/>
      <dgm:t>
        <a:bodyPr/>
        <a:lstStyle/>
        <a:p>
          <a:endParaRPr lang="ru-RU"/>
        </a:p>
      </dgm:t>
    </dgm:pt>
    <dgm:pt modelId="{7C5D94F2-21D5-4043-B821-2E8023A871D0}">
      <dgm:prSet phldrT="[Текст]" custT="1"/>
      <dgm:spPr>
        <a:noFill/>
        <a:ln>
          <a:solidFill>
            <a:srgbClr val="0033A0"/>
          </a:solidFill>
        </a:ln>
        <a:scene3d>
          <a:camera prst="orthographicFront"/>
          <a:lightRig rig="threePt" dir="t"/>
        </a:scene3d>
        <a:sp3d/>
      </dgm:spPr>
      <dgm:t>
        <a:bodyPr/>
        <a:lstStyle/>
        <a:p>
          <a:r>
            <a:rPr lang="ru-RU" sz="1800" dirty="0">
              <a:solidFill>
                <a:schemeClr val="tx1"/>
              </a:solidFill>
              <a:latin typeface="Montserrat"/>
            </a:rPr>
            <a:t>Осуществление мониторинга сроков модерации сведений (резюме, вакансии, регистрация работодателей)</a:t>
          </a:r>
        </a:p>
      </dgm:t>
    </dgm:pt>
    <dgm:pt modelId="{41CCE10D-AC4D-4CF5-AEC7-2022E7106F93}" type="parTrans" cxnId="{A56D7E13-F0ED-4ABE-AB04-4D04B9DD066A}">
      <dgm:prSet/>
      <dgm:spPr/>
      <dgm:t>
        <a:bodyPr/>
        <a:lstStyle/>
        <a:p>
          <a:endParaRPr lang="ru-RU"/>
        </a:p>
      </dgm:t>
    </dgm:pt>
    <dgm:pt modelId="{A8227B51-4459-47B2-9621-998D58B4FA10}" type="sibTrans" cxnId="{A56D7E13-F0ED-4ABE-AB04-4D04B9DD066A}">
      <dgm:prSet/>
      <dgm:spPr/>
      <dgm:t>
        <a:bodyPr/>
        <a:lstStyle/>
        <a:p>
          <a:endParaRPr lang="ru-RU"/>
        </a:p>
      </dgm:t>
    </dgm:pt>
    <dgm:pt modelId="{2C6CD083-0843-4601-B367-B801968D686F}">
      <dgm:prSet phldrT="[Текст]" custT="1"/>
      <dgm:spPr>
        <a:noFill/>
        <a:ln>
          <a:solidFill>
            <a:srgbClr val="69B3E7"/>
          </a:solidFill>
        </a:ln>
        <a:scene3d>
          <a:camera prst="orthographicFront"/>
          <a:lightRig rig="threePt" dir="t"/>
        </a:scene3d>
        <a:sp3d/>
      </dgm:spPr>
      <dgm:t>
        <a:bodyPr/>
        <a:lstStyle/>
        <a:p>
          <a:r>
            <a:rPr lang="ru-RU" sz="1800" dirty="0">
              <a:solidFill>
                <a:schemeClr val="tx1"/>
              </a:solidFill>
              <a:latin typeface="Montserrat"/>
            </a:rPr>
            <a:t>Тестирование сотрудниками новых сервисов государственных услуг на тестовом стенде ЕЦП</a:t>
          </a:r>
        </a:p>
      </dgm:t>
    </dgm:pt>
    <dgm:pt modelId="{A8CD6008-8EEC-4C21-96D0-6744D68ACEF4}" type="parTrans" cxnId="{9CFECC7E-C52D-4116-97B2-9A3495A9FB70}">
      <dgm:prSet/>
      <dgm:spPr/>
      <dgm:t>
        <a:bodyPr/>
        <a:lstStyle/>
        <a:p>
          <a:endParaRPr lang="ru-RU"/>
        </a:p>
      </dgm:t>
    </dgm:pt>
    <dgm:pt modelId="{03EFF589-9784-49C4-AAD9-5670DC5522C8}" type="sibTrans" cxnId="{9CFECC7E-C52D-4116-97B2-9A3495A9FB70}">
      <dgm:prSet/>
      <dgm:spPr/>
      <dgm:t>
        <a:bodyPr/>
        <a:lstStyle/>
        <a:p>
          <a:endParaRPr lang="ru-RU"/>
        </a:p>
      </dgm:t>
    </dgm:pt>
    <dgm:pt modelId="{6756908F-1420-41CB-8902-2F9669EE92FA}">
      <dgm:prSet phldrT="[Текст]" custT="1"/>
      <dgm:spPr>
        <a:noFill/>
        <a:ln>
          <a:solidFill>
            <a:srgbClr val="CF4520"/>
          </a:solidFill>
        </a:ln>
        <a:scene3d>
          <a:camera prst="orthographicFront"/>
          <a:lightRig rig="threePt" dir="t"/>
        </a:scene3d>
        <a:sp3d/>
      </dgm:spPr>
      <dgm:t>
        <a:bodyPr/>
        <a:lstStyle/>
        <a:p>
          <a:r>
            <a:rPr lang="ru-RU" sz="1800" dirty="0">
              <a:solidFill>
                <a:schemeClr val="tx1"/>
              </a:solidFill>
              <a:latin typeface="Montserrat"/>
            </a:rPr>
            <a:t>Внесение изменений в административные регламенты</a:t>
          </a:r>
        </a:p>
      </dgm:t>
    </dgm:pt>
    <dgm:pt modelId="{C3CF061A-9FEB-486D-AE7C-57114E78BBB4}" type="parTrans" cxnId="{4C2B93E4-0639-4934-B129-72E16B6D093C}">
      <dgm:prSet/>
      <dgm:spPr/>
      <dgm:t>
        <a:bodyPr/>
        <a:lstStyle/>
        <a:p>
          <a:endParaRPr lang="ru-RU"/>
        </a:p>
      </dgm:t>
    </dgm:pt>
    <dgm:pt modelId="{6CA31FE9-06F5-4766-B3FE-A62B2951D882}" type="sibTrans" cxnId="{4C2B93E4-0639-4934-B129-72E16B6D093C}">
      <dgm:prSet/>
      <dgm:spPr/>
      <dgm:t>
        <a:bodyPr/>
        <a:lstStyle/>
        <a:p>
          <a:endParaRPr lang="ru-RU"/>
        </a:p>
      </dgm:t>
    </dgm:pt>
    <dgm:pt modelId="{AB0ABC88-CBFF-4D38-B23E-C1ACEAA339DE}">
      <dgm:prSet phldrT="[Текст]" custT="1"/>
      <dgm:spPr>
        <a:noFill/>
        <a:ln>
          <a:solidFill>
            <a:srgbClr val="69B3E7"/>
          </a:solidFill>
        </a:ln>
        <a:scene3d>
          <a:camera prst="orthographicFront"/>
          <a:lightRig rig="threePt" dir="t"/>
        </a:scene3d>
        <a:sp3d/>
      </dgm:spPr>
      <dgm:t>
        <a:bodyPr/>
        <a:lstStyle/>
        <a:p>
          <a:r>
            <a:rPr lang="ru-RU" sz="1800" dirty="0">
              <a:solidFill>
                <a:schemeClr val="tx1"/>
              </a:solidFill>
              <a:latin typeface="Montserrat"/>
            </a:rPr>
            <a:t>Организация информационной компании с привлечением органов местного самоуправления и органов власти  по новым правилам предоставления услуг в сфере занятости</a:t>
          </a:r>
        </a:p>
      </dgm:t>
    </dgm:pt>
    <dgm:pt modelId="{A20408F9-CAEF-4F3D-92BE-6656BD54ED65}" type="sibTrans" cxnId="{0ED425D7-5F3D-42E2-8EC1-F88E9AB2D1E5}">
      <dgm:prSet/>
      <dgm:spPr/>
      <dgm:t>
        <a:bodyPr/>
        <a:lstStyle/>
        <a:p>
          <a:endParaRPr lang="ru-RU"/>
        </a:p>
      </dgm:t>
    </dgm:pt>
    <dgm:pt modelId="{9B9A51BB-F04D-4969-A7C7-9FF0C79EDD81}" type="parTrans" cxnId="{0ED425D7-5F3D-42E2-8EC1-F88E9AB2D1E5}">
      <dgm:prSet/>
      <dgm:spPr/>
      <dgm:t>
        <a:bodyPr/>
        <a:lstStyle/>
        <a:p>
          <a:endParaRPr lang="ru-RU"/>
        </a:p>
      </dgm:t>
    </dgm:pt>
    <dgm:pt modelId="{DFA1E6B3-D3C0-40F2-A2CB-A8B284842917}" type="pres">
      <dgm:prSet presAssocID="{035A09E8-7442-41B0-AE78-215658BA6BFB}" presName="linearFlow" presStyleCnt="0">
        <dgm:presLayoutVars>
          <dgm:dir/>
          <dgm:resizeHandles val="exact"/>
        </dgm:presLayoutVars>
      </dgm:prSet>
      <dgm:spPr/>
    </dgm:pt>
    <dgm:pt modelId="{ABDD4FA8-450B-432D-84B3-E0B1AD57960C}" type="pres">
      <dgm:prSet presAssocID="{6756908F-1420-41CB-8902-2F9669EE92FA}" presName="composite" presStyleCnt="0"/>
      <dgm:spPr>
        <a:scene3d>
          <a:camera prst="orthographicFront"/>
          <a:lightRig rig="threePt" dir="t"/>
        </a:scene3d>
        <a:sp3d/>
      </dgm:spPr>
    </dgm:pt>
    <dgm:pt modelId="{4FCCAE57-2621-47C4-9693-4383AFAB6177}" type="pres">
      <dgm:prSet presAssocID="{6756908F-1420-41CB-8902-2F9669EE92FA}" presName="imgShp" presStyleLbl="fgImgPlace1" presStyleIdx="0" presStyleCnt="6"/>
      <dgm:spPr>
        <a:solidFill>
          <a:schemeClr val="bg1"/>
        </a:solidFill>
      </dgm:spPr>
    </dgm:pt>
    <dgm:pt modelId="{EF74F91F-2C70-4959-A860-442D5C6AB96E}" type="pres">
      <dgm:prSet presAssocID="{6756908F-1420-41CB-8902-2F9669EE92FA}" presName="txShp" presStyleLbl="node1" presStyleIdx="0" presStyleCnt="6">
        <dgm:presLayoutVars>
          <dgm:bulletEnabled val="1"/>
        </dgm:presLayoutVars>
      </dgm:prSet>
      <dgm:spPr/>
    </dgm:pt>
    <dgm:pt modelId="{C0E4F0AF-16F9-4FCC-AD1A-AF5FAF62D9F2}" type="pres">
      <dgm:prSet presAssocID="{6CA31FE9-06F5-4766-B3FE-A62B2951D882}" presName="spacing" presStyleCnt="0"/>
      <dgm:spPr>
        <a:scene3d>
          <a:camera prst="orthographicFront"/>
          <a:lightRig rig="threePt" dir="t"/>
        </a:scene3d>
        <a:sp3d/>
      </dgm:spPr>
    </dgm:pt>
    <dgm:pt modelId="{F04062D9-6E32-4FA8-BD4B-4A80351C7189}" type="pres">
      <dgm:prSet presAssocID="{790386D3-69A8-4043-B4BB-437473B363AD}" presName="composite" presStyleCnt="0"/>
      <dgm:spPr>
        <a:scene3d>
          <a:camera prst="orthographicFront"/>
          <a:lightRig rig="threePt" dir="t"/>
        </a:scene3d>
        <a:sp3d/>
      </dgm:spPr>
    </dgm:pt>
    <dgm:pt modelId="{72F14549-1863-4507-B760-1C0E922CC24D}" type="pres">
      <dgm:prSet presAssocID="{790386D3-69A8-4043-B4BB-437473B363AD}" presName="imgShp" presStyleLbl="fgImgPlace1" presStyleIdx="1" presStyleCnt="6"/>
      <dgm:spPr>
        <a:solidFill>
          <a:schemeClr val="bg1"/>
        </a:solidFill>
      </dgm:spPr>
    </dgm:pt>
    <dgm:pt modelId="{C23EF61A-1CE6-4F8A-9F79-9DD2EE8C3D8B}" type="pres">
      <dgm:prSet presAssocID="{790386D3-69A8-4043-B4BB-437473B363AD}" presName="txShp" presStyleLbl="node1" presStyleIdx="1" presStyleCnt="6">
        <dgm:presLayoutVars>
          <dgm:bulletEnabled val="1"/>
        </dgm:presLayoutVars>
      </dgm:prSet>
      <dgm:spPr/>
    </dgm:pt>
    <dgm:pt modelId="{135F86AD-06B7-402B-A58A-DD3CF8CBF2DC}" type="pres">
      <dgm:prSet presAssocID="{E27D682B-6751-4E78-9B4F-01815559E82F}" presName="spacing" presStyleCnt="0"/>
      <dgm:spPr>
        <a:scene3d>
          <a:camera prst="orthographicFront"/>
          <a:lightRig rig="threePt" dir="t"/>
        </a:scene3d>
        <a:sp3d/>
      </dgm:spPr>
    </dgm:pt>
    <dgm:pt modelId="{B60B8D6D-1307-43E5-AC73-26EAEB2CDC0E}" type="pres">
      <dgm:prSet presAssocID="{AB0ABC88-CBFF-4D38-B23E-C1ACEAA339DE}" presName="composite" presStyleCnt="0"/>
      <dgm:spPr>
        <a:scene3d>
          <a:camera prst="orthographicFront"/>
          <a:lightRig rig="threePt" dir="t"/>
        </a:scene3d>
        <a:sp3d/>
      </dgm:spPr>
    </dgm:pt>
    <dgm:pt modelId="{10C58E3B-B265-4071-92E7-09934301C5C7}" type="pres">
      <dgm:prSet presAssocID="{AB0ABC88-CBFF-4D38-B23E-C1ACEAA339DE}" presName="imgShp" presStyleLbl="fgImgPlace1" presStyleIdx="2" presStyleCnt="6"/>
      <dgm:spPr>
        <a:solidFill>
          <a:schemeClr val="bg1"/>
        </a:solidFill>
      </dgm:spPr>
    </dgm:pt>
    <dgm:pt modelId="{91E27EE1-6D10-4A4D-B823-686CAEB1D4D5}" type="pres">
      <dgm:prSet presAssocID="{AB0ABC88-CBFF-4D38-B23E-C1ACEAA339DE}" presName="txShp" presStyleLbl="node1" presStyleIdx="2" presStyleCnt="6">
        <dgm:presLayoutVars>
          <dgm:bulletEnabled val="1"/>
        </dgm:presLayoutVars>
      </dgm:prSet>
      <dgm:spPr/>
    </dgm:pt>
    <dgm:pt modelId="{526A429D-B4AC-4A33-A0EE-EBB927F0C0E0}" type="pres">
      <dgm:prSet presAssocID="{A20408F9-CAEF-4F3D-92BE-6656BD54ED65}" presName="spacing" presStyleCnt="0"/>
      <dgm:spPr>
        <a:scene3d>
          <a:camera prst="orthographicFront"/>
          <a:lightRig rig="threePt" dir="t"/>
        </a:scene3d>
        <a:sp3d/>
      </dgm:spPr>
    </dgm:pt>
    <dgm:pt modelId="{F4737687-B201-450F-85A6-57A194CD09CC}" type="pres">
      <dgm:prSet presAssocID="{F3ED01D3-65EC-4577-80BA-9A25D0AE9241}" presName="composite" presStyleCnt="0"/>
      <dgm:spPr>
        <a:scene3d>
          <a:camera prst="orthographicFront"/>
          <a:lightRig rig="threePt" dir="t"/>
        </a:scene3d>
        <a:sp3d/>
      </dgm:spPr>
    </dgm:pt>
    <dgm:pt modelId="{647EE7B9-3F44-47A6-BE37-2C79C7A6365A}" type="pres">
      <dgm:prSet presAssocID="{F3ED01D3-65EC-4577-80BA-9A25D0AE9241}" presName="imgShp" presStyleLbl="fgImgPlace1" presStyleIdx="3" presStyleCnt="6"/>
      <dgm:spPr>
        <a:solidFill>
          <a:schemeClr val="bg1"/>
        </a:solidFill>
      </dgm:spPr>
    </dgm:pt>
    <dgm:pt modelId="{8DF8CE03-1F2B-4756-96EA-F2DB2645D7DE}" type="pres">
      <dgm:prSet presAssocID="{F3ED01D3-65EC-4577-80BA-9A25D0AE9241}" presName="txShp" presStyleLbl="node1" presStyleIdx="3" presStyleCnt="6">
        <dgm:presLayoutVars>
          <dgm:bulletEnabled val="1"/>
        </dgm:presLayoutVars>
      </dgm:prSet>
      <dgm:spPr/>
    </dgm:pt>
    <dgm:pt modelId="{3DF12A93-0E83-4BA2-8626-09C3A56AC356}" type="pres">
      <dgm:prSet presAssocID="{91747F29-8B0D-4BA8-8B2A-A016BEBEAF2B}" presName="spacing" presStyleCnt="0"/>
      <dgm:spPr>
        <a:scene3d>
          <a:camera prst="orthographicFront"/>
          <a:lightRig rig="threePt" dir="t"/>
        </a:scene3d>
        <a:sp3d/>
      </dgm:spPr>
    </dgm:pt>
    <dgm:pt modelId="{D3B2748F-0DBE-4881-B281-93E965952939}" type="pres">
      <dgm:prSet presAssocID="{2C6CD083-0843-4601-B367-B801968D686F}" presName="composite" presStyleCnt="0"/>
      <dgm:spPr>
        <a:scene3d>
          <a:camera prst="orthographicFront"/>
          <a:lightRig rig="threePt" dir="t"/>
        </a:scene3d>
        <a:sp3d/>
      </dgm:spPr>
    </dgm:pt>
    <dgm:pt modelId="{8DAF8020-843A-4D6B-961D-F84CD4ED2499}" type="pres">
      <dgm:prSet presAssocID="{2C6CD083-0843-4601-B367-B801968D686F}" presName="imgShp" presStyleLbl="fgImgPlace1" presStyleIdx="4" presStyleCnt="6"/>
      <dgm:spPr>
        <a:solidFill>
          <a:schemeClr val="bg1"/>
        </a:solidFill>
      </dgm:spPr>
    </dgm:pt>
    <dgm:pt modelId="{91BA51B2-EED7-41A3-A820-62B91D918B85}" type="pres">
      <dgm:prSet presAssocID="{2C6CD083-0843-4601-B367-B801968D686F}" presName="txShp" presStyleLbl="node1" presStyleIdx="4" presStyleCnt="6">
        <dgm:presLayoutVars>
          <dgm:bulletEnabled val="1"/>
        </dgm:presLayoutVars>
      </dgm:prSet>
      <dgm:spPr/>
    </dgm:pt>
    <dgm:pt modelId="{EC78FFED-4569-4B54-A7EE-6FE41785BA8A}" type="pres">
      <dgm:prSet presAssocID="{03EFF589-9784-49C4-AAD9-5670DC5522C8}" presName="spacing" presStyleCnt="0"/>
      <dgm:spPr>
        <a:scene3d>
          <a:camera prst="orthographicFront"/>
          <a:lightRig rig="threePt" dir="t"/>
        </a:scene3d>
        <a:sp3d/>
      </dgm:spPr>
    </dgm:pt>
    <dgm:pt modelId="{56FD9204-0DF7-433A-9192-A646030DA338}" type="pres">
      <dgm:prSet presAssocID="{7C5D94F2-21D5-4043-B821-2E8023A871D0}" presName="composite" presStyleCnt="0"/>
      <dgm:spPr>
        <a:scene3d>
          <a:camera prst="orthographicFront"/>
          <a:lightRig rig="threePt" dir="t"/>
        </a:scene3d>
        <a:sp3d/>
      </dgm:spPr>
    </dgm:pt>
    <dgm:pt modelId="{7711039D-9F3B-41F0-A979-DC50961A56AD}" type="pres">
      <dgm:prSet presAssocID="{7C5D94F2-21D5-4043-B821-2E8023A871D0}" presName="imgShp" presStyleLbl="fgImgPlace1" presStyleIdx="5" presStyleCnt="6"/>
      <dgm:spPr>
        <a:solidFill>
          <a:schemeClr val="bg1"/>
        </a:solidFill>
      </dgm:spPr>
    </dgm:pt>
    <dgm:pt modelId="{23E373A8-09C2-4A08-95E3-BE0E0109BC7A}" type="pres">
      <dgm:prSet presAssocID="{7C5D94F2-21D5-4043-B821-2E8023A871D0}" presName="txShp" presStyleLbl="node1" presStyleIdx="5" presStyleCnt="6">
        <dgm:presLayoutVars>
          <dgm:bulletEnabled val="1"/>
        </dgm:presLayoutVars>
      </dgm:prSet>
      <dgm:spPr/>
    </dgm:pt>
  </dgm:ptLst>
  <dgm:cxnLst>
    <dgm:cxn modelId="{573B7601-BC72-456A-AC69-ADE4858C89A5}" type="presOf" srcId="{2C6CD083-0843-4601-B367-B801968D686F}" destId="{91BA51B2-EED7-41A3-A820-62B91D918B85}" srcOrd="0" destOrd="0" presId="urn:microsoft.com/office/officeart/2005/8/layout/vList3"/>
    <dgm:cxn modelId="{A56D7E13-F0ED-4ABE-AB04-4D04B9DD066A}" srcId="{035A09E8-7442-41B0-AE78-215658BA6BFB}" destId="{7C5D94F2-21D5-4043-B821-2E8023A871D0}" srcOrd="5" destOrd="0" parTransId="{41CCE10D-AC4D-4CF5-AEC7-2022E7106F93}" sibTransId="{A8227B51-4459-47B2-9621-998D58B4FA10}"/>
    <dgm:cxn modelId="{F72DA91D-AD57-440E-AD72-B3F0925295DC}" srcId="{035A09E8-7442-41B0-AE78-215658BA6BFB}" destId="{790386D3-69A8-4043-B4BB-437473B363AD}" srcOrd="1" destOrd="0" parTransId="{F30DA1FE-645A-4942-B2B1-D52B7CC304E6}" sibTransId="{E27D682B-6751-4E78-9B4F-01815559E82F}"/>
    <dgm:cxn modelId="{B1A0AB3E-47AD-4CEF-83A9-8313C63AF596}" type="presOf" srcId="{AB0ABC88-CBFF-4D38-B23E-C1ACEAA339DE}" destId="{91E27EE1-6D10-4A4D-B823-686CAEB1D4D5}" srcOrd="0" destOrd="0" presId="urn:microsoft.com/office/officeart/2005/8/layout/vList3"/>
    <dgm:cxn modelId="{9CFECC7E-C52D-4116-97B2-9A3495A9FB70}" srcId="{035A09E8-7442-41B0-AE78-215658BA6BFB}" destId="{2C6CD083-0843-4601-B367-B801968D686F}" srcOrd="4" destOrd="0" parTransId="{A8CD6008-8EEC-4C21-96D0-6744D68ACEF4}" sibTransId="{03EFF589-9784-49C4-AAD9-5670DC5522C8}"/>
    <dgm:cxn modelId="{87BBA090-0C41-4070-917B-C5D30BF274F5}" srcId="{035A09E8-7442-41B0-AE78-215658BA6BFB}" destId="{F3ED01D3-65EC-4577-80BA-9A25D0AE9241}" srcOrd="3" destOrd="0" parTransId="{E9129BF7-1C3F-4F0B-8EC5-BF584034B4BE}" sibTransId="{91747F29-8B0D-4BA8-8B2A-A016BEBEAF2B}"/>
    <dgm:cxn modelId="{A974ED93-620A-454E-9152-D70DEE1176D8}" type="presOf" srcId="{035A09E8-7442-41B0-AE78-215658BA6BFB}" destId="{DFA1E6B3-D3C0-40F2-A2CB-A8B284842917}" srcOrd="0" destOrd="0" presId="urn:microsoft.com/office/officeart/2005/8/layout/vList3"/>
    <dgm:cxn modelId="{C95926A4-DA47-40D6-B6EB-53A8B3F59B93}" type="presOf" srcId="{7C5D94F2-21D5-4043-B821-2E8023A871D0}" destId="{23E373A8-09C2-4A08-95E3-BE0E0109BC7A}" srcOrd="0" destOrd="0" presId="urn:microsoft.com/office/officeart/2005/8/layout/vList3"/>
    <dgm:cxn modelId="{8DCC89AF-BDF7-43A4-88A1-F3819B79D48B}" type="presOf" srcId="{F3ED01D3-65EC-4577-80BA-9A25D0AE9241}" destId="{8DF8CE03-1F2B-4756-96EA-F2DB2645D7DE}" srcOrd="0" destOrd="0" presId="urn:microsoft.com/office/officeart/2005/8/layout/vList3"/>
    <dgm:cxn modelId="{BB9167CB-C3D0-42E2-AFB7-B5291B6B05DF}" type="presOf" srcId="{6756908F-1420-41CB-8902-2F9669EE92FA}" destId="{EF74F91F-2C70-4959-A860-442D5C6AB96E}" srcOrd="0" destOrd="0" presId="urn:microsoft.com/office/officeart/2005/8/layout/vList3"/>
    <dgm:cxn modelId="{0ED425D7-5F3D-42E2-8EC1-F88E9AB2D1E5}" srcId="{035A09E8-7442-41B0-AE78-215658BA6BFB}" destId="{AB0ABC88-CBFF-4D38-B23E-C1ACEAA339DE}" srcOrd="2" destOrd="0" parTransId="{9B9A51BB-F04D-4969-A7C7-9FF0C79EDD81}" sibTransId="{A20408F9-CAEF-4F3D-92BE-6656BD54ED65}"/>
    <dgm:cxn modelId="{627C85DC-B840-4765-B67F-F14D7E2C5B1C}" type="presOf" srcId="{790386D3-69A8-4043-B4BB-437473B363AD}" destId="{C23EF61A-1CE6-4F8A-9F79-9DD2EE8C3D8B}" srcOrd="0" destOrd="0" presId="urn:microsoft.com/office/officeart/2005/8/layout/vList3"/>
    <dgm:cxn modelId="{4C2B93E4-0639-4934-B129-72E16B6D093C}" srcId="{035A09E8-7442-41B0-AE78-215658BA6BFB}" destId="{6756908F-1420-41CB-8902-2F9669EE92FA}" srcOrd="0" destOrd="0" parTransId="{C3CF061A-9FEB-486D-AE7C-57114E78BBB4}" sibTransId="{6CA31FE9-06F5-4766-B3FE-A62B2951D882}"/>
    <dgm:cxn modelId="{67942707-5CCA-4C8C-97D9-67DEFF0FE6BC}" type="presParOf" srcId="{DFA1E6B3-D3C0-40F2-A2CB-A8B284842917}" destId="{ABDD4FA8-450B-432D-84B3-E0B1AD57960C}" srcOrd="0" destOrd="0" presId="urn:microsoft.com/office/officeart/2005/8/layout/vList3"/>
    <dgm:cxn modelId="{CE55FC35-79D9-4150-811D-082DEF6724F0}" type="presParOf" srcId="{ABDD4FA8-450B-432D-84B3-E0B1AD57960C}" destId="{4FCCAE57-2621-47C4-9693-4383AFAB6177}" srcOrd="0" destOrd="0" presId="urn:microsoft.com/office/officeart/2005/8/layout/vList3"/>
    <dgm:cxn modelId="{767FAF4C-149E-471B-AA38-012B73F803A6}" type="presParOf" srcId="{ABDD4FA8-450B-432D-84B3-E0B1AD57960C}" destId="{EF74F91F-2C70-4959-A860-442D5C6AB96E}" srcOrd="1" destOrd="0" presId="urn:microsoft.com/office/officeart/2005/8/layout/vList3"/>
    <dgm:cxn modelId="{F10F0488-F947-4797-A676-02F91A9D0620}" type="presParOf" srcId="{DFA1E6B3-D3C0-40F2-A2CB-A8B284842917}" destId="{C0E4F0AF-16F9-4FCC-AD1A-AF5FAF62D9F2}" srcOrd="1" destOrd="0" presId="urn:microsoft.com/office/officeart/2005/8/layout/vList3"/>
    <dgm:cxn modelId="{7C9F3265-6774-47C8-B2C7-382C5ABFEE78}" type="presParOf" srcId="{DFA1E6B3-D3C0-40F2-A2CB-A8B284842917}" destId="{F04062D9-6E32-4FA8-BD4B-4A80351C7189}" srcOrd="2" destOrd="0" presId="urn:microsoft.com/office/officeart/2005/8/layout/vList3"/>
    <dgm:cxn modelId="{5A01BC0D-2047-4389-B1F7-79F699FB08B5}" type="presParOf" srcId="{F04062D9-6E32-4FA8-BD4B-4A80351C7189}" destId="{72F14549-1863-4507-B760-1C0E922CC24D}" srcOrd="0" destOrd="0" presId="urn:microsoft.com/office/officeart/2005/8/layout/vList3"/>
    <dgm:cxn modelId="{34241D0B-5C00-48F8-8E4C-E6AE4653BE23}" type="presParOf" srcId="{F04062D9-6E32-4FA8-BD4B-4A80351C7189}" destId="{C23EF61A-1CE6-4F8A-9F79-9DD2EE8C3D8B}" srcOrd="1" destOrd="0" presId="urn:microsoft.com/office/officeart/2005/8/layout/vList3"/>
    <dgm:cxn modelId="{36CFEDA5-952F-46ED-9A9F-4469AD4ED9FF}" type="presParOf" srcId="{DFA1E6B3-D3C0-40F2-A2CB-A8B284842917}" destId="{135F86AD-06B7-402B-A58A-DD3CF8CBF2DC}" srcOrd="3" destOrd="0" presId="urn:microsoft.com/office/officeart/2005/8/layout/vList3"/>
    <dgm:cxn modelId="{36FE4761-81E9-4AE6-87FE-C6FBF571A801}" type="presParOf" srcId="{DFA1E6B3-D3C0-40F2-A2CB-A8B284842917}" destId="{B60B8D6D-1307-43E5-AC73-26EAEB2CDC0E}" srcOrd="4" destOrd="0" presId="urn:microsoft.com/office/officeart/2005/8/layout/vList3"/>
    <dgm:cxn modelId="{3EC62615-BD13-4047-BB04-614F94CD4B56}" type="presParOf" srcId="{B60B8D6D-1307-43E5-AC73-26EAEB2CDC0E}" destId="{10C58E3B-B265-4071-92E7-09934301C5C7}" srcOrd="0" destOrd="0" presId="urn:microsoft.com/office/officeart/2005/8/layout/vList3"/>
    <dgm:cxn modelId="{BFCB0220-A8DD-47B6-B667-36AEC09CBF5E}" type="presParOf" srcId="{B60B8D6D-1307-43E5-AC73-26EAEB2CDC0E}" destId="{91E27EE1-6D10-4A4D-B823-686CAEB1D4D5}" srcOrd="1" destOrd="0" presId="urn:microsoft.com/office/officeart/2005/8/layout/vList3"/>
    <dgm:cxn modelId="{A77CFD4C-2631-42BF-95D2-93A4CACAD540}" type="presParOf" srcId="{DFA1E6B3-D3C0-40F2-A2CB-A8B284842917}" destId="{526A429D-B4AC-4A33-A0EE-EBB927F0C0E0}" srcOrd="5" destOrd="0" presId="urn:microsoft.com/office/officeart/2005/8/layout/vList3"/>
    <dgm:cxn modelId="{24CE14EA-FA9A-41E2-BC3E-48C431829F51}" type="presParOf" srcId="{DFA1E6B3-D3C0-40F2-A2CB-A8B284842917}" destId="{F4737687-B201-450F-85A6-57A194CD09CC}" srcOrd="6" destOrd="0" presId="urn:microsoft.com/office/officeart/2005/8/layout/vList3"/>
    <dgm:cxn modelId="{78DCDCEE-A62E-42D2-8122-34FD8C7C4392}" type="presParOf" srcId="{F4737687-B201-450F-85A6-57A194CD09CC}" destId="{647EE7B9-3F44-47A6-BE37-2C79C7A6365A}" srcOrd="0" destOrd="0" presId="urn:microsoft.com/office/officeart/2005/8/layout/vList3"/>
    <dgm:cxn modelId="{CE539701-A732-4B66-9064-83833BEBE2B8}" type="presParOf" srcId="{F4737687-B201-450F-85A6-57A194CD09CC}" destId="{8DF8CE03-1F2B-4756-96EA-F2DB2645D7DE}" srcOrd="1" destOrd="0" presId="urn:microsoft.com/office/officeart/2005/8/layout/vList3"/>
    <dgm:cxn modelId="{3D22D19E-19FA-4249-96D7-88FE4E632C3D}" type="presParOf" srcId="{DFA1E6B3-D3C0-40F2-A2CB-A8B284842917}" destId="{3DF12A93-0E83-4BA2-8626-09C3A56AC356}" srcOrd="7" destOrd="0" presId="urn:microsoft.com/office/officeart/2005/8/layout/vList3"/>
    <dgm:cxn modelId="{DF1F6DDC-AF66-4BD9-AC37-942DEDC0183A}" type="presParOf" srcId="{DFA1E6B3-D3C0-40F2-A2CB-A8B284842917}" destId="{D3B2748F-0DBE-4881-B281-93E965952939}" srcOrd="8" destOrd="0" presId="urn:microsoft.com/office/officeart/2005/8/layout/vList3"/>
    <dgm:cxn modelId="{89A715EC-BA88-4FB5-852C-6EDF98BFB0E8}" type="presParOf" srcId="{D3B2748F-0DBE-4881-B281-93E965952939}" destId="{8DAF8020-843A-4D6B-961D-F84CD4ED2499}" srcOrd="0" destOrd="0" presId="urn:microsoft.com/office/officeart/2005/8/layout/vList3"/>
    <dgm:cxn modelId="{30BF6105-3E8F-489D-B840-58CE6E1A8707}" type="presParOf" srcId="{D3B2748F-0DBE-4881-B281-93E965952939}" destId="{91BA51B2-EED7-41A3-A820-62B91D918B85}" srcOrd="1" destOrd="0" presId="urn:microsoft.com/office/officeart/2005/8/layout/vList3"/>
    <dgm:cxn modelId="{EFFC2760-D6C5-45C0-90B2-40E00A6DFA8D}" type="presParOf" srcId="{DFA1E6B3-D3C0-40F2-A2CB-A8B284842917}" destId="{EC78FFED-4569-4B54-A7EE-6FE41785BA8A}" srcOrd="9" destOrd="0" presId="urn:microsoft.com/office/officeart/2005/8/layout/vList3"/>
    <dgm:cxn modelId="{3AFC9DC8-1BAB-44C1-B69C-4D60D2725C79}" type="presParOf" srcId="{DFA1E6B3-D3C0-40F2-A2CB-A8B284842917}" destId="{56FD9204-0DF7-433A-9192-A646030DA338}" srcOrd="10" destOrd="0" presId="urn:microsoft.com/office/officeart/2005/8/layout/vList3"/>
    <dgm:cxn modelId="{10095806-0AEA-448E-9CE2-FF34DA81AE27}" type="presParOf" srcId="{56FD9204-0DF7-433A-9192-A646030DA338}" destId="{7711039D-9F3B-41F0-A979-DC50961A56AD}" srcOrd="0" destOrd="0" presId="urn:microsoft.com/office/officeart/2005/8/layout/vList3"/>
    <dgm:cxn modelId="{D4B9B2B6-040C-436E-9CEF-54FF778C2AD8}" type="presParOf" srcId="{56FD9204-0DF7-433A-9192-A646030DA338}" destId="{23E373A8-09C2-4A08-95E3-BE0E0109BC7A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E7E7CB-B2A5-40E5-9B02-5B435FC0EA34}">
      <dsp:nvSpPr>
        <dsp:cNvPr id="0" name=""/>
        <dsp:cNvSpPr/>
      </dsp:nvSpPr>
      <dsp:spPr>
        <a:xfrm>
          <a:off x="0" y="0"/>
          <a:ext cx="14698638" cy="2334110"/>
        </a:xfrm>
        <a:prstGeom prst="roundRect">
          <a:avLst>
            <a:gd name="adj" fmla="val 10000"/>
          </a:avLst>
        </a:prstGeom>
        <a:solidFill>
          <a:srgbClr val="CF452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700" kern="1200" dirty="0">
              <a:latin typeface="Montserrat"/>
            </a:rPr>
            <a:t>Организационные мероприятия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100" kern="1200" dirty="0">
              <a:latin typeface="Montserrat"/>
            </a:rPr>
            <a:t>Утверждение Департаментом плана мероприятий 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100" kern="1200" dirty="0">
              <a:latin typeface="Montserrat"/>
            </a:rPr>
            <a:t>Проведение обучающих семинаров для специалистов службы занятости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100" kern="1200" dirty="0">
              <a:latin typeface="Montserrat"/>
            </a:rPr>
            <a:t>Разработка плана-графика предоставления электронных услуг  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100" kern="1200" dirty="0">
              <a:latin typeface="Montserrat"/>
            </a:rPr>
            <a:t>Осуществление постоянного мониторинга выполнения показателей</a:t>
          </a:r>
        </a:p>
      </dsp:txBody>
      <dsp:txXfrm>
        <a:off x="3173138" y="0"/>
        <a:ext cx="11525500" cy="2334110"/>
      </dsp:txXfrm>
    </dsp:sp>
    <dsp:sp modelId="{0777C769-1516-44AE-BF10-B53D679AACE1}">
      <dsp:nvSpPr>
        <dsp:cNvPr id="0" name=""/>
        <dsp:cNvSpPr/>
      </dsp:nvSpPr>
      <dsp:spPr>
        <a:xfrm>
          <a:off x="233411" y="233411"/>
          <a:ext cx="2939727" cy="1867288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11D533D-EEBE-4FCD-B289-7C2E792DFB03}">
      <dsp:nvSpPr>
        <dsp:cNvPr id="0" name=""/>
        <dsp:cNvSpPr/>
      </dsp:nvSpPr>
      <dsp:spPr>
        <a:xfrm>
          <a:off x="0" y="2561452"/>
          <a:ext cx="14698638" cy="2334110"/>
        </a:xfrm>
        <a:prstGeom prst="roundRect">
          <a:avLst>
            <a:gd name="adj" fmla="val 10000"/>
          </a:avLst>
        </a:prstGeom>
        <a:solidFill>
          <a:srgbClr val="0033A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700" kern="1200" dirty="0">
              <a:latin typeface="Montserrat"/>
            </a:rPr>
            <a:t>Мероприятия по информированию населения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100" kern="1200" dirty="0">
              <a:latin typeface="Montserrat"/>
            </a:rPr>
            <a:t>Разработка презентационных материалов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100" kern="1200" dirty="0">
              <a:latin typeface="Montserrat"/>
            </a:rPr>
            <a:t>Проведение консультаций для граждан и работодателей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100" kern="1200" dirty="0">
              <a:latin typeface="Montserrat"/>
            </a:rPr>
            <a:t>Создание интернет - страницы на сайте Департамента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100" kern="1200" dirty="0">
              <a:latin typeface="Montserrat"/>
            </a:rPr>
            <a:t>Размещение материалов на информационных стендах, «бегущей строкой»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100" kern="1200" dirty="0">
              <a:latin typeface="Montserrat"/>
            </a:rPr>
            <a:t>Организация областной акции «Электронные услуги – просто и удобно»</a:t>
          </a:r>
        </a:p>
      </dsp:txBody>
      <dsp:txXfrm>
        <a:off x="3173138" y="2561452"/>
        <a:ext cx="11525500" cy="2334110"/>
      </dsp:txXfrm>
    </dsp:sp>
    <dsp:sp modelId="{528C6875-A3F5-4DDC-946E-C614198AECDF}">
      <dsp:nvSpPr>
        <dsp:cNvPr id="0" name=""/>
        <dsp:cNvSpPr/>
      </dsp:nvSpPr>
      <dsp:spPr>
        <a:xfrm>
          <a:off x="233411" y="2800932"/>
          <a:ext cx="2939727" cy="1867288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037D6B4-348E-40CF-AE91-C0E53F4ACD08}">
      <dsp:nvSpPr>
        <dsp:cNvPr id="0" name=""/>
        <dsp:cNvSpPr/>
      </dsp:nvSpPr>
      <dsp:spPr>
        <a:xfrm>
          <a:off x="0" y="5135042"/>
          <a:ext cx="14698638" cy="2334110"/>
        </a:xfrm>
        <a:prstGeom prst="roundRect">
          <a:avLst>
            <a:gd name="adj" fmla="val 10000"/>
          </a:avLst>
        </a:prstGeom>
        <a:solidFill>
          <a:srgbClr val="69B3E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700" kern="1200" dirty="0">
              <a:latin typeface="Montserrat"/>
            </a:rPr>
            <a:t>Активные мероприятия с населением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100" kern="1200" dirty="0">
              <a:latin typeface="Montserrat"/>
            </a:rPr>
            <a:t>Регистрация учетных записей пользователей ЕПГУ в ЕСИА  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100" kern="1200" dirty="0">
              <a:latin typeface="Montserrat"/>
            </a:rPr>
            <a:t>Проведение массовых мероприятий (семинары, презентации, информационные дни,                 дни открытых дверей)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100" kern="1200" dirty="0">
              <a:latin typeface="Montserrat"/>
            </a:rPr>
            <a:t>Осуществление выходов (в образовательные учреждения, на предприятия)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100" kern="1200" dirty="0">
              <a:latin typeface="Montserrat"/>
            </a:rPr>
            <a:t>Организация автоматизированных рабочих мест для граждан</a:t>
          </a:r>
        </a:p>
      </dsp:txBody>
      <dsp:txXfrm>
        <a:off x="3173138" y="5135042"/>
        <a:ext cx="11525500" cy="2334110"/>
      </dsp:txXfrm>
    </dsp:sp>
    <dsp:sp modelId="{620F4D1F-B2B6-4043-98C2-5089882EDE39}">
      <dsp:nvSpPr>
        <dsp:cNvPr id="0" name=""/>
        <dsp:cNvSpPr/>
      </dsp:nvSpPr>
      <dsp:spPr>
        <a:xfrm>
          <a:off x="233411" y="5368453"/>
          <a:ext cx="2939727" cy="1867288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C83F74-C8E3-4796-B15E-2E18B789988B}">
      <dsp:nvSpPr>
        <dsp:cNvPr id="0" name=""/>
        <dsp:cNvSpPr/>
      </dsp:nvSpPr>
      <dsp:spPr>
        <a:xfrm rot="10800000">
          <a:off x="1574432" y="195"/>
          <a:ext cx="5796214" cy="457936"/>
        </a:xfrm>
        <a:prstGeom prst="homePlate">
          <a:avLst/>
        </a:prstGeom>
        <a:solidFill>
          <a:srgbClr val="CF452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1937" tIns="80010" rIns="149352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b="1" kern="1200" dirty="0">
              <a:latin typeface="Montserrat"/>
            </a:rPr>
            <a:t>место в 2017 году среди регионов</a:t>
          </a:r>
        </a:p>
      </dsp:txBody>
      <dsp:txXfrm rot="10800000">
        <a:off x="1688916" y="195"/>
        <a:ext cx="5681730" cy="457936"/>
      </dsp:txXfrm>
    </dsp:sp>
    <dsp:sp modelId="{8CB5ACBF-623D-4153-9A8D-48EDA54CAFEC}">
      <dsp:nvSpPr>
        <dsp:cNvPr id="0" name=""/>
        <dsp:cNvSpPr/>
      </dsp:nvSpPr>
      <dsp:spPr>
        <a:xfrm>
          <a:off x="1345464" y="195"/>
          <a:ext cx="457936" cy="457936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6473C6F-6E79-402D-8EC1-3ABFD67C7F3A}">
      <dsp:nvSpPr>
        <dsp:cNvPr id="0" name=""/>
        <dsp:cNvSpPr/>
      </dsp:nvSpPr>
      <dsp:spPr>
        <a:xfrm rot="10800000">
          <a:off x="1574432" y="572615"/>
          <a:ext cx="5796214" cy="457936"/>
        </a:xfrm>
        <a:prstGeom prst="homePlate">
          <a:avLst/>
        </a:prstGeom>
        <a:solidFill>
          <a:srgbClr val="0033A0"/>
        </a:solidFill>
        <a:ln w="25400" cap="flat" cmpd="sng" algn="ctr">
          <a:solidFill>
            <a:srgbClr val="0033A0"/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1937" tIns="80010" rIns="149352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b="1" kern="1200" dirty="0">
              <a:latin typeface="Montserrat"/>
            </a:rPr>
            <a:t>место в 2018 году среди регионов</a:t>
          </a:r>
        </a:p>
      </dsp:txBody>
      <dsp:txXfrm rot="10800000">
        <a:off x="1688916" y="572615"/>
        <a:ext cx="5681730" cy="457936"/>
      </dsp:txXfrm>
    </dsp:sp>
    <dsp:sp modelId="{7F3E0FBE-E5FE-4275-A48F-A2EE7F45283B}">
      <dsp:nvSpPr>
        <dsp:cNvPr id="0" name=""/>
        <dsp:cNvSpPr/>
      </dsp:nvSpPr>
      <dsp:spPr>
        <a:xfrm>
          <a:off x="1345464" y="572615"/>
          <a:ext cx="457936" cy="457936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8BE9B01-0265-4621-A4D6-C8E5F1F0FD47}">
      <dsp:nvSpPr>
        <dsp:cNvPr id="0" name=""/>
        <dsp:cNvSpPr/>
      </dsp:nvSpPr>
      <dsp:spPr>
        <a:xfrm rot="10800000">
          <a:off x="1574432" y="1145036"/>
          <a:ext cx="5796214" cy="457936"/>
        </a:xfrm>
        <a:prstGeom prst="homePlate">
          <a:avLst/>
        </a:prstGeom>
        <a:solidFill>
          <a:srgbClr val="69B3E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1937" tIns="80010" rIns="149352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b="1" kern="1200" dirty="0">
              <a:latin typeface="Montserrat"/>
            </a:rPr>
            <a:t>место в 2019 году среди регионов</a:t>
          </a:r>
        </a:p>
      </dsp:txBody>
      <dsp:txXfrm rot="10800000">
        <a:off x="1688916" y="1145036"/>
        <a:ext cx="5681730" cy="457936"/>
      </dsp:txXfrm>
    </dsp:sp>
    <dsp:sp modelId="{772F88A6-2298-4227-BF25-8184C281F9D7}">
      <dsp:nvSpPr>
        <dsp:cNvPr id="0" name=""/>
        <dsp:cNvSpPr/>
      </dsp:nvSpPr>
      <dsp:spPr>
        <a:xfrm>
          <a:off x="1345464" y="1145036"/>
          <a:ext cx="457936" cy="457936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74F91F-2C70-4959-A860-442D5C6AB96E}">
      <dsp:nvSpPr>
        <dsp:cNvPr id="0" name=""/>
        <dsp:cNvSpPr/>
      </dsp:nvSpPr>
      <dsp:spPr>
        <a:xfrm rot="10800000">
          <a:off x="2624321" y="423"/>
          <a:ext cx="9447867" cy="978383"/>
        </a:xfrm>
        <a:prstGeom prst="homePlate">
          <a:avLst/>
        </a:prstGeom>
        <a:noFill/>
        <a:ln w="25400" cap="flat" cmpd="sng" algn="ctr">
          <a:solidFill>
            <a:srgbClr val="CF4520"/>
          </a:solidFill>
          <a:prstDash val="solid"/>
          <a:miter/>
        </a:ln>
        <a:effectLst/>
        <a:scene3d>
          <a:camera prst="orthographicFront"/>
          <a:lightRig rig="threePt" dir="t"/>
        </a:scene3d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440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solidFill>
                <a:schemeClr val="tx1"/>
              </a:solidFill>
              <a:latin typeface="Montserrat"/>
            </a:rPr>
            <a:t>Внесение изменений в административные регламенты</a:t>
          </a:r>
        </a:p>
      </dsp:txBody>
      <dsp:txXfrm rot="10800000">
        <a:off x="2868917" y="423"/>
        <a:ext cx="9203271" cy="978383"/>
      </dsp:txXfrm>
    </dsp:sp>
    <dsp:sp modelId="{4FCCAE57-2621-47C4-9693-4383AFAB6177}">
      <dsp:nvSpPr>
        <dsp:cNvPr id="0" name=""/>
        <dsp:cNvSpPr/>
      </dsp:nvSpPr>
      <dsp:spPr>
        <a:xfrm>
          <a:off x="2135130" y="423"/>
          <a:ext cx="978383" cy="978383"/>
        </a:xfrm>
        <a:prstGeom prst="ellipse">
          <a:avLst/>
        </a:prstGeom>
        <a:solidFill>
          <a:schemeClr val="bg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23EF61A-1CE6-4F8A-9F79-9DD2EE8C3D8B}">
      <dsp:nvSpPr>
        <dsp:cNvPr id="0" name=""/>
        <dsp:cNvSpPr/>
      </dsp:nvSpPr>
      <dsp:spPr>
        <a:xfrm rot="10800000">
          <a:off x="2624321" y="1270861"/>
          <a:ext cx="9447867" cy="978383"/>
        </a:xfrm>
        <a:prstGeom prst="homePlate">
          <a:avLst/>
        </a:prstGeom>
        <a:noFill/>
        <a:ln w="25400" cap="flat" cmpd="sng" algn="ctr">
          <a:solidFill>
            <a:srgbClr val="0033A0"/>
          </a:solidFill>
          <a:prstDash val="solid"/>
          <a:miter/>
        </a:ln>
        <a:effectLst/>
        <a:scene3d>
          <a:camera prst="orthographicFront"/>
          <a:lightRig rig="threePt" dir="t"/>
        </a:scene3d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440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solidFill>
                <a:schemeClr val="tx1"/>
              </a:solidFill>
              <a:latin typeface="Montserrat"/>
            </a:rPr>
            <a:t>Подготовка презентационных материалов для клиентов службы занятости населения </a:t>
          </a:r>
        </a:p>
      </dsp:txBody>
      <dsp:txXfrm rot="10800000">
        <a:off x="2868917" y="1270861"/>
        <a:ext cx="9203271" cy="978383"/>
      </dsp:txXfrm>
    </dsp:sp>
    <dsp:sp modelId="{72F14549-1863-4507-B760-1C0E922CC24D}">
      <dsp:nvSpPr>
        <dsp:cNvPr id="0" name=""/>
        <dsp:cNvSpPr/>
      </dsp:nvSpPr>
      <dsp:spPr>
        <a:xfrm>
          <a:off x="2135130" y="1270861"/>
          <a:ext cx="978383" cy="978383"/>
        </a:xfrm>
        <a:prstGeom prst="ellipse">
          <a:avLst/>
        </a:prstGeom>
        <a:solidFill>
          <a:schemeClr val="bg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1E27EE1-6D10-4A4D-B823-686CAEB1D4D5}">
      <dsp:nvSpPr>
        <dsp:cNvPr id="0" name=""/>
        <dsp:cNvSpPr/>
      </dsp:nvSpPr>
      <dsp:spPr>
        <a:xfrm rot="10800000">
          <a:off x="2624321" y="2541299"/>
          <a:ext cx="9447867" cy="978383"/>
        </a:xfrm>
        <a:prstGeom prst="homePlate">
          <a:avLst/>
        </a:prstGeom>
        <a:noFill/>
        <a:ln w="25400" cap="flat" cmpd="sng" algn="ctr">
          <a:solidFill>
            <a:srgbClr val="69B3E7"/>
          </a:solidFill>
          <a:prstDash val="solid"/>
          <a:miter/>
        </a:ln>
        <a:effectLst/>
        <a:scene3d>
          <a:camera prst="orthographicFront"/>
          <a:lightRig rig="threePt" dir="t"/>
        </a:scene3d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440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solidFill>
                <a:schemeClr val="tx1"/>
              </a:solidFill>
              <a:latin typeface="Montserrat"/>
            </a:rPr>
            <a:t>Организация информационной компании с привлечением органов местного самоуправления и органов власти  по новым правилам предоставления услуг в сфере занятости</a:t>
          </a:r>
        </a:p>
      </dsp:txBody>
      <dsp:txXfrm rot="10800000">
        <a:off x="2868917" y="2541299"/>
        <a:ext cx="9203271" cy="978383"/>
      </dsp:txXfrm>
    </dsp:sp>
    <dsp:sp modelId="{10C58E3B-B265-4071-92E7-09934301C5C7}">
      <dsp:nvSpPr>
        <dsp:cNvPr id="0" name=""/>
        <dsp:cNvSpPr/>
      </dsp:nvSpPr>
      <dsp:spPr>
        <a:xfrm>
          <a:off x="2135130" y="2541299"/>
          <a:ext cx="978383" cy="978383"/>
        </a:xfrm>
        <a:prstGeom prst="ellipse">
          <a:avLst/>
        </a:prstGeom>
        <a:solidFill>
          <a:schemeClr val="bg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DF8CE03-1F2B-4756-96EA-F2DB2645D7DE}">
      <dsp:nvSpPr>
        <dsp:cNvPr id="0" name=""/>
        <dsp:cNvSpPr/>
      </dsp:nvSpPr>
      <dsp:spPr>
        <a:xfrm rot="10800000">
          <a:off x="2624321" y="3811737"/>
          <a:ext cx="9447867" cy="978383"/>
        </a:xfrm>
        <a:prstGeom prst="homePlate">
          <a:avLst/>
        </a:prstGeom>
        <a:noFill/>
        <a:ln w="25400" cap="flat" cmpd="sng" algn="ctr">
          <a:solidFill>
            <a:srgbClr val="CF4520"/>
          </a:solidFill>
          <a:prstDash val="solid"/>
          <a:miter/>
        </a:ln>
        <a:effectLst/>
        <a:scene3d>
          <a:camera prst="orthographicFront"/>
          <a:lightRig rig="threePt" dir="t"/>
        </a:scene3d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440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solidFill>
                <a:schemeClr val="tx1"/>
              </a:solidFill>
              <a:latin typeface="Montserrat"/>
            </a:rPr>
            <a:t>Проведение встреч, семинаров, консультаций с гражданами и работодателями по вопросам предоставления услуг на ЕЦП</a:t>
          </a:r>
        </a:p>
      </dsp:txBody>
      <dsp:txXfrm rot="10800000">
        <a:off x="2868917" y="3811737"/>
        <a:ext cx="9203271" cy="978383"/>
      </dsp:txXfrm>
    </dsp:sp>
    <dsp:sp modelId="{647EE7B9-3F44-47A6-BE37-2C79C7A6365A}">
      <dsp:nvSpPr>
        <dsp:cNvPr id="0" name=""/>
        <dsp:cNvSpPr/>
      </dsp:nvSpPr>
      <dsp:spPr>
        <a:xfrm>
          <a:off x="2135130" y="3811737"/>
          <a:ext cx="978383" cy="978383"/>
        </a:xfrm>
        <a:prstGeom prst="ellipse">
          <a:avLst/>
        </a:prstGeom>
        <a:solidFill>
          <a:schemeClr val="bg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1BA51B2-EED7-41A3-A820-62B91D918B85}">
      <dsp:nvSpPr>
        <dsp:cNvPr id="0" name=""/>
        <dsp:cNvSpPr/>
      </dsp:nvSpPr>
      <dsp:spPr>
        <a:xfrm rot="10800000">
          <a:off x="2624321" y="5082176"/>
          <a:ext cx="9447867" cy="978383"/>
        </a:xfrm>
        <a:prstGeom prst="homePlate">
          <a:avLst/>
        </a:prstGeom>
        <a:noFill/>
        <a:ln w="25400" cap="flat" cmpd="sng" algn="ctr">
          <a:solidFill>
            <a:srgbClr val="69B3E7"/>
          </a:solidFill>
          <a:prstDash val="solid"/>
          <a:miter/>
        </a:ln>
        <a:effectLst/>
        <a:scene3d>
          <a:camera prst="orthographicFront"/>
          <a:lightRig rig="threePt" dir="t"/>
        </a:scene3d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440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solidFill>
                <a:schemeClr val="tx1"/>
              </a:solidFill>
              <a:latin typeface="Montserrat"/>
            </a:rPr>
            <a:t>Тестирование сотрудниками новых сервисов государственных услуг на тестовом стенде ЕЦП</a:t>
          </a:r>
        </a:p>
      </dsp:txBody>
      <dsp:txXfrm rot="10800000">
        <a:off x="2868917" y="5082176"/>
        <a:ext cx="9203271" cy="978383"/>
      </dsp:txXfrm>
    </dsp:sp>
    <dsp:sp modelId="{8DAF8020-843A-4D6B-961D-F84CD4ED2499}">
      <dsp:nvSpPr>
        <dsp:cNvPr id="0" name=""/>
        <dsp:cNvSpPr/>
      </dsp:nvSpPr>
      <dsp:spPr>
        <a:xfrm>
          <a:off x="2135130" y="5082176"/>
          <a:ext cx="978383" cy="978383"/>
        </a:xfrm>
        <a:prstGeom prst="ellipse">
          <a:avLst/>
        </a:prstGeom>
        <a:solidFill>
          <a:schemeClr val="bg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3E373A8-09C2-4A08-95E3-BE0E0109BC7A}">
      <dsp:nvSpPr>
        <dsp:cNvPr id="0" name=""/>
        <dsp:cNvSpPr/>
      </dsp:nvSpPr>
      <dsp:spPr>
        <a:xfrm rot="10800000">
          <a:off x="2624321" y="6352614"/>
          <a:ext cx="9447867" cy="978383"/>
        </a:xfrm>
        <a:prstGeom prst="homePlate">
          <a:avLst/>
        </a:prstGeom>
        <a:noFill/>
        <a:ln w="25400" cap="flat" cmpd="sng" algn="ctr">
          <a:solidFill>
            <a:srgbClr val="0033A0"/>
          </a:solidFill>
          <a:prstDash val="solid"/>
          <a:miter/>
        </a:ln>
        <a:effectLst/>
        <a:scene3d>
          <a:camera prst="orthographicFront"/>
          <a:lightRig rig="threePt" dir="t"/>
        </a:scene3d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440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solidFill>
                <a:schemeClr val="tx1"/>
              </a:solidFill>
              <a:latin typeface="Montserrat"/>
            </a:rPr>
            <a:t>Осуществление мониторинга сроков модерации сведений (резюме, вакансии, регистрация работодателей)</a:t>
          </a:r>
        </a:p>
      </dsp:txBody>
      <dsp:txXfrm rot="10800000">
        <a:off x="2868917" y="6352614"/>
        <a:ext cx="9203271" cy="978383"/>
      </dsp:txXfrm>
    </dsp:sp>
    <dsp:sp modelId="{7711039D-9F3B-41F0-A979-DC50961A56AD}">
      <dsp:nvSpPr>
        <dsp:cNvPr id="0" name=""/>
        <dsp:cNvSpPr/>
      </dsp:nvSpPr>
      <dsp:spPr>
        <a:xfrm>
          <a:off x="2135130" y="6352614"/>
          <a:ext cx="978383" cy="978383"/>
        </a:xfrm>
        <a:prstGeom prst="ellipse">
          <a:avLst/>
        </a:prstGeom>
        <a:solidFill>
          <a:schemeClr val="bg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Для перемещения страницы щёлкните мышью</a:t>
            </a:r>
          </a:p>
        </p:txBody>
      </p:sp>
      <p:sp>
        <p:nvSpPr>
          <p:cNvPr id="124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r>
              <a:rPr lang="ru-RU" sz="2000" b="0" strike="noStrike" spc="-1">
                <a:latin typeface="Arial"/>
              </a:rPr>
              <a:t>Для правки формата примечаний щёлкните мышью</a:t>
            </a:r>
          </a:p>
        </p:txBody>
      </p:sp>
      <p:sp>
        <p:nvSpPr>
          <p:cNvPr id="125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r>
              <a:rPr lang="ru-RU" sz="1400" b="0" strike="noStrike" spc="-1">
                <a:latin typeface="Times New Roman"/>
              </a:rPr>
              <a:t>&lt;верхний колонтитул&gt;</a:t>
            </a:r>
          </a:p>
        </p:txBody>
      </p:sp>
      <p:sp>
        <p:nvSpPr>
          <p:cNvPr id="126" name="PlaceHolder 4"/>
          <p:cNvSpPr>
            <a:spLocks noGrp="1"/>
          </p:cNvSpPr>
          <p:nvPr>
            <p:ph type="dt" idx="10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algn="r">
              <a:buNone/>
              <a:defRPr lang="ru-RU" sz="1400" b="0" strike="noStrike" spc="-1">
                <a:latin typeface="Times New Roman"/>
              </a:defRPr>
            </a:lvl1pPr>
          </a:lstStyle>
          <a:p>
            <a:pPr algn="r">
              <a:buNone/>
            </a:pPr>
            <a:r>
              <a:rPr lang="ru-RU" sz="1400" b="0" strike="noStrike" spc="-1">
                <a:latin typeface="Times New Roman"/>
              </a:rPr>
              <a:t>&lt;дата/время&gt;</a:t>
            </a:r>
          </a:p>
        </p:txBody>
      </p:sp>
      <p:sp>
        <p:nvSpPr>
          <p:cNvPr id="127" name="PlaceHolder 5"/>
          <p:cNvSpPr>
            <a:spLocks noGrp="1"/>
          </p:cNvSpPr>
          <p:nvPr>
            <p:ph type="ftr" idx="11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>
              <a:defRPr lang="ru-RU" sz="1400" b="0" strike="noStrike" spc="-1">
                <a:latin typeface="Times New Roman"/>
              </a:defRPr>
            </a:lvl1pPr>
          </a:lstStyle>
          <a:p>
            <a:r>
              <a:rPr lang="ru-RU" sz="1400" b="0" strike="noStrike" spc="-1">
                <a:latin typeface="Times New Roman"/>
              </a:rPr>
              <a:t>&lt;нижний колонтитул&gt;</a:t>
            </a:r>
          </a:p>
        </p:txBody>
      </p:sp>
      <p:sp>
        <p:nvSpPr>
          <p:cNvPr id="128" name="PlaceHolder 6"/>
          <p:cNvSpPr>
            <a:spLocks noGrp="1"/>
          </p:cNvSpPr>
          <p:nvPr>
            <p:ph type="sldNum" idx="12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algn="r">
              <a:buNone/>
              <a:defRPr lang="ru-RU" sz="1400" b="0" strike="noStrike" spc="-1">
                <a:latin typeface="Times New Roman"/>
              </a:defRPr>
            </a:lvl1pPr>
          </a:lstStyle>
          <a:p>
            <a:pPr algn="r">
              <a:buNone/>
            </a:pPr>
            <a:fld id="{A5A6F1AE-E804-4F27-A3E7-3F6C77C334A9}" type="slidenum">
              <a:rPr lang="ru-RU" sz="1400" b="0" strike="noStrike" spc="-1">
                <a:latin typeface="Times New Roman"/>
              </a:rPr>
              <a:pPr algn="r">
                <a:buNone/>
              </a:pPr>
              <a:t>‹#›</a:t>
            </a:fld>
            <a:endParaRPr lang="ru-RU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4680820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75132" rtl="0" eaLnBrk="1" latinLnBrk="0" hangingPunct="1">
      <a:defRPr sz="1411" kern="1200">
        <a:solidFill>
          <a:schemeClr val="tx1"/>
        </a:solidFill>
        <a:latin typeface="+mn-lt"/>
        <a:ea typeface="+mn-ea"/>
        <a:cs typeface="+mn-cs"/>
      </a:defRPr>
    </a:lvl1pPr>
    <a:lvl2pPr marL="537565" algn="l" defTabSz="1075132" rtl="0" eaLnBrk="1" latinLnBrk="0" hangingPunct="1">
      <a:defRPr sz="1411" kern="1200">
        <a:solidFill>
          <a:schemeClr val="tx1"/>
        </a:solidFill>
        <a:latin typeface="+mn-lt"/>
        <a:ea typeface="+mn-ea"/>
        <a:cs typeface="+mn-cs"/>
      </a:defRPr>
    </a:lvl2pPr>
    <a:lvl3pPr marL="1075132" algn="l" defTabSz="1075132" rtl="0" eaLnBrk="1" latinLnBrk="0" hangingPunct="1">
      <a:defRPr sz="1411" kern="1200">
        <a:solidFill>
          <a:schemeClr val="tx1"/>
        </a:solidFill>
        <a:latin typeface="+mn-lt"/>
        <a:ea typeface="+mn-ea"/>
        <a:cs typeface="+mn-cs"/>
      </a:defRPr>
    </a:lvl3pPr>
    <a:lvl4pPr marL="1612697" algn="l" defTabSz="1075132" rtl="0" eaLnBrk="1" latinLnBrk="0" hangingPunct="1">
      <a:defRPr sz="1411" kern="1200">
        <a:solidFill>
          <a:schemeClr val="tx1"/>
        </a:solidFill>
        <a:latin typeface="+mn-lt"/>
        <a:ea typeface="+mn-ea"/>
        <a:cs typeface="+mn-cs"/>
      </a:defRPr>
    </a:lvl4pPr>
    <a:lvl5pPr marL="2150263" algn="l" defTabSz="1075132" rtl="0" eaLnBrk="1" latinLnBrk="0" hangingPunct="1">
      <a:defRPr sz="1411" kern="1200">
        <a:solidFill>
          <a:schemeClr val="tx1"/>
        </a:solidFill>
        <a:latin typeface="+mn-lt"/>
        <a:ea typeface="+mn-ea"/>
        <a:cs typeface="+mn-cs"/>
      </a:defRPr>
    </a:lvl5pPr>
    <a:lvl6pPr marL="2687828" algn="l" defTabSz="1075132" rtl="0" eaLnBrk="1" latinLnBrk="0" hangingPunct="1">
      <a:defRPr sz="1411" kern="1200">
        <a:solidFill>
          <a:schemeClr val="tx1"/>
        </a:solidFill>
        <a:latin typeface="+mn-lt"/>
        <a:ea typeface="+mn-ea"/>
        <a:cs typeface="+mn-cs"/>
      </a:defRPr>
    </a:lvl6pPr>
    <a:lvl7pPr marL="3225393" algn="l" defTabSz="1075132" rtl="0" eaLnBrk="1" latinLnBrk="0" hangingPunct="1">
      <a:defRPr sz="1411" kern="1200">
        <a:solidFill>
          <a:schemeClr val="tx1"/>
        </a:solidFill>
        <a:latin typeface="+mn-lt"/>
        <a:ea typeface="+mn-ea"/>
        <a:cs typeface="+mn-cs"/>
      </a:defRPr>
    </a:lvl7pPr>
    <a:lvl8pPr marL="3762960" algn="l" defTabSz="1075132" rtl="0" eaLnBrk="1" latinLnBrk="0" hangingPunct="1">
      <a:defRPr sz="1411" kern="1200">
        <a:solidFill>
          <a:schemeClr val="tx1"/>
        </a:solidFill>
        <a:latin typeface="+mn-lt"/>
        <a:ea typeface="+mn-ea"/>
        <a:cs typeface="+mn-cs"/>
      </a:defRPr>
    </a:lvl8pPr>
    <a:lvl9pPr marL="4300525" algn="l" defTabSz="1075132" rtl="0" eaLnBrk="1" latinLnBrk="0" hangingPunct="1">
      <a:defRPr sz="1411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573088" y="1336675"/>
            <a:ext cx="6413500" cy="3608388"/>
          </a:xfrm>
          <a:prstGeom prst="rect">
            <a:avLst/>
          </a:prstGeom>
          <a:ln w="0">
            <a:noFill/>
          </a:ln>
        </p:spPr>
      </p:sp>
      <p:sp>
        <p:nvSpPr>
          <p:cNvPr id="193" name="PlaceHolder 2"/>
          <p:cNvSpPr>
            <a:spLocks noGrp="1"/>
          </p:cNvSpPr>
          <p:nvPr>
            <p:ph type="body"/>
          </p:nvPr>
        </p:nvSpPr>
        <p:spPr>
          <a:xfrm>
            <a:off x="755640" y="5145120"/>
            <a:ext cx="6048000" cy="420984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endParaRPr lang="ru-RU" sz="2000" b="0" strike="noStrike" spc="-1">
              <a:latin typeface="Arial"/>
            </a:endParaRPr>
          </a:p>
        </p:txBody>
      </p:sp>
      <p:sp>
        <p:nvSpPr>
          <p:cNvPr id="194" name="PlaceHolder 3"/>
          <p:cNvSpPr>
            <a:spLocks noGrp="1"/>
          </p:cNvSpPr>
          <p:nvPr>
            <p:ph type="sldNum" idx="16"/>
          </p:nvPr>
        </p:nvSpPr>
        <p:spPr>
          <a:xfrm>
            <a:off x="4281480" y="10155240"/>
            <a:ext cx="3276360" cy="5360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buNone/>
              <a:defRPr lang="ru-RU" sz="1200" b="0" strike="noStrike" spc="-1">
                <a:latin typeface="Times New Roman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985DA1AA-C518-4102-BA38-542043F41B1C}" type="slidenum">
              <a:rPr lang="ru-RU" sz="1200" b="0" strike="noStrike" spc="-1">
                <a:latin typeface="Times New Roman"/>
              </a:rPr>
              <a:pPr algn="r">
                <a:lnSpc>
                  <a:spcPct val="100000"/>
                </a:lnSpc>
                <a:buNone/>
              </a:pPr>
              <a:t>1</a:t>
            </a:fld>
            <a:endParaRPr lang="ru-RU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573088" y="1336675"/>
            <a:ext cx="6413500" cy="3608388"/>
          </a:xfrm>
          <a:prstGeom prst="rect">
            <a:avLst/>
          </a:prstGeom>
          <a:ln w="0">
            <a:noFill/>
          </a:ln>
        </p:spPr>
      </p:sp>
      <p:sp>
        <p:nvSpPr>
          <p:cNvPr id="196" name="PlaceHolder 2"/>
          <p:cNvSpPr>
            <a:spLocks noGrp="1"/>
          </p:cNvSpPr>
          <p:nvPr>
            <p:ph type="body"/>
          </p:nvPr>
        </p:nvSpPr>
        <p:spPr>
          <a:xfrm>
            <a:off x="755640" y="5145120"/>
            <a:ext cx="6048000" cy="420984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endParaRPr lang="ru-RU" sz="2000" b="0" strike="noStrike" spc="-1">
              <a:latin typeface="Arial"/>
            </a:endParaRPr>
          </a:p>
        </p:txBody>
      </p:sp>
      <p:sp>
        <p:nvSpPr>
          <p:cNvPr id="197" name="PlaceHolder 3"/>
          <p:cNvSpPr>
            <a:spLocks noGrp="1"/>
          </p:cNvSpPr>
          <p:nvPr>
            <p:ph type="sldNum" idx="17"/>
          </p:nvPr>
        </p:nvSpPr>
        <p:spPr>
          <a:xfrm>
            <a:off x="4281480" y="10155240"/>
            <a:ext cx="3276360" cy="5360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buNone/>
              <a:defRPr lang="ru-RU" sz="1200" b="0" strike="noStrike" spc="-1">
                <a:latin typeface="Times New Roman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7E744E56-8DB5-4A84-AC68-2FA7A284C759}" type="slidenum">
              <a:rPr lang="ru-RU" sz="1200" b="0" strike="noStrike" spc="-1">
                <a:latin typeface="Times New Roman"/>
              </a:rPr>
              <a:pPr algn="r">
                <a:lnSpc>
                  <a:spcPct val="100000"/>
                </a:lnSpc>
                <a:buNone/>
              </a:pPr>
              <a:t>10</a:t>
            </a:fld>
            <a:endParaRPr lang="ru-RU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573088" y="1336675"/>
            <a:ext cx="6413500" cy="3608388"/>
          </a:xfrm>
          <a:prstGeom prst="rect">
            <a:avLst/>
          </a:prstGeom>
          <a:ln w="0">
            <a:noFill/>
          </a:ln>
        </p:spPr>
      </p:sp>
      <p:sp>
        <p:nvSpPr>
          <p:cNvPr id="196" name="PlaceHolder 2"/>
          <p:cNvSpPr>
            <a:spLocks noGrp="1"/>
          </p:cNvSpPr>
          <p:nvPr>
            <p:ph type="body"/>
          </p:nvPr>
        </p:nvSpPr>
        <p:spPr>
          <a:xfrm>
            <a:off x="755640" y="5145120"/>
            <a:ext cx="6048000" cy="420984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endParaRPr lang="ru-RU" sz="2000" b="0" strike="noStrike" spc="-1">
              <a:latin typeface="Arial"/>
            </a:endParaRPr>
          </a:p>
        </p:txBody>
      </p:sp>
      <p:sp>
        <p:nvSpPr>
          <p:cNvPr id="197" name="PlaceHolder 3"/>
          <p:cNvSpPr>
            <a:spLocks noGrp="1"/>
          </p:cNvSpPr>
          <p:nvPr>
            <p:ph type="sldNum" idx="17"/>
          </p:nvPr>
        </p:nvSpPr>
        <p:spPr>
          <a:xfrm>
            <a:off x="4281480" y="10155240"/>
            <a:ext cx="3276360" cy="5360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buNone/>
              <a:defRPr lang="ru-RU" sz="1200" b="0" strike="noStrike" spc="-1">
                <a:latin typeface="Times New Roman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7E744E56-8DB5-4A84-AC68-2FA7A284C759}" type="slidenum">
              <a:rPr lang="ru-RU" sz="1200" b="0" strike="noStrike" spc="-1">
                <a:latin typeface="Times New Roman"/>
              </a:rPr>
              <a:pPr algn="r">
                <a:lnSpc>
                  <a:spcPct val="100000"/>
                </a:lnSpc>
                <a:buNone/>
              </a:pPr>
              <a:t>11</a:t>
            </a:fld>
            <a:endParaRPr lang="ru-RU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573088" y="1336675"/>
            <a:ext cx="6413500" cy="3608388"/>
          </a:xfrm>
          <a:prstGeom prst="rect">
            <a:avLst/>
          </a:prstGeom>
          <a:ln w="0">
            <a:noFill/>
          </a:ln>
        </p:spPr>
      </p:sp>
      <p:sp>
        <p:nvSpPr>
          <p:cNvPr id="196" name="PlaceHolder 2"/>
          <p:cNvSpPr>
            <a:spLocks noGrp="1"/>
          </p:cNvSpPr>
          <p:nvPr>
            <p:ph type="body"/>
          </p:nvPr>
        </p:nvSpPr>
        <p:spPr>
          <a:xfrm>
            <a:off x="755640" y="5145120"/>
            <a:ext cx="6048000" cy="420984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endParaRPr lang="ru-RU" sz="2000" b="0" strike="noStrike" spc="-1">
              <a:latin typeface="Arial"/>
            </a:endParaRPr>
          </a:p>
        </p:txBody>
      </p:sp>
      <p:sp>
        <p:nvSpPr>
          <p:cNvPr id="197" name="PlaceHolder 3"/>
          <p:cNvSpPr>
            <a:spLocks noGrp="1"/>
          </p:cNvSpPr>
          <p:nvPr>
            <p:ph type="sldNum" idx="17"/>
          </p:nvPr>
        </p:nvSpPr>
        <p:spPr>
          <a:xfrm>
            <a:off x="4281480" y="10155240"/>
            <a:ext cx="3276360" cy="5360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buNone/>
              <a:defRPr lang="ru-RU" sz="1200" b="0" strike="noStrike" spc="-1">
                <a:latin typeface="Times New Roman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7E744E56-8DB5-4A84-AC68-2FA7A284C759}" type="slidenum">
              <a:rPr lang="ru-RU" sz="1200" b="0" strike="noStrike" spc="-1">
                <a:latin typeface="Times New Roman"/>
              </a:rPr>
              <a:pPr algn="r">
                <a:lnSpc>
                  <a:spcPct val="100000"/>
                </a:lnSpc>
                <a:buNone/>
              </a:pPr>
              <a:t>12</a:t>
            </a:fld>
            <a:endParaRPr lang="ru-RU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573088" y="1336675"/>
            <a:ext cx="6413500" cy="3608388"/>
          </a:xfrm>
          <a:prstGeom prst="rect">
            <a:avLst/>
          </a:prstGeom>
          <a:ln w="0">
            <a:noFill/>
          </a:ln>
        </p:spPr>
      </p:sp>
      <p:sp>
        <p:nvSpPr>
          <p:cNvPr id="196" name="PlaceHolder 2"/>
          <p:cNvSpPr>
            <a:spLocks noGrp="1"/>
          </p:cNvSpPr>
          <p:nvPr>
            <p:ph type="body"/>
          </p:nvPr>
        </p:nvSpPr>
        <p:spPr>
          <a:xfrm>
            <a:off x="755640" y="5145120"/>
            <a:ext cx="6048000" cy="420984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endParaRPr lang="ru-RU" sz="2000" b="0" strike="noStrike" spc="-1">
              <a:latin typeface="Arial"/>
            </a:endParaRPr>
          </a:p>
        </p:txBody>
      </p:sp>
      <p:sp>
        <p:nvSpPr>
          <p:cNvPr id="197" name="PlaceHolder 3"/>
          <p:cNvSpPr>
            <a:spLocks noGrp="1"/>
          </p:cNvSpPr>
          <p:nvPr>
            <p:ph type="sldNum" idx="17"/>
          </p:nvPr>
        </p:nvSpPr>
        <p:spPr>
          <a:xfrm>
            <a:off x="4281480" y="10155240"/>
            <a:ext cx="3276360" cy="5360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buNone/>
              <a:defRPr lang="ru-RU" sz="1200" b="0" strike="noStrike" spc="-1">
                <a:latin typeface="Times New Roman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7E744E56-8DB5-4A84-AC68-2FA7A284C759}" type="slidenum">
              <a:rPr lang="ru-RU" sz="1200" b="0" strike="noStrike" spc="-1">
                <a:latin typeface="Times New Roman"/>
              </a:rPr>
              <a:pPr algn="r">
                <a:lnSpc>
                  <a:spcPct val="100000"/>
                </a:lnSpc>
                <a:buNone/>
              </a:pPr>
              <a:t>13</a:t>
            </a:fld>
            <a:endParaRPr lang="ru-RU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37DF83-617C-4CC7-821A-194A1BD34E69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49575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573088" y="1336675"/>
            <a:ext cx="6413500" cy="3608388"/>
          </a:xfrm>
          <a:prstGeom prst="rect">
            <a:avLst/>
          </a:prstGeom>
          <a:ln w="0">
            <a:noFill/>
          </a:ln>
        </p:spPr>
      </p:sp>
      <p:sp>
        <p:nvSpPr>
          <p:cNvPr id="196" name="PlaceHolder 2"/>
          <p:cNvSpPr>
            <a:spLocks noGrp="1"/>
          </p:cNvSpPr>
          <p:nvPr>
            <p:ph type="body"/>
          </p:nvPr>
        </p:nvSpPr>
        <p:spPr>
          <a:xfrm>
            <a:off x="755640" y="5145120"/>
            <a:ext cx="6048000" cy="420984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endParaRPr lang="ru-RU" sz="2000" b="0" strike="noStrike" spc="-1">
              <a:latin typeface="Arial"/>
            </a:endParaRPr>
          </a:p>
        </p:txBody>
      </p:sp>
      <p:sp>
        <p:nvSpPr>
          <p:cNvPr id="197" name="PlaceHolder 3"/>
          <p:cNvSpPr>
            <a:spLocks noGrp="1"/>
          </p:cNvSpPr>
          <p:nvPr>
            <p:ph type="sldNum" idx="17"/>
          </p:nvPr>
        </p:nvSpPr>
        <p:spPr>
          <a:xfrm>
            <a:off x="4281480" y="10155240"/>
            <a:ext cx="3276360" cy="5360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buNone/>
              <a:defRPr lang="ru-RU" sz="1200" b="0" strike="noStrike" spc="-1">
                <a:latin typeface="Times New Roman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7E744E56-8DB5-4A84-AC68-2FA7A284C759}" type="slidenum">
              <a:rPr lang="ru-RU" sz="1200" b="0" strike="noStrike" spc="-1">
                <a:latin typeface="Times New Roman"/>
              </a:rPr>
              <a:pPr algn="r">
                <a:lnSpc>
                  <a:spcPct val="100000"/>
                </a:lnSpc>
                <a:buNone/>
              </a:pPr>
              <a:t>2</a:t>
            </a:fld>
            <a:endParaRPr lang="ru-RU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573088" y="1336675"/>
            <a:ext cx="6413500" cy="3608388"/>
          </a:xfrm>
          <a:prstGeom prst="rect">
            <a:avLst/>
          </a:prstGeom>
          <a:ln w="0">
            <a:noFill/>
          </a:ln>
        </p:spPr>
      </p:sp>
      <p:sp>
        <p:nvSpPr>
          <p:cNvPr id="196" name="PlaceHolder 2"/>
          <p:cNvSpPr>
            <a:spLocks noGrp="1"/>
          </p:cNvSpPr>
          <p:nvPr>
            <p:ph type="body"/>
          </p:nvPr>
        </p:nvSpPr>
        <p:spPr>
          <a:xfrm>
            <a:off x="755640" y="5145120"/>
            <a:ext cx="6048000" cy="420984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endParaRPr lang="ru-RU" sz="2000" b="0" strike="noStrike" spc="-1">
              <a:latin typeface="Arial"/>
            </a:endParaRPr>
          </a:p>
        </p:txBody>
      </p:sp>
      <p:sp>
        <p:nvSpPr>
          <p:cNvPr id="197" name="PlaceHolder 3"/>
          <p:cNvSpPr>
            <a:spLocks noGrp="1"/>
          </p:cNvSpPr>
          <p:nvPr>
            <p:ph type="sldNum" idx="17"/>
          </p:nvPr>
        </p:nvSpPr>
        <p:spPr>
          <a:xfrm>
            <a:off x="4281480" y="10155240"/>
            <a:ext cx="3276360" cy="5360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buNone/>
              <a:defRPr lang="ru-RU" sz="1200" b="0" strike="noStrike" spc="-1">
                <a:latin typeface="Times New Roman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7E744E56-8DB5-4A84-AC68-2FA7A284C759}" type="slidenum">
              <a:rPr lang="ru-RU" sz="1200" b="0" strike="noStrike" spc="-1">
                <a:latin typeface="Times New Roman"/>
              </a:rPr>
              <a:pPr algn="r">
                <a:lnSpc>
                  <a:spcPct val="100000"/>
                </a:lnSpc>
                <a:buNone/>
              </a:pPr>
              <a:t>3</a:t>
            </a:fld>
            <a:endParaRPr lang="ru-RU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573088" y="1336675"/>
            <a:ext cx="6413500" cy="3608388"/>
          </a:xfrm>
          <a:prstGeom prst="rect">
            <a:avLst/>
          </a:prstGeom>
          <a:ln w="0">
            <a:noFill/>
          </a:ln>
        </p:spPr>
      </p:sp>
      <p:sp>
        <p:nvSpPr>
          <p:cNvPr id="196" name="PlaceHolder 2"/>
          <p:cNvSpPr>
            <a:spLocks noGrp="1"/>
          </p:cNvSpPr>
          <p:nvPr>
            <p:ph type="body"/>
          </p:nvPr>
        </p:nvSpPr>
        <p:spPr>
          <a:xfrm>
            <a:off x="755640" y="5145120"/>
            <a:ext cx="6048000" cy="420984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endParaRPr lang="ru-RU" sz="2000" b="0" strike="noStrike" spc="-1">
              <a:latin typeface="Arial"/>
            </a:endParaRPr>
          </a:p>
        </p:txBody>
      </p:sp>
      <p:sp>
        <p:nvSpPr>
          <p:cNvPr id="197" name="PlaceHolder 3"/>
          <p:cNvSpPr>
            <a:spLocks noGrp="1"/>
          </p:cNvSpPr>
          <p:nvPr>
            <p:ph type="sldNum" idx="17"/>
          </p:nvPr>
        </p:nvSpPr>
        <p:spPr>
          <a:xfrm>
            <a:off x="4281480" y="10155240"/>
            <a:ext cx="3276360" cy="5360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buNone/>
              <a:defRPr lang="ru-RU" sz="1200" b="0" strike="noStrike" spc="-1">
                <a:latin typeface="Times New Roman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7E744E56-8DB5-4A84-AC68-2FA7A284C759}" type="slidenum">
              <a:rPr lang="ru-RU" sz="1200" b="0" strike="noStrike" spc="-1">
                <a:latin typeface="Times New Roman"/>
              </a:rPr>
              <a:pPr algn="r">
                <a:lnSpc>
                  <a:spcPct val="100000"/>
                </a:lnSpc>
                <a:buNone/>
              </a:pPr>
              <a:t>4</a:t>
            </a:fld>
            <a:endParaRPr lang="ru-RU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573088" y="1336675"/>
            <a:ext cx="6413500" cy="3608388"/>
          </a:xfrm>
          <a:prstGeom prst="rect">
            <a:avLst/>
          </a:prstGeom>
          <a:ln w="0">
            <a:noFill/>
          </a:ln>
        </p:spPr>
      </p:sp>
      <p:sp>
        <p:nvSpPr>
          <p:cNvPr id="196" name="PlaceHolder 2"/>
          <p:cNvSpPr>
            <a:spLocks noGrp="1"/>
          </p:cNvSpPr>
          <p:nvPr>
            <p:ph type="body"/>
          </p:nvPr>
        </p:nvSpPr>
        <p:spPr>
          <a:xfrm>
            <a:off x="755640" y="5145120"/>
            <a:ext cx="6048000" cy="420984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endParaRPr lang="ru-RU" sz="2000" b="0" strike="noStrike" spc="-1">
              <a:latin typeface="Arial"/>
            </a:endParaRPr>
          </a:p>
        </p:txBody>
      </p:sp>
      <p:sp>
        <p:nvSpPr>
          <p:cNvPr id="197" name="PlaceHolder 3"/>
          <p:cNvSpPr>
            <a:spLocks noGrp="1"/>
          </p:cNvSpPr>
          <p:nvPr>
            <p:ph type="sldNum" idx="17"/>
          </p:nvPr>
        </p:nvSpPr>
        <p:spPr>
          <a:xfrm>
            <a:off x="4281480" y="10155240"/>
            <a:ext cx="3276360" cy="5360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buNone/>
              <a:defRPr lang="ru-RU" sz="1200" b="0" strike="noStrike" spc="-1">
                <a:latin typeface="Times New Roman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7E744E56-8DB5-4A84-AC68-2FA7A284C759}" type="slidenum">
              <a:rPr lang="ru-RU" sz="1200" b="0" strike="noStrike" spc="-1">
                <a:latin typeface="Times New Roman"/>
              </a:rPr>
              <a:pPr algn="r">
                <a:lnSpc>
                  <a:spcPct val="100000"/>
                </a:lnSpc>
                <a:buNone/>
              </a:pPr>
              <a:t>5</a:t>
            </a:fld>
            <a:endParaRPr lang="ru-RU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573088" y="1336675"/>
            <a:ext cx="6413500" cy="3608388"/>
          </a:xfrm>
          <a:prstGeom prst="rect">
            <a:avLst/>
          </a:prstGeom>
          <a:ln w="0">
            <a:noFill/>
          </a:ln>
        </p:spPr>
      </p:sp>
      <p:sp>
        <p:nvSpPr>
          <p:cNvPr id="196" name="PlaceHolder 2"/>
          <p:cNvSpPr>
            <a:spLocks noGrp="1"/>
          </p:cNvSpPr>
          <p:nvPr>
            <p:ph type="body"/>
          </p:nvPr>
        </p:nvSpPr>
        <p:spPr>
          <a:xfrm>
            <a:off x="755640" y="5145120"/>
            <a:ext cx="6048000" cy="420984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endParaRPr lang="ru-RU" sz="2000" b="0" strike="noStrike" spc="-1">
              <a:latin typeface="Arial"/>
            </a:endParaRPr>
          </a:p>
        </p:txBody>
      </p:sp>
      <p:sp>
        <p:nvSpPr>
          <p:cNvPr id="197" name="PlaceHolder 3"/>
          <p:cNvSpPr>
            <a:spLocks noGrp="1"/>
          </p:cNvSpPr>
          <p:nvPr>
            <p:ph type="sldNum" idx="17"/>
          </p:nvPr>
        </p:nvSpPr>
        <p:spPr>
          <a:xfrm>
            <a:off x="4281480" y="10155240"/>
            <a:ext cx="3276360" cy="5360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buNone/>
              <a:defRPr lang="ru-RU" sz="1200" b="0" strike="noStrike" spc="-1">
                <a:latin typeface="Times New Roman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7E744E56-8DB5-4A84-AC68-2FA7A284C759}" type="slidenum">
              <a:rPr lang="ru-RU" sz="1200" b="0" strike="noStrike" spc="-1">
                <a:latin typeface="Times New Roman"/>
              </a:rPr>
              <a:pPr algn="r">
                <a:lnSpc>
                  <a:spcPct val="100000"/>
                </a:lnSpc>
                <a:buNone/>
              </a:pPr>
              <a:t>6</a:t>
            </a:fld>
            <a:endParaRPr lang="ru-RU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573088" y="1336675"/>
            <a:ext cx="6413500" cy="3608388"/>
          </a:xfrm>
          <a:prstGeom prst="rect">
            <a:avLst/>
          </a:prstGeom>
          <a:ln w="0">
            <a:noFill/>
          </a:ln>
        </p:spPr>
      </p:sp>
      <p:sp>
        <p:nvSpPr>
          <p:cNvPr id="196" name="PlaceHolder 2"/>
          <p:cNvSpPr>
            <a:spLocks noGrp="1"/>
          </p:cNvSpPr>
          <p:nvPr>
            <p:ph type="body"/>
          </p:nvPr>
        </p:nvSpPr>
        <p:spPr>
          <a:xfrm>
            <a:off x="755640" y="5145120"/>
            <a:ext cx="6048000" cy="420984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endParaRPr lang="ru-RU" sz="2000" b="0" strike="noStrike" spc="-1">
              <a:latin typeface="Arial"/>
            </a:endParaRPr>
          </a:p>
        </p:txBody>
      </p:sp>
      <p:sp>
        <p:nvSpPr>
          <p:cNvPr id="197" name="PlaceHolder 3"/>
          <p:cNvSpPr>
            <a:spLocks noGrp="1"/>
          </p:cNvSpPr>
          <p:nvPr>
            <p:ph type="sldNum" idx="17"/>
          </p:nvPr>
        </p:nvSpPr>
        <p:spPr>
          <a:xfrm>
            <a:off x="4281480" y="10155240"/>
            <a:ext cx="3276360" cy="5360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buNone/>
              <a:defRPr lang="ru-RU" sz="1200" b="0" strike="noStrike" spc="-1">
                <a:latin typeface="Times New Roman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7E744E56-8DB5-4A84-AC68-2FA7A284C759}" type="slidenum">
              <a:rPr lang="ru-RU" sz="1200" b="0" strike="noStrike" spc="-1">
                <a:latin typeface="Times New Roman"/>
              </a:rPr>
              <a:pPr algn="r">
                <a:lnSpc>
                  <a:spcPct val="100000"/>
                </a:lnSpc>
                <a:buNone/>
              </a:pPr>
              <a:t>7</a:t>
            </a:fld>
            <a:endParaRPr lang="ru-RU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573088" y="1336675"/>
            <a:ext cx="6413500" cy="3608388"/>
          </a:xfrm>
          <a:prstGeom prst="rect">
            <a:avLst/>
          </a:prstGeom>
          <a:ln w="0">
            <a:noFill/>
          </a:ln>
        </p:spPr>
      </p:sp>
      <p:sp>
        <p:nvSpPr>
          <p:cNvPr id="196" name="PlaceHolder 2"/>
          <p:cNvSpPr>
            <a:spLocks noGrp="1"/>
          </p:cNvSpPr>
          <p:nvPr>
            <p:ph type="body"/>
          </p:nvPr>
        </p:nvSpPr>
        <p:spPr>
          <a:xfrm>
            <a:off x="755640" y="5145120"/>
            <a:ext cx="6048000" cy="420984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endParaRPr lang="ru-RU" sz="2000" b="0" strike="noStrike" spc="-1">
              <a:latin typeface="Arial"/>
            </a:endParaRPr>
          </a:p>
        </p:txBody>
      </p:sp>
      <p:sp>
        <p:nvSpPr>
          <p:cNvPr id="197" name="PlaceHolder 3"/>
          <p:cNvSpPr>
            <a:spLocks noGrp="1"/>
          </p:cNvSpPr>
          <p:nvPr>
            <p:ph type="sldNum" idx="17"/>
          </p:nvPr>
        </p:nvSpPr>
        <p:spPr>
          <a:xfrm>
            <a:off x="4281480" y="10155240"/>
            <a:ext cx="3276360" cy="5360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buNone/>
              <a:defRPr lang="ru-RU" sz="1200" b="0" strike="noStrike" spc="-1">
                <a:latin typeface="Times New Roman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7E744E56-8DB5-4A84-AC68-2FA7A284C759}" type="slidenum">
              <a:rPr lang="ru-RU" sz="1200" b="0" strike="noStrike" spc="-1">
                <a:latin typeface="Times New Roman"/>
              </a:rPr>
              <a:pPr algn="r">
                <a:lnSpc>
                  <a:spcPct val="100000"/>
                </a:lnSpc>
                <a:buNone/>
              </a:pPr>
              <a:t>8</a:t>
            </a:fld>
            <a:endParaRPr lang="ru-RU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573088" y="1336675"/>
            <a:ext cx="6413500" cy="3608388"/>
          </a:xfrm>
          <a:prstGeom prst="rect">
            <a:avLst/>
          </a:prstGeom>
          <a:ln w="0">
            <a:noFill/>
          </a:ln>
        </p:spPr>
      </p:sp>
      <p:sp>
        <p:nvSpPr>
          <p:cNvPr id="196" name="PlaceHolder 2"/>
          <p:cNvSpPr>
            <a:spLocks noGrp="1"/>
          </p:cNvSpPr>
          <p:nvPr>
            <p:ph type="body"/>
          </p:nvPr>
        </p:nvSpPr>
        <p:spPr>
          <a:xfrm>
            <a:off x="755640" y="5145120"/>
            <a:ext cx="6048000" cy="420984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endParaRPr lang="ru-RU" sz="2000" b="0" strike="noStrike" spc="-1">
              <a:latin typeface="Arial"/>
            </a:endParaRPr>
          </a:p>
        </p:txBody>
      </p:sp>
      <p:sp>
        <p:nvSpPr>
          <p:cNvPr id="197" name="PlaceHolder 3"/>
          <p:cNvSpPr>
            <a:spLocks noGrp="1"/>
          </p:cNvSpPr>
          <p:nvPr>
            <p:ph type="sldNum" idx="17"/>
          </p:nvPr>
        </p:nvSpPr>
        <p:spPr>
          <a:xfrm>
            <a:off x="4281480" y="10155240"/>
            <a:ext cx="3276360" cy="5360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buNone/>
              <a:defRPr lang="ru-RU" sz="1200" b="0" strike="noStrike" spc="-1">
                <a:latin typeface="Times New Roman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7E744E56-8DB5-4A84-AC68-2FA7A284C759}" type="slidenum">
              <a:rPr lang="ru-RU" sz="1200" b="0" strike="noStrike" spc="-1">
                <a:latin typeface="Times New Roman"/>
              </a:rPr>
              <a:pPr algn="r">
                <a:lnSpc>
                  <a:spcPct val="100000"/>
                </a:lnSpc>
                <a:buNone/>
              </a:pPr>
              <a:t>9</a:t>
            </a:fld>
            <a:endParaRPr lang="ru-RU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Слайд с названием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38">
            <a:extLst>
              <a:ext uri="{FF2B5EF4-FFF2-40B4-BE49-F238E27FC236}">
                <a16:creationId xmlns:a16="http://schemas.microsoft.com/office/drawing/2014/main" id="{45A0ABD6-F78F-4578-A535-8507E4C7C760}"/>
              </a:ext>
            </a:extLst>
          </p:cNvPr>
          <p:cNvPicPr/>
          <p:nvPr userDrawn="1"/>
        </p:nvPicPr>
        <p:blipFill>
          <a:blip r:embed="rId2">
            <a:alphaModFix amt="5000"/>
          </a:blip>
          <a:stretch/>
        </p:blipFill>
        <p:spPr>
          <a:xfrm>
            <a:off x="0" y="7301935"/>
            <a:ext cx="3143040" cy="2466000"/>
          </a:xfrm>
          <a:prstGeom prst="rect">
            <a:avLst/>
          </a:prstGeom>
          <a:ln w="0">
            <a:noFill/>
          </a:ln>
        </p:spPr>
      </p:pic>
      <p:pic>
        <p:nvPicPr>
          <p:cNvPr id="6" name="Рисунок 40" descr="Изображение выглядит как текст, знак&#10;&#10;Автоматически созданное описание">
            <a:extLst>
              <a:ext uri="{FF2B5EF4-FFF2-40B4-BE49-F238E27FC236}">
                <a16:creationId xmlns:a16="http://schemas.microsoft.com/office/drawing/2014/main" id="{0AD69284-1264-497F-A072-7D33DAD5A89C}"/>
              </a:ext>
            </a:extLst>
          </p:cNvPr>
          <p:cNvPicPr/>
          <p:nvPr userDrawn="1"/>
        </p:nvPicPr>
        <p:blipFill>
          <a:blip r:embed="rId3">
            <a:alphaModFix amt="5000"/>
          </a:blip>
          <a:stretch/>
        </p:blipFill>
        <p:spPr>
          <a:xfrm>
            <a:off x="13676720" y="39242"/>
            <a:ext cx="3457920" cy="1851480"/>
          </a:xfrm>
          <a:prstGeom prst="rect">
            <a:avLst/>
          </a:prstGeom>
          <a:ln w="0">
            <a:noFill/>
          </a:ln>
        </p:spPr>
      </p:pic>
      <p:sp>
        <p:nvSpPr>
          <p:cNvPr id="7" name="PlaceHolder 1">
            <a:extLst>
              <a:ext uri="{FF2B5EF4-FFF2-40B4-BE49-F238E27FC236}">
                <a16:creationId xmlns:a16="http://schemas.microsoft.com/office/drawing/2014/main" id="{3D0F7AEF-1CBB-4012-A538-35E480D1ED2A}"/>
              </a:ext>
            </a:extLst>
          </p:cNvPr>
          <p:cNvSpPr txBox="1">
            <a:spLocks/>
          </p:cNvSpPr>
          <p:nvPr userDrawn="1"/>
        </p:nvSpPr>
        <p:spPr>
          <a:xfrm>
            <a:off x="12780816" y="9092664"/>
            <a:ext cx="3837960" cy="508536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defPPr>
              <a:defRPr lang="en-US"/>
            </a:defPPr>
            <a:lvl1pPr marL="0" algn="r" defTabSz="1075132" rtl="0" eaLnBrk="1" latinLnBrk="0" hangingPunct="1">
              <a:lnSpc>
                <a:spcPct val="100000"/>
              </a:lnSpc>
              <a:buNone/>
              <a:defRPr lang="ru-RU" sz="1200" b="0" strike="noStrike" kern="1200" spc="-1">
                <a:solidFill>
                  <a:srgbClr val="CF4520"/>
                </a:solidFill>
                <a:latin typeface="Montserrat"/>
                <a:ea typeface="DejaVu Sans"/>
                <a:cs typeface="+mn-cs"/>
              </a:defRPr>
            </a:lvl1pPr>
            <a:lvl2pPr marL="537565" algn="l" defTabSz="1075132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75132" algn="l" defTabSz="1075132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12697" algn="l" defTabSz="1075132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50263" algn="l" defTabSz="1075132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87828" algn="l" defTabSz="1075132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25393" algn="l" defTabSz="1075132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62960" algn="l" defTabSz="1075132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00525" algn="l" defTabSz="1075132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88B1ADB-329F-4CCD-A9BA-E615BCF3DF4C}" type="slidenum">
              <a:rPr lang="ru-RU" sz="1200" smtClean="0"/>
              <a:pPr/>
              <a:t>‹#›</a:t>
            </a:fld>
            <a:endParaRPr lang="ru-RU" sz="1200" dirty="0">
              <a:latin typeface="Times New Roman"/>
            </a:endParaRPr>
          </a:p>
        </p:txBody>
      </p:sp>
      <p:sp>
        <p:nvSpPr>
          <p:cNvPr id="11" name="Номер слайда 18">
            <a:extLst>
              <a:ext uri="{FF2B5EF4-FFF2-40B4-BE49-F238E27FC236}">
                <a16:creationId xmlns:a16="http://schemas.microsoft.com/office/drawing/2014/main" id="{D60DA14F-14D5-4082-8ED5-BF467340CF1C}"/>
              </a:ext>
            </a:extLst>
          </p:cNvPr>
          <p:cNvSpPr txBox="1">
            <a:spLocks/>
          </p:cNvSpPr>
          <p:nvPr userDrawn="1"/>
        </p:nvSpPr>
        <p:spPr>
          <a:xfrm>
            <a:off x="550584" y="9215499"/>
            <a:ext cx="2041879" cy="31107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050" dirty="0">
                <a:solidFill>
                  <a:srgbClr val="44546A"/>
                </a:solidFill>
                <a:latin typeface="Montserrat" panose="00000500000000000000" pitchFamily="2" charset="-52"/>
              </a:rPr>
              <a:t>Название раздела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927" userDrawn="1">
          <p15:clr>
            <a:srgbClr val="FBAE40"/>
          </p15:clr>
        </p15:guide>
        <p15:guide id="2" pos="5376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853272" y="383040"/>
            <a:ext cx="15361416" cy="160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853272" y="2246328"/>
            <a:ext cx="15361416" cy="2655576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>
              <a:lnSpc>
                <a:spcPct val="90000"/>
              </a:lnSpc>
              <a:spcBef>
                <a:spcPts val="1417"/>
              </a:spcBef>
              <a:buNone/>
              <a:defRPr/>
            </a:lvl1pPr>
          </a:lstStyle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853272" y="5154912"/>
            <a:ext cx="15361416" cy="2655576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>
              <a:lnSpc>
                <a:spcPct val="90000"/>
              </a:lnSpc>
              <a:spcBef>
                <a:spcPts val="1417"/>
              </a:spcBef>
              <a:buNone/>
              <a:defRPr/>
            </a:lvl1pPr>
          </a:lstStyle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5F20A0A7-D794-4D2C-9CD8-75B8B32E1011}" type="slidenum">
              <a:rPr/>
              <a:pPr/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853272" y="383040"/>
            <a:ext cx="15361416" cy="160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/>
          </p:nvPr>
        </p:nvSpPr>
        <p:spPr>
          <a:xfrm>
            <a:off x="853272" y="2246328"/>
            <a:ext cx="7495992" cy="2655576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>
              <a:lnSpc>
                <a:spcPct val="90000"/>
              </a:lnSpc>
              <a:spcBef>
                <a:spcPts val="1417"/>
              </a:spcBef>
              <a:buNone/>
              <a:defRPr/>
            </a:lvl1pPr>
          </a:lstStyle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/>
          </p:nvPr>
        </p:nvSpPr>
        <p:spPr>
          <a:xfrm>
            <a:off x="8724744" y="2246328"/>
            <a:ext cx="7495992" cy="2655576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>
              <a:lnSpc>
                <a:spcPct val="90000"/>
              </a:lnSpc>
              <a:spcBef>
                <a:spcPts val="1417"/>
              </a:spcBef>
              <a:buNone/>
              <a:defRPr/>
            </a:lvl1pPr>
          </a:lstStyle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/>
          </p:nvPr>
        </p:nvSpPr>
        <p:spPr>
          <a:xfrm>
            <a:off x="853272" y="5154912"/>
            <a:ext cx="7495992" cy="2655576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>
              <a:lnSpc>
                <a:spcPct val="90000"/>
              </a:lnSpc>
              <a:spcBef>
                <a:spcPts val="1417"/>
              </a:spcBef>
              <a:buNone/>
              <a:defRPr/>
            </a:lvl1pPr>
          </a:lstStyle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/>
          </p:nvPr>
        </p:nvSpPr>
        <p:spPr>
          <a:xfrm>
            <a:off x="8724744" y="5154912"/>
            <a:ext cx="7495992" cy="2655576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>
              <a:lnSpc>
                <a:spcPct val="90000"/>
              </a:lnSpc>
              <a:spcBef>
                <a:spcPts val="1417"/>
              </a:spcBef>
              <a:buNone/>
              <a:defRPr/>
            </a:lvl1pPr>
          </a:lstStyle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40CC652D-FB2D-4331-A132-AB8591064F98}" type="slidenum">
              <a:rPr/>
              <a:pPr/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853272" y="383040"/>
            <a:ext cx="15361416" cy="160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/>
          </p:nvPr>
        </p:nvSpPr>
        <p:spPr>
          <a:xfrm>
            <a:off x="853272" y="2246328"/>
            <a:ext cx="4946256" cy="2655576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>
              <a:lnSpc>
                <a:spcPct val="90000"/>
              </a:lnSpc>
              <a:spcBef>
                <a:spcPts val="1417"/>
              </a:spcBef>
              <a:buNone/>
              <a:defRPr/>
            </a:lvl1pPr>
          </a:lstStyle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/>
          </p:nvPr>
        </p:nvSpPr>
        <p:spPr>
          <a:xfrm>
            <a:off x="6047496" y="2246328"/>
            <a:ext cx="4946256" cy="2655576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>
              <a:lnSpc>
                <a:spcPct val="90000"/>
              </a:lnSpc>
              <a:spcBef>
                <a:spcPts val="1417"/>
              </a:spcBef>
              <a:buNone/>
              <a:defRPr/>
            </a:lvl1pPr>
          </a:lstStyle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/>
          </p:nvPr>
        </p:nvSpPr>
        <p:spPr>
          <a:xfrm>
            <a:off x="11241720" y="2246328"/>
            <a:ext cx="4946256" cy="2655576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>
              <a:lnSpc>
                <a:spcPct val="90000"/>
              </a:lnSpc>
              <a:spcBef>
                <a:spcPts val="1417"/>
              </a:spcBef>
              <a:buNone/>
              <a:defRPr/>
            </a:lvl1pPr>
          </a:lstStyle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/>
          </p:nvPr>
        </p:nvSpPr>
        <p:spPr>
          <a:xfrm>
            <a:off x="853272" y="5154912"/>
            <a:ext cx="4946256" cy="2655576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>
              <a:lnSpc>
                <a:spcPct val="90000"/>
              </a:lnSpc>
              <a:spcBef>
                <a:spcPts val="1417"/>
              </a:spcBef>
              <a:buNone/>
              <a:defRPr/>
            </a:lvl1pPr>
          </a:lstStyle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/>
          </p:nvPr>
        </p:nvSpPr>
        <p:spPr>
          <a:xfrm>
            <a:off x="6047496" y="5154912"/>
            <a:ext cx="4946256" cy="2655576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>
              <a:lnSpc>
                <a:spcPct val="90000"/>
              </a:lnSpc>
              <a:spcBef>
                <a:spcPts val="1417"/>
              </a:spcBef>
              <a:buNone/>
              <a:defRPr/>
            </a:lvl1pPr>
          </a:lstStyle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/>
          </p:nvPr>
        </p:nvSpPr>
        <p:spPr>
          <a:xfrm>
            <a:off x="11241720" y="5154912"/>
            <a:ext cx="4946256" cy="2655576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>
              <a:lnSpc>
                <a:spcPct val="90000"/>
              </a:lnSpc>
              <a:spcBef>
                <a:spcPts val="1417"/>
              </a:spcBef>
              <a:buNone/>
              <a:defRPr/>
            </a:lvl1pPr>
          </a:lstStyle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1EBFEBB6-758F-415E-BF7A-EADA5CEFEFCC}" type="slidenum">
              <a:rPr/>
              <a:pPr/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109929-8943-465E-AAA5-74D514A2C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5704" y="640080"/>
            <a:ext cx="5505132" cy="224028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7C574CF-6DE0-4D29-976D-63062500F32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256463" y="1382396"/>
            <a:ext cx="8641080" cy="6823075"/>
          </a:xfrm>
        </p:spPr>
        <p:txBody>
          <a:bodyPr/>
          <a:lstStyle>
            <a:lvl1pPr marL="0" indent="0">
              <a:buNone/>
              <a:defRPr sz="4500"/>
            </a:lvl1pPr>
            <a:lvl2pPr marL="640080" indent="0">
              <a:buNone/>
              <a:defRPr sz="3900"/>
            </a:lvl2pPr>
            <a:lvl3pPr marL="1280160" indent="0">
              <a:buNone/>
              <a:defRPr sz="3400"/>
            </a:lvl3pPr>
            <a:lvl4pPr marL="1920240" indent="0">
              <a:buNone/>
              <a:defRPr sz="2800"/>
            </a:lvl4pPr>
            <a:lvl5pPr marL="2560320" indent="0">
              <a:buNone/>
              <a:defRPr sz="2800"/>
            </a:lvl5pPr>
            <a:lvl6pPr marL="3200400" indent="0">
              <a:buNone/>
              <a:defRPr sz="2800"/>
            </a:lvl6pPr>
            <a:lvl7pPr marL="3840480" indent="0">
              <a:buNone/>
              <a:defRPr sz="2800"/>
            </a:lvl7pPr>
            <a:lvl8pPr marL="4480560" indent="0">
              <a:buNone/>
              <a:defRPr sz="2800"/>
            </a:lvl8pPr>
            <a:lvl9pPr marL="5120640" indent="0">
              <a:buNone/>
              <a:defRPr sz="28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8F178C8-6D79-48CE-A2F3-E702363A5C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75704" y="2880360"/>
            <a:ext cx="5505132" cy="5336223"/>
          </a:xfrm>
        </p:spPr>
        <p:txBody>
          <a:bodyPr/>
          <a:lstStyle>
            <a:lvl1pPr marL="0" indent="0">
              <a:buNone/>
              <a:defRPr sz="2200"/>
            </a:lvl1pPr>
            <a:lvl2pPr marL="640080" indent="0">
              <a:buNone/>
              <a:defRPr sz="2000"/>
            </a:lvl2pPr>
            <a:lvl3pPr marL="1280160" indent="0">
              <a:buNone/>
              <a:defRPr sz="1700"/>
            </a:lvl3pPr>
            <a:lvl4pPr marL="1920240" indent="0">
              <a:buNone/>
              <a:defRPr sz="1400"/>
            </a:lvl4pPr>
            <a:lvl5pPr marL="2560320" indent="0">
              <a:buNone/>
              <a:defRPr sz="1400"/>
            </a:lvl5pPr>
            <a:lvl6pPr marL="3200400" indent="0">
              <a:buNone/>
              <a:defRPr sz="1400"/>
            </a:lvl6pPr>
            <a:lvl7pPr marL="3840480" indent="0">
              <a:buNone/>
              <a:defRPr sz="1400"/>
            </a:lvl7pPr>
            <a:lvl8pPr marL="4480560" indent="0">
              <a:buNone/>
              <a:defRPr sz="1400"/>
            </a:lvl8pPr>
            <a:lvl9pPr marL="512064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1C77875-1501-4962-BFCE-D24A6D8613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CDEFD-4638-4455-AD75-588B4DA2FD84}" type="datetimeFigureOut">
              <a:rPr lang="ru-RU" smtClean="0"/>
              <a:pPr/>
              <a:t>28.09.2022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775836B-997E-4C2C-9FC3-8A217991FB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E0A2370-DE8B-42CB-9DFE-E732B0073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F40C0-8025-44C1-9647-F2C16A3A379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25604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Слайд_Работа Росси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>
            <a:extLst>
              <a:ext uri="{FF2B5EF4-FFF2-40B4-BE49-F238E27FC236}">
                <a16:creationId xmlns:a16="http://schemas.microsoft.com/office/drawing/2014/main" id="{3D0F7AEF-1CBB-4012-A538-35E480D1ED2A}"/>
              </a:ext>
            </a:extLst>
          </p:cNvPr>
          <p:cNvSpPr txBox="1">
            <a:spLocks/>
          </p:cNvSpPr>
          <p:nvPr userDrawn="1"/>
        </p:nvSpPr>
        <p:spPr>
          <a:xfrm>
            <a:off x="12780816" y="9092664"/>
            <a:ext cx="3837960" cy="508536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defPPr>
              <a:defRPr lang="en-US"/>
            </a:defPPr>
            <a:lvl1pPr marL="0" algn="r" defTabSz="1075132" rtl="0" eaLnBrk="1" latinLnBrk="0" hangingPunct="1">
              <a:lnSpc>
                <a:spcPct val="100000"/>
              </a:lnSpc>
              <a:buNone/>
              <a:defRPr lang="ru-RU" sz="1200" b="0" strike="noStrike" kern="1200" spc="-1">
                <a:solidFill>
                  <a:srgbClr val="CF4520"/>
                </a:solidFill>
                <a:latin typeface="Montserrat"/>
                <a:ea typeface="DejaVu Sans"/>
                <a:cs typeface="+mn-cs"/>
              </a:defRPr>
            </a:lvl1pPr>
            <a:lvl2pPr marL="537565" algn="l" defTabSz="1075132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75132" algn="l" defTabSz="1075132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12697" algn="l" defTabSz="1075132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50263" algn="l" defTabSz="1075132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87828" algn="l" defTabSz="1075132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25393" algn="l" defTabSz="1075132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62960" algn="l" defTabSz="1075132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00525" algn="l" defTabSz="1075132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88B1ADB-329F-4CCD-A9BA-E615BCF3DF4C}" type="slidenum">
              <a:rPr lang="ru-RU" sz="1200" smtClean="0"/>
              <a:pPr/>
              <a:t>‹#›</a:t>
            </a:fld>
            <a:endParaRPr lang="ru-RU" sz="1200" dirty="0">
              <a:latin typeface="Times New Roman"/>
            </a:endParaRPr>
          </a:p>
        </p:txBody>
      </p:sp>
      <p:pic>
        <p:nvPicPr>
          <p:cNvPr id="9" name="Graphic 6">
            <a:extLst>
              <a:ext uri="{FF2B5EF4-FFF2-40B4-BE49-F238E27FC236}">
                <a16:creationId xmlns:a16="http://schemas.microsoft.com/office/drawing/2014/main" id="{57A6726A-3AEE-466D-AF35-9160BE828BC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/>
        </p:blipFill>
        <p:spPr>
          <a:xfrm>
            <a:off x="15520085" y="339099"/>
            <a:ext cx="1098691" cy="432000"/>
          </a:xfrm>
          <a:prstGeom prst="rect">
            <a:avLst/>
          </a:prstGeom>
          <a:ln w="0">
            <a:noFill/>
          </a:ln>
        </p:spPr>
      </p:pic>
      <p:pic>
        <p:nvPicPr>
          <p:cNvPr id="10" name="Рисунок 38">
            <a:extLst>
              <a:ext uri="{FF2B5EF4-FFF2-40B4-BE49-F238E27FC236}">
                <a16:creationId xmlns:a16="http://schemas.microsoft.com/office/drawing/2014/main" id="{1AECCC80-4F1C-4878-9359-16F9140D64AB}"/>
              </a:ext>
            </a:extLst>
          </p:cNvPr>
          <p:cNvPicPr/>
          <p:nvPr userDrawn="1"/>
        </p:nvPicPr>
        <p:blipFill>
          <a:blip r:embed="rId3">
            <a:alphaModFix amt="5000"/>
          </a:blip>
          <a:stretch/>
        </p:blipFill>
        <p:spPr>
          <a:xfrm>
            <a:off x="0" y="7301935"/>
            <a:ext cx="2357280" cy="2466000"/>
          </a:xfrm>
          <a:prstGeom prst="rect">
            <a:avLst/>
          </a:prstGeom>
          <a:ln w="0">
            <a:noFill/>
          </a:ln>
        </p:spPr>
      </p:pic>
      <p:pic>
        <p:nvPicPr>
          <p:cNvPr id="11" name="Рисунок 40" descr="Изображение выглядит как текст, знак&#10;&#10;Автоматически созданное описание">
            <a:extLst>
              <a:ext uri="{FF2B5EF4-FFF2-40B4-BE49-F238E27FC236}">
                <a16:creationId xmlns:a16="http://schemas.microsoft.com/office/drawing/2014/main" id="{4F785A62-BDAB-4AC2-B1A2-2131968E2D81}"/>
              </a:ext>
            </a:extLst>
          </p:cNvPr>
          <p:cNvPicPr/>
          <p:nvPr userDrawn="1"/>
        </p:nvPicPr>
        <p:blipFill>
          <a:blip r:embed="rId4">
            <a:alphaModFix amt="5000"/>
          </a:blip>
          <a:stretch/>
        </p:blipFill>
        <p:spPr>
          <a:xfrm>
            <a:off x="14699796" y="0"/>
            <a:ext cx="2593440" cy="1851480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17995700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927" userDrawn="1">
          <p15:clr>
            <a:srgbClr val="FBAE40"/>
          </p15:clr>
        </p15:guide>
        <p15:guide id="2" pos="5376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853272" y="383040"/>
            <a:ext cx="15361416" cy="160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/>
          </p:nvPr>
        </p:nvSpPr>
        <p:spPr>
          <a:xfrm>
            <a:off x="853272" y="2246328"/>
            <a:ext cx="15361416" cy="5568192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>
              <a:lnSpc>
                <a:spcPct val="90000"/>
              </a:lnSpc>
              <a:spcBef>
                <a:spcPts val="1417"/>
              </a:spcBef>
              <a:buNone/>
              <a:defRPr/>
            </a:lvl1pPr>
          </a:lstStyle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B6DFEE45-8121-43F5-AAC7-AC7A45CD955A}" type="slidenum">
              <a:rPr/>
              <a:pPr/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853272" y="383040"/>
            <a:ext cx="15361416" cy="160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/>
          </p:nvPr>
        </p:nvSpPr>
        <p:spPr>
          <a:xfrm>
            <a:off x="853272" y="2246328"/>
            <a:ext cx="7495992" cy="5568192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>
              <a:lnSpc>
                <a:spcPct val="90000"/>
              </a:lnSpc>
              <a:spcBef>
                <a:spcPts val="1417"/>
              </a:spcBef>
              <a:buNone/>
              <a:defRPr/>
            </a:lvl1pPr>
          </a:lstStyle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/>
          </p:nvPr>
        </p:nvSpPr>
        <p:spPr>
          <a:xfrm>
            <a:off x="8724744" y="2246328"/>
            <a:ext cx="7495992" cy="5568192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>
              <a:lnSpc>
                <a:spcPct val="90000"/>
              </a:lnSpc>
              <a:spcBef>
                <a:spcPts val="1417"/>
              </a:spcBef>
              <a:buNone/>
              <a:defRPr/>
            </a:lvl1pPr>
          </a:lstStyle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0D4EC36E-1C1E-445D-ADEC-4E769887CD9D}" type="slidenum">
              <a:rPr/>
              <a:pPr/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853272" y="383040"/>
            <a:ext cx="15361416" cy="160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9A737923-D5E6-4D05-9FAC-D7B2408D61D3}" type="slidenum">
              <a:rPr/>
              <a:pPr/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853272" y="383040"/>
            <a:ext cx="15361416" cy="7430976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32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7A767A5F-3911-4F38-B80B-217E2F60AFF2}" type="slidenum">
              <a:rPr/>
              <a:pPr/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853272" y="383040"/>
            <a:ext cx="15361416" cy="160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/>
          </p:nvPr>
        </p:nvSpPr>
        <p:spPr>
          <a:xfrm>
            <a:off x="853272" y="2246328"/>
            <a:ext cx="7495992" cy="2655576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>
              <a:lnSpc>
                <a:spcPct val="90000"/>
              </a:lnSpc>
              <a:spcBef>
                <a:spcPts val="1417"/>
              </a:spcBef>
              <a:buNone/>
              <a:defRPr/>
            </a:lvl1pPr>
          </a:lstStyle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/>
          </p:nvPr>
        </p:nvSpPr>
        <p:spPr>
          <a:xfrm>
            <a:off x="8724744" y="2246328"/>
            <a:ext cx="7495992" cy="5568192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>
              <a:lnSpc>
                <a:spcPct val="90000"/>
              </a:lnSpc>
              <a:spcBef>
                <a:spcPts val="1417"/>
              </a:spcBef>
              <a:buNone/>
              <a:defRPr/>
            </a:lvl1pPr>
          </a:lstStyle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/>
          </p:nvPr>
        </p:nvSpPr>
        <p:spPr>
          <a:xfrm>
            <a:off x="853272" y="5154912"/>
            <a:ext cx="7495992" cy="2655576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>
              <a:lnSpc>
                <a:spcPct val="90000"/>
              </a:lnSpc>
              <a:spcBef>
                <a:spcPts val="1417"/>
              </a:spcBef>
              <a:buNone/>
              <a:defRPr/>
            </a:lvl1pPr>
          </a:lstStyle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98DA2AB1-0568-4D78-AB4A-6C486C200DD3}" type="slidenum">
              <a:rPr/>
              <a:pPr/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853272" y="383040"/>
            <a:ext cx="15361416" cy="160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/>
          </p:nvPr>
        </p:nvSpPr>
        <p:spPr>
          <a:xfrm>
            <a:off x="853272" y="2246328"/>
            <a:ext cx="7495992" cy="5568192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>
              <a:lnSpc>
                <a:spcPct val="90000"/>
              </a:lnSpc>
              <a:spcBef>
                <a:spcPts val="1417"/>
              </a:spcBef>
              <a:buNone/>
              <a:defRPr/>
            </a:lvl1pPr>
          </a:lstStyle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/>
          </p:nvPr>
        </p:nvSpPr>
        <p:spPr>
          <a:xfrm>
            <a:off x="8724744" y="2246328"/>
            <a:ext cx="7495992" cy="2655576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>
              <a:lnSpc>
                <a:spcPct val="90000"/>
              </a:lnSpc>
              <a:spcBef>
                <a:spcPts val="1417"/>
              </a:spcBef>
              <a:buNone/>
              <a:defRPr/>
            </a:lvl1pPr>
          </a:lstStyle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/>
          </p:nvPr>
        </p:nvSpPr>
        <p:spPr>
          <a:xfrm>
            <a:off x="8724744" y="5154912"/>
            <a:ext cx="7495992" cy="2655576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>
              <a:lnSpc>
                <a:spcPct val="90000"/>
              </a:lnSpc>
              <a:spcBef>
                <a:spcPts val="1417"/>
              </a:spcBef>
              <a:buNone/>
              <a:defRPr/>
            </a:lvl1pPr>
          </a:lstStyle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56B7D903-8C42-4BA2-AC06-83C7F487F5C4}" type="slidenum">
              <a:rPr/>
              <a:pPr/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853272" y="383040"/>
            <a:ext cx="15361416" cy="160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/>
          </p:nvPr>
        </p:nvSpPr>
        <p:spPr>
          <a:xfrm>
            <a:off x="853272" y="2246328"/>
            <a:ext cx="7495992" cy="2655576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>
              <a:lnSpc>
                <a:spcPct val="90000"/>
              </a:lnSpc>
              <a:spcBef>
                <a:spcPts val="1417"/>
              </a:spcBef>
              <a:buNone/>
              <a:defRPr/>
            </a:lvl1pPr>
          </a:lstStyle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/>
          </p:nvPr>
        </p:nvSpPr>
        <p:spPr>
          <a:xfrm>
            <a:off x="8724744" y="2246328"/>
            <a:ext cx="7495992" cy="2655576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>
              <a:lnSpc>
                <a:spcPct val="90000"/>
              </a:lnSpc>
              <a:spcBef>
                <a:spcPts val="1417"/>
              </a:spcBef>
              <a:buNone/>
              <a:defRPr/>
            </a:lvl1pPr>
          </a:lstStyle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/>
          </p:nvPr>
        </p:nvSpPr>
        <p:spPr>
          <a:xfrm>
            <a:off x="853272" y="5154912"/>
            <a:ext cx="15361416" cy="2655576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>
              <a:lnSpc>
                <a:spcPct val="90000"/>
              </a:lnSpc>
              <a:spcBef>
                <a:spcPts val="1417"/>
              </a:spcBef>
              <a:buNone/>
              <a:defRPr/>
            </a:lvl1pPr>
          </a:lstStyle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9B8A28CD-CB63-4DB9-A827-6B07ADF0B1A0}" type="slidenum">
              <a:rPr/>
              <a:pPr/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853272" y="383040"/>
            <a:ext cx="15360912" cy="1602216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ru-RU" sz="4400" b="0" strike="noStrike" spc="-1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ftr" idx="1"/>
          </p:nvPr>
        </p:nvSpPr>
        <p:spPr>
          <a:xfrm>
            <a:off x="5653872" y="8899128"/>
            <a:ext cx="5758200" cy="508536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algn="ctr">
              <a:lnSpc>
                <a:spcPct val="100000"/>
              </a:lnSpc>
              <a:buNone/>
              <a:defRPr lang="ru-RU" sz="1400" b="0" strike="noStrike" spc="-1">
                <a:solidFill>
                  <a:srgbClr val="000000"/>
                </a:solidFill>
                <a:latin typeface="Times New Roman"/>
                <a:ea typeface="DejaVu Sans"/>
              </a:defRPr>
            </a:lvl1pPr>
          </a:lstStyle>
          <a:p>
            <a:pPr algn="ctr">
              <a:lnSpc>
                <a:spcPct val="100000"/>
              </a:lnSpc>
              <a:buNone/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</a:rPr>
              <a:t>&lt;нижний колонтитул&gt;</a:t>
            </a:r>
            <a:endParaRPr lang="ru-RU" sz="1400" b="0" strike="noStrike" spc="-1"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sldNum" idx="2"/>
          </p:nvPr>
        </p:nvSpPr>
        <p:spPr>
          <a:xfrm>
            <a:off x="12054672" y="8899128"/>
            <a:ext cx="3837960" cy="508536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algn="r">
              <a:lnSpc>
                <a:spcPct val="100000"/>
              </a:lnSpc>
              <a:buNone/>
              <a:defRPr lang="ru-RU" sz="1200" b="0" strike="noStrike" spc="-1">
                <a:solidFill>
                  <a:srgbClr val="8B8B8B"/>
                </a:solidFill>
                <a:latin typeface="Calibri"/>
                <a:ea typeface="DejaVu Sans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BE6A3B1B-D473-4D1D-8618-6A2AA5F55C4F}" type="slidenum">
              <a:rPr lang="ru-RU" sz="1200" b="0" strike="noStrike" spc="-1">
                <a:solidFill>
                  <a:srgbClr val="8B8B8B"/>
                </a:solidFill>
                <a:latin typeface="Calibri"/>
              </a:rPr>
              <a:pPr algn="r">
                <a:lnSpc>
                  <a:spcPct val="100000"/>
                </a:lnSpc>
                <a:buNone/>
              </a:pPr>
              <a:t>‹#›</a:t>
            </a:fld>
            <a:endParaRPr lang="ru-RU" sz="1200" b="0" strike="noStrike" spc="-1"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dt" idx="3"/>
          </p:nvPr>
        </p:nvSpPr>
        <p:spPr>
          <a:xfrm>
            <a:off x="1173312" y="8899128"/>
            <a:ext cx="3837960" cy="508536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>
              <a:defRPr lang="ru-RU" sz="1400" b="0" strike="noStrike" spc="-1">
                <a:latin typeface="Times New Roman"/>
              </a:defRPr>
            </a:lvl1pPr>
          </a:lstStyle>
          <a:p>
            <a:r>
              <a:rPr lang="ru-RU" sz="1400" b="0" strike="noStrike" spc="-1">
                <a:latin typeface="Times New Roman"/>
              </a:rPr>
              <a:t>&lt;дата/время&gt;</a:t>
            </a: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853272" y="2246328"/>
            <a:ext cx="15361416" cy="5568192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800" b="0" strike="noStrike" spc="-1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</a:p>
          <a:p>
            <a:pPr marL="864034" lvl="1" indent="-324012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Второй уровень структуры</a:t>
            </a:r>
          </a:p>
          <a:p>
            <a:pPr marL="1296052" lvl="2" indent="-288011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Третий уровень структуры</a:t>
            </a:r>
          </a:p>
          <a:p>
            <a:pPr marL="1728070" lvl="3" indent="-216008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</a:p>
          <a:p>
            <a:pPr marL="2160086" lvl="4" indent="-216008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Пятый уровень структуры</a:t>
            </a:r>
          </a:p>
          <a:p>
            <a:pPr marL="2592104" lvl="5" indent="-216008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Шестой уровень структуры</a:t>
            </a:r>
          </a:p>
          <a:p>
            <a:pPr marL="3024120" lvl="6" indent="-216008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</p:sldLayoutIdLst>
  <p:txStyles>
    <p:titleStyle>
      <a:lvl1pPr algn="l" defTabSz="91443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32000" indent="-324000" algn="l" defTabSz="914436" rtl="0" eaLnBrk="1" latinLnBrk="0" hangingPunct="1">
        <a:lnSpc>
          <a:spcPct val="90000"/>
        </a:lnSpc>
        <a:spcBef>
          <a:spcPts val="1417"/>
        </a:spcBef>
        <a:buClr>
          <a:srgbClr val="000000"/>
        </a:buClr>
        <a:buSzPct val="45000"/>
        <a:buFont typeface="Wingdings" charset="2"/>
        <a:buChar char="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28" indent="-228609" algn="l" defTabSz="91443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46" indent="-228609" algn="l" defTabSz="91443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64" indent="-228609" algn="l" defTabSz="91443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82" indent="-228609" algn="l" defTabSz="91443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01" indent="-228609" algn="l" defTabSz="91443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18" indent="-228609" algn="l" defTabSz="91443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37" indent="-228609" algn="l" defTabSz="91443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56" indent="-228609" algn="l" defTabSz="91443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8" algn="l" defTabSz="9144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36" algn="l" defTabSz="9144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54" algn="l" defTabSz="9144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74" algn="l" defTabSz="9144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91" algn="l" defTabSz="9144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10" algn="l" defTabSz="9144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28" algn="l" defTabSz="9144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46" algn="l" defTabSz="9144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9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5.xml"/><Relationship Id="rId5" Type="http://schemas.openxmlformats.org/officeDocument/2006/relationships/chart" Target="../charts/chart4.xml"/><Relationship Id="rId10" Type="http://schemas.openxmlformats.org/officeDocument/2006/relationships/image" Target="../media/image41.svg"/><Relationship Id="rId4" Type="http://schemas.openxmlformats.org/officeDocument/2006/relationships/chart" Target="../charts/chart3.xml"/><Relationship Id="rId9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9.png"/><Relationship Id="rId7" Type="http://schemas.openxmlformats.org/officeDocument/2006/relationships/image" Target="../media/image17.png"/><Relationship Id="rId12" Type="http://schemas.openxmlformats.org/officeDocument/2006/relationships/image" Target="../media/image22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11" Type="http://schemas.openxmlformats.org/officeDocument/2006/relationships/image" Target="../media/image21.png"/><Relationship Id="rId5" Type="http://schemas.openxmlformats.org/officeDocument/2006/relationships/image" Target="../media/image42.png"/><Relationship Id="rId10" Type="http://schemas.openxmlformats.org/officeDocument/2006/relationships/image" Target="../media/image20.svg"/><Relationship Id="rId4" Type="http://schemas.openxmlformats.org/officeDocument/2006/relationships/image" Target="../media/image8.png"/><Relationship Id="rId9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13" Type="http://schemas.openxmlformats.org/officeDocument/2006/relationships/image" Target="../media/image48.png"/><Relationship Id="rId3" Type="http://schemas.openxmlformats.org/officeDocument/2006/relationships/image" Target="../media/image9.png"/><Relationship Id="rId7" Type="http://schemas.openxmlformats.org/officeDocument/2006/relationships/diagramColors" Target="../diagrams/colors3.xml"/><Relationship Id="rId12" Type="http://schemas.openxmlformats.org/officeDocument/2006/relationships/image" Target="../media/image4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11" Type="http://schemas.openxmlformats.org/officeDocument/2006/relationships/image" Target="../media/image46.png"/><Relationship Id="rId5" Type="http://schemas.openxmlformats.org/officeDocument/2006/relationships/diagramLayout" Target="../diagrams/layout3.xml"/><Relationship Id="rId10" Type="http://schemas.openxmlformats.org/officeDocument/2006/relationships/image" Target="../media/image45.png"/><Relationship Id="rId4" Type="http://schemas.openxmlformats.org/officeDocument/2006/relationships/diagramData" Target="../diagrams/data3.xml"/><Relationship Id="rId9" Type="http://schemas.openxmlformats.org/officeDocument/2006/relationships/image" Target="../media/image44.png"/><Relationship Id="rId14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50.jpe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3.png"/><Relationship Id="rId5" Type="http://schemas.openxmlformats.org/officeDocument/2006/relationships/image" Target="../media/image52.svg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6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sv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svg"/><Relationship Id="rId4" Type="http://schemas.openxmlformats.org/officeDocument/2006/relationships/image" Target="../media/image9.png"/><Relationship Id="rId9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9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9.png"/><Relationship Id="rId7" Type="http://schemas.openxmlformats.org/officeDocument/2006/relationships/diagramQuickStyle" Target="../diagrams/quickStyle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10" Type="http://schemas.openxmlformats.org/officeDocument/2006/relationships/chart" Target="../charts/chart2.xml"/><Relationship Id="rId4" Type="http://schemas.openxmlformats.org/officeDocument/2006/relationships/chart" Target="../charts/chart1.xml"/><Relationship Id="rId9" Type="http://schemas.microsoft.com/office/2007/relationships/diagramDrawing" Target="../diagrams/drawing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13" Type="http://schemas.openxmlformats.org/officeDocument/2006/relationships/image" Target="../media/image21.png"/><Relationship Id="rId3" Type="http://schemas.openxmlformats.org/officeDocument/2006/relationships/image" Target="../media/image9.png"/><Relationship Id="rId7" Type="http://schemas.openxmlformats.org/officeDocument/2006/relationships/image" Target="../media/image34.jpeg"/><Relationship Id="rId12" Type="http://schemas.openxmlformats.org/officeDocument/2006/relationships/image" Target="../media/image20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11" Type="http://schemas.openxmlformats.org/officeDocument/2006/relationships/image" Target="../media/image19.png"/><Relationship Id="rId5" Type="http://schemas.openxmlformats.org/officeDocument/2006/relationships/image" Target="../media/image32.png"/><Relationship Id="rId15" Type="http://schemas.openxmlformats.org/officeDocument/2006/relationships/image" Target="../media/image36.png"/><Relationship Id="rId10" Type="http://schemas.openxmlformats.org/officeDocument/2006/relationships/image" Target="../media/image18.svg"/><Relationship Id="rId4" Type="http://schemas.openxmlformats.org/officeDocument/2006/relationships/image" Target="../media/image31.png"/><Relationship Id="rId9" Type="http://schemas.openxmlformats.org/officeDocument/2006/relationships/image" Target="../media/image17.png"/><Relationship Id="rId14" Type="http://schemas.openxmlformats.org/officeDocument/2006/relationships/image" Target="../media/image22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 descr="IMG-20220518-WA0014 — копия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951725" cy="9601200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sp>
        <p:nvSpPr>
          <p:cNvPr id="12" name="Прямоугольник 11"/>
          <p:cNvSpPr/>
          <p:nvPr/>
        </p:nvSpPr>
        <p:spPr>
          <a:xfrm>
            <a:off x="0" y="0"/>
            <a:ext cx="9389660" cy="960120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1" name="Google Shape;201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79802" y="2324932"/>
            <a:ext cx="21231" cy="212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1" descr="A picture containing building, indoor, bathroom, white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r="119"/>
          <a:stretch/>
        </p:blipFill>
        <p:spPr>
          <a:xfrm>
            <a:off x="3643056" y="0"/>
            <a:ext cx="13425744" cy="9601202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1"/>
          <p:cNvSpPr/>
          <p:nvPr/>
        </p:nvSpPr>
        <p:spPr>
          <a:xfrm>
            <a:off x="8276351" y="3061495"/>
            <a:ext cx="93546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A0"/>
              </a:buClr>
              <a:buSzPts val="2000"/>
              <a:buFont typeface="Montserrat"/>
              <a:buNone/>
            </a:pPr>
            <a:r>
              <a:rPr lang="ru-RU" sz="2000" b="0" i="0" u="none" strike="noStrike" cap="none">
                <a:solidFill>
                  <a:srgbClr val="0033A0"/>
                </a:solidFill>
                <a:latin typeface="Montserrat"/>
                <a:ea typeface="Montserrat"/>
                <a:cs typeface="Montserrat"/>
                <a:sym typeface="Montserrat"/>
              </a:rPr>
              <a:t>Всероссийская неделя охраны труда</a:t>
            </a:r>
            <a:endParaRPr sz="2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4" name="Google Shape;204;p1"/>
          <p:cNvSpPr/>
          <p:nvPr/>
        </p:nvSpPr>
        <p:spPr>
          <a:xfrm>
            <a:off x="8276351" y="3621499"/>
            <a:ext cx="8851500" cy="10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000" rIns="90000" bIns="45000" anchor="t" anchorCtr="0">
            <a:noAutofit/>
          </a:bodyPr>
          <a:lstStyle/>
          <a:p>
            <a:pPr>
              <a:lnSpc>
                <a:spcPct val="90000"/>
              </a:lnSpc>
              <a:buNone/>
            </a:pPr>
            <a:r>
              <a:rPr lang="ru-RU" sz="3200" b="1" spc="-1" dirty="0">
                <a:solidFill>
                  <a:srgbClr val="0033A0"/>
                </a:solidFill>
                <a:latin typeface="Montserrat Medium"/>
              </a:rPr>
              <a:t>Предоставление государственных </a:t>
            </a:r>
            <a:endParaRPr lang="en-US" sz="3200" b="1" spc="-1" dirty="0">
              <a:solidFill>
                <a:srgbClr val="0033A0"/>
              </a:solidFill>
              <a:latin typeface="Montserrat Medium"/>
            </a:endParaRPr>
          </a:p>
          <a:p>
            <a:pPr>
              <a:lnSpc>
                <a:spcPct val="90000"/>
              </a:lnSpc>
              <a:buNone/>
            </a:pPr>
            <a:r>
              <a:rPr lang="ru-RU" sz="3200" b="1" spc="-1" dirty="0">
                <a:solidFill>
                  <a:srgbClr val="0033A0"/>
                </a:solidFill>
                <a:latin typeface="Montserrat Medium"/>
              </a:rPr>
              <a:t>услуг в электронном виде и взаимодействие с платформой </a:t>
            </a:r>
            <a:endParaRPr lang="en-US" sz="3200" b="1" spc="-1" dirty="0">
              <a:solidFill>
                <a:srgbClr val="0033A0"/>
              </a:solidFill>
              <a:latin typeface="Montserrat Medium"/>
            </a:endParaRPr>
          </a:p>
          <a:p>
            <a:pPr>
              <a:lnSpc>
                <a:spcPct val="90000"/>
              </a:lnSpc>
              <a:buNone/>
            </a:pPr>
            <a:r>
              <a:rPr lang="ru-RU" sz="3200" b="1" spc="-1" dirty="0">
                <a:solidFill>
                  <a:srgbClr val="0033A0"/>
                </a:solidFill>
                <a:latin typeface="Montserrat Medium"/>
              </a:rPr>
              <a:t>«Работа России» в Вологодской области</a:t>
            </a:r>
            <a:endParaRPr lang="ru-RU" sz="3200" b="1" spc="-1" dirty="0"/>
          </a:p>
        </p:txBody>
      </p:sp>
      <p:pic>
        <p:nvPicPr>
          <p:cNvPr id="210" name="Google Shape;210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423136" y="628882"/>
            <a:ext cx="1216473" cy="4783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1" descr="Изображение выглядит как текст, знак&#10;&#10;Автоматически созданное описание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2717995" y="566696"/>
            <a:ext cx="1268044" cy="5881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207188" y="680024"/>
            <a:ext cx="2073720" cy="415091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p1"/>
          <p:cNvSpPr txBox="1"/>
          <p:nvPr/>
        </p:nvSpPr>
        <p:spPr>
          <a:xfrm>
            <a:off x="8276351" y="5653381"/>
            <a:ext cx="7317876" cy="11541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dirty="0">
                <a:solidFill>
                  <a:srgbClr val="57B6E7"/>
                </a:solidFill>
                <a:latin typeface="Montserrat Medium"/>
                <a:ea typeface="Montserrat"/>
                <a:cs typeface="Montserrat"/>
                <a:sym typeface="Montserrat Medium"/>
              </a:rPr>
              <a:t>Олег Михайлович Белов</a:t>
            </a:r>
            <a:endParaRPr sz="2400" b="1" dirty="0">
              <a:solidFill>
                <a:srgbClr val="57B6E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ru-RU" sz="2000" b="1" dirty="0">
                <a:solidFill>
                  <a:srgbClr val="57B6E7"/>
                </a:solidFill>
                <a:latin typeface="Montserrat"/>
                <a:ea typeface="Montserrat"/>
                <a:cs typeface="Montserrat"/>
                <a:sym typeface="Montserrat"/>
              </a:rPr>
              <a:t>Начальник Департамента труда и занятости населения Вологодской области</a:t>
            </a:r>
            <a:endParaRPr b="1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Прямоугольник 49"/>
          <p:cNvSpPr/>
          <p:nvPr/>
        </p:nvSpPr>
        <p:spPr>
          <a:xfrm>
            <a:off x="5679748" y="7799583"/>
            <a:ext cx="9944063" cy="1426304"/>
          </a:xfrm>
          <a:prstGeom prst="rect">
            <a:avLst/>
          </a:prstGeom>
          <a:solidFill>
            <a:srgbClr val="CF45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Прямоугольник 48"/>
          <p:cNvSpPr/>
          <p:nvPr/>
        </p:nvSpPr>
        <p:spPr>
          <a:xfrm>
            <a:off x="5657000" y="6439356"/>
            <a:ext cx="9944063" cy="766662"/>
          </a:xfrm>
          <a:prstGeom prst="rect">
            <a:avLst/>
          </a:prstGeom>
          <a:solidFill>
            <a:srgbClr val="69B3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Скругленный прямоугольник 47"/>
          <p:cNvSpPr/>
          <p:nvPr/>
        </p:nvSpPr>
        <p:spPr>
          <a:xfrm>
            <a:off x="1294601" y="6091750"/>
            <a:ext cx="13924927" cy="57666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69B3E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964"/>
          </a:p>
        </p:txBody>
      </p:sp>
      <p:sp>
        <p:nvSpPr>
          <p:cNvPr id="47" name="Прямоугольник 46"/>
          <p:cNvSpPr/>
          <p:nvPr/>
        </p:nvSpPr>
        <p:spPr>
          <a:xfrm>
            <a:off x="5668374" y="5277022"/>
            <a:ext cx="9944063" cy="543697"/>
          </a:xfrm>
          <a:prstGeom prst="rect">
            <a:avLst/>
          </a:prstGeom>
          <a:solidFill>
            <a:srgbClr val="0033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Скругленный прямоугольник 45"/>
          <p:cNvSpPr/>
          <p:nvPr/>
        </p:nvSpPr>
        <p:spPr>
          <a:xfrm>
            <a:off x="1317528" y="5053885"/>
            <a:ext cx="13958308" cy="58066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33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964"/>
          </a:p>
        </p:txBody>
      </p:sp>
      <p:sp>
        <p:nvSpPr>
          <p:cNvPr id="45" name="Прямоугольник 44"/>
          <p:cNvSpPr/>
          <p:nvPr/>
        </p:nvSpPr>
        <p:spPr>
          <a:xfrm>
            <a:off x="5625156" y="4319404"/>
            <a:ext cx="9944063" cy="543697"/>
          </a:xfrm>
          <a:prstGeom prst="rect">
            <a:avLst/>
          </a:prstGeom>
          <a:solidFill>
            <a:srgbClr val="CF45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Прямоугольник 43"/>
          <p:cNvSpPr/>
          <p:nvPr/>
        </p:nvSpPr>
        <p:spPr>
          <a:xfrm>
            <a:off x="5641078" y="3366335"/>
            <a:ext cx="9944063" cy="543697"/>
          </a:xfrm>
          <a:prstGeom prst="rect">
            <a:avLst/>
          </a:prstGeom>
          <a:solidFill>
            <a:srgbClr val="69B3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Прямоугольник 41"/>
          <p:cNvSpPr/>
          <p:nvPr/>
        </p:nvSpPr>
        <p:spPr>
          <a:xfrm>
            <a:off x="5611508" y="2381422"/>
            <a:ext cx="9944063" cy="543697"/>
          </a:xfrm>
          <a:prstGeom prst="rect">
            <a:avLst/>
          </a:prstGeom>
          <a:solidFill>
            <a:srgbClr val="0033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Прямоугольник 42"/>
          <p:cNvSpPr/>
          <p:nvPr/>
        </p:nvSpPr>
        <p:spPr>
          <a:xfrm>
            <a:off x="5622882" y="1464747"/>
            <a:ext cx="9944063" cy="543697"/>
          </a:xfrm>
          <a:prstGeom prst="rect">
            <a:avLst/>
          </a:prstGeom>
          <a:solidFill>
            <a:srgbClr val="CF45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" name="сетка" hidden="1">
            <a:extLst>
              <a:ext uri="{FF2B5EF4-FFF2-40B4-BE49-F238E27FC236}">
                <a16:creationId xmlns:a16="http://schemas.microsoft.com/office/drawing/2014/main" id="{629CA93D-9679-4779-8DA4-58E14EFAC2CA}"/>
              </a:ext>
            </a:extLst>
          </p:cNvPr>
          <p:cNvGrpSpPr/>
          <p:nvPr/>
        </p:nvGrpSpPr>
        <p:grpSpPr>
          <a:xfrm>
            <a:off x="2449530" y="666750"/>
            <a:ext cx="12169775" cy="8359684"/>
            <a:chOff x="334963" y="260350"/>
            <a:chExt cx="11511597" cy="6191250"/>
          </a:xfrm>
        </p:grpSpPr>
        <p:grpSp>
          <p:nvGrpSpPr>
            <p:cNvPr id="3" name="Группа 7">
              <a:extLst>
                <a:ext uri="{FF2B5EF4-FFF2-40B4-BE49-F238E27FC236}">
                  <a16:creationId xmlns:a16="http://schemas.microsoft.com/office/drawing/2014/main" id="{44F0E505-58E8-4856-B777-AC6093A9C477}"/>
                </a:ext>
              </a:extLst>
            </p:cNvPr>
            <p:cNvGrpSpPr/>
            <p:nvPr/>
          </p:nvGrpSpPr>
          <p:grpSpPr>
            <a:xfrm>
              <a:off x="334963" y="260350"/>
              <a:ext cx="11511597" cy="1947356"/>
              <a:chOff x="334963" y="260350"/>
              <a:chExt cx="11511597" cy="6333490"/>
            </a:xfrm>
          </p:grpSpPr>
          <p:sp>
            <p:nvSpPr>
              <p:cNvPr id="17" name="Прямоугольник 16">
                <a:extLst>
                  <a:ext uri="{FF2B5EF4-FFF2-40B4-BE49-F238E27FC236}">
                    <a16:creationId xmlns:a16="http://schemas.microsoft.com/office/drawing/2014/main" id="{F1DCF651-41F1-4041-BA11-012A650D2229}"/>
                  </a:ext>
                </a:extLst>
              </p:cNvPr>
              <p:cNvSpPr/>
              <p:nvPr/>
            </p:nvSpPr>
            <p:spPr>
              <a:xfrm>
                <a:off x="334963" y="260350"/>
                <a:ext cx="3607117" cy="633349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8" name="Прямоугольник 17">
                <a:extLst>
                  <a:ext uri="{FF2B5EF4-FFF2-40B4-BE49-F238E27FC236}">
                    <a16:creationId xmlns:a16="http://schemas.microsoft.com/office/drawing/2014/main" id="{77C9D92A-BD72-4DDA-86A3-285DB84DBA90}"/>
                  </a:ext>
                </a:extLst>
              </p:cNvPr>
              <p:cNvSpPr/>
              <p:nvPr/>
            </p:nvSpPr>
            <p:spPr>
              <a:xfrm>
                <a:off x="4287203" y="260350"/>
                <a:ext cx="3607117" cy="633349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" name="Прямоугольник 18">
                <a:extLst>
                  <a:ext uri="{FF2B5EF4-FFF2-40B4-BE49-F238E27FC236}">
                    <a16:creationId xmlns:a16="http://schemas.microsoft.com/office/drawing/2014/main" id="{38A7F6E9-A7EE-41A5-A8C4-C215A74CB34F}"/>
                  </a:ext>
                </a:extLst>
              </p:cNvPr>
              <p:cNvSpPr/>
              <p:nvPr/>
            </p:nvSpPr>
            <p:spPr>
              <a:xfrm>
                <a:off x="8239443" y="260350"/>
                <a:ext cx="3607117" cy="633349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4" name="Группа 8">
              <a:extLst>
                <a:ext uri="{FF2B5EF4-FFF2-40B4-BE49-F238E27FC236}">
                  <a16:creationId xmlns:a16="http://schemas.microsoft.com/office/drawing/2014/main" id="{586F99BA-0C82-4D51-AD36-7AD29D4BEBCA}"/>
                </a:ext>
              </a:extLst>
            </p:cNvPr>
            <p:cNvGrpSpPr/>
            <p:nvPr/>
          </p:nvGrpSpPr>
          <p:grpSpPr>
            <a:xfrm>
              <a:off x="334963" y="2382297"/>
              <a:ext cx="11511597" cy="1947356"/>
              <a:chOff x="334963" y="260350"/>
              <a:chExt cx="11511597" cy="6333490"/>
            </a:xfrm>
          </p:grpSpPr>
          <p:sp>
            <p:nvSpPr>
              <p:cNvPr id="14" name="Прямоугольник 13">
                <a:extLst>
                  <a:ext uri="{FF2B5EF4-FFF2-40B4-BE49-F238E27FC236}">
                    <a16:creationId xmlns:a16="http://schemas.microsoft.com/office/drawing/2014/main" id="{DD8015E3-68A9-45C8-8F8F-BCCB420ECB7D}"/>
                  </a:ext>
                </a:extLst>
              </p:cNvPr>
              <p:cNvSpPr/>
              <p:nvPr/>
            </p:nvSpPr>
            <p:spPr>
              <a:xfrm>
                <a:off x="334963" y="260350"/>
                <a:ext cx="3607117" cy="633349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5" name="Прямоугольник 14">
                <a:extLst>
                  <a:ext uri="{FF2B5EF4-FFF2-40B4-BE49-F238E27FC236}">
                    <a16:creationId xmlns:a16="http://schemas.microsoft.com/office/drawing/2014/main" id="{D1794DE9-620D-4CCB-83C4-CFEA55C027D3}"/>
                  </a:ext>
                </a:extLst>
              </p:cNvPr>
              <p:cNvSpPr/>
              <p:nvPr/>
            </p:nvSpPr>
            <p:spPr>
              <a:xfrm>
                <a:off x="4287203" y="260350"/>
                <a:ext cx="3607117" cy="633349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6" name="Прямоугольник 15">
                <a:extLst>
                  <a:ext uri="{FF2B5EF4-FFF2-40B4-BE49-F238E27FC236}">
                    <a16:creationId xmlns:a16="http://schemas.microsoft.com/office/drawing/2014/main" id="{B54E66CB-6725-422F-AA25-A2E2905B9B75}"/>
                  </a:ext>
                </a:extLst>
              </p:cNvPr>
              <p:cNvSpPr/>
              <p:nvPr/>
            </p:nvSpPr>
            <p:spPr>
              <a:xfrm>
                <a:off x="8239443" y="260350"/>
                <a:ext cx="3607117" cy="633349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5" name="Группа 9">
              <a:extLst>
                <a:ext uri="{FF2B5EF4-FFF2-40B4-BE49-F238E27FC236}">
                  <a16:creationId xmlns:a16="http://schemas.microsoft.com/office/drawing/2014/main" id="{7F81AA20-2B2E-4E8C-914B-7FBD23E9E922}"/>
                </a:ext>
              </a:extLst>
            </p:cNvPr>
            <p:cNvGrpSpPr/>
            <p:nvPr/>
          </p:nvGrpSpPr>
          <p:grpSpPr>
            <a:xfrm>
              <a:off x="334963" y="4504244"/>
              <a:ext cx="11511597" cy="1947356"/>
              <a:chOff x="334963" y="260350"/>
              <a:chExt cx="11511597" cy="6333490"/>
            </a:xfrm>
          </p:grpSpPr>
          <p:sp>
            <p:nvSpPr>
              <p:cNvPr id="11" name="Прямоугольник 10">
                <a:extLst>
                  <a:ext uri="{FF2B5EF4-FFF2-40B4-BE49-F238E27FC236}">
                    <a16:creationId xmlns:a16="http://schemas.microsoft.com/office/drawing/2014/main" id="{0907CDF5-DF00-4601-9507-26683ABE26CE}"/>
                  </a:ext>
                </a:extLst>
              </p:cNvPr>
              <p:cNvSpPr/>
              <p:nvPr/>
            </p:nvSpPr>
            <p:spPr>
              <a:xfrm>
                <a:off x="334963" y="260350"/>
                <a:ext cx="3607117" cy="633349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2" name="Прямоугольник 11">
                <a:extLst>
                  <a:ext uri="{FF2B5EF4-FFF2-40B4-BE49-F238E27FC236}">
                    <a16:creationId xmlns:a16="http://schemas.microsoft.com/office/drawing/2014/main" id="{20A986CF-C6D5-4717-B7B5-AFFE599B1347}"/>
                  </a:ext>
                </a:extLst>
              </p:cNvPr>
              <p:cNvSpPr/>
              <p:nvPr/>
            </p:nvSpPr>
            <p:spPr>
              <a:xfrm>
                <a:off x="4287203" y="260350"/>
                <a:ext cx="3607117" cy="633349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3" name="Прямоугольник 12">
                <a:extLst>
                  <a:ext uri="{FF2B5EF4-FFF2-40B4-BE49-F238E27FC236}">
                    <a16:creationId xmlns:a16="http://schemas.microsoft.com/office/drawing/2014/main" id="{7DF5B581-EB52-41CB-82E2-BE2CBDD2701A}"/>
                  </a:ext>
                </a:extLst>
              </p:cNvPr>
              <p:cNvSpPr/>
              <p:nvPr/>
            </p:nvSpPr>
            <p:spPr>
              <a:xfrm>
                <a:off x="8239443" y="260350"/>
                <a:ext cx="3607117" cy="633349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147" name="TextBox 96"/>
          <p:cNvSpPr/>
          <p:nvPr/>
        </p:nvSpPr>
        <p:spPr>
          <a:xfrm>
            <a:off x="10501320" y="2145960"/>
            <a:ext cx="3779640" cy="287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48" name="Рисунок 6" descr="Изображение выглядит как в позе&#10;&#10;Автоматически созданное описание" hidden="1"/>
          <p:cNvPicPr/>
          <p:nvPr/>
        </p:nvPicPr>
        <p:blipFill>
          <a:blip r:embed="rId3"/>
          <a:stretch/>
        </p:blipFill>
        <p:spPr>
          <a:xfrm>
            <a:off x="2448120" y="2839320"/>
            <a:ext cx="5836320" cy="4601520"/>
          </a:xfrm>
          <a:prstGeom prst="rect">
            <a:avLst/>
          </a:prstGeom>
          <a:ln w="0">
            <a:noFill/>
          </a:ln>
        </p:spPr>
      </p:pic>
      <p:sp>
        <p:nvSpPr>
          <p:cNvPr id="149" name="TextBox 38"/>
          <p:cNvSpPr/>
          <p:nvPr/>
        </p:nvSpPr>
        <p:spPr>
          <a:xfrm>
            <a:off x="1334543" y="612647"/>
            <a:ext cx="13486926" cy="359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>
              <a:lnSpc>
                <a:spcPct val="90000"/>
              </a:lnSpc>
              <a:buNone/>
            </a:pPr>
            <a:r>
              <a:rPr lang="ru-RU" sz="3200" spc="-1" dirty="0">
                <a:solidFill>
                  <a:srgbClr val="0033A0"/>
                </a:solidFill>
                <a:latin typeface="Montserrat Medium"/>
              </a:rPr>
              <a:t>Мероприятия по взаимодействию с платформой «Работа России»</a:t>
            </a:r>
            <a:endParaRPr lang="ru-RU" sz="3200" spc="-1" dirty="0"/>
          </a:p>
        </p:txBody>
      </p:sp>
      <p:sp>
        <p:nvSpPr>
          <p:cNvPr id="21" name="Oval 27"/>
          <p:cNvSpPr>
            <a:spLocks noChangeArrowheads="1"/>
          </p:cNvSpPr>
          <p:nvPr/>
        </p:nvSpPr>
        <p:spPr bwMode="auto">
          <a:xfrm>
            <a:off x="8349487" y="3301943"/>
            <a:ext cx="195511" cy="111505"/>
          </a:xfrm>
          <a:prstGeom prst="ellipse">
            <a:avLst/>
          </a:prstGeom>
          <a:solidFill>
            <a:srgbClr val="FFFFFF"/>
          </a:solidFill>
          <a:ln w="38100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ru-RU" sz="2400" b="1" dirty="0">
              <a:solidFill>
                <a:srgbClr val="CC0000"/>
              </a:solidFill>
              <a:latin typeface="Webdings" pitchFamily="18" charset="2"/>
              <a:sym typeface="Wingdings" pitchFamily="2" charset="2"/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1346918" y="3100616"/>
            <a:ext cx="13924927" cy="57666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69B3E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964"/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1315253" y="2185582"/>
            <a:ext cx="13958308" cy="58066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33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964"/>
          </a:p>
        </p:txBody>
      </p:sp>
      <p:sp>
        <p:nvSpPr>
          <p:cNvPr id="29" name="TextBox 28"/>
          <p:cNvSpPr txBox="1"/>
          <p:nvPr/>
        </p:nvSpPr>
        <p:spPr>
          <a:xfrm>
            <a:off x="1374114" y="3188154"/>
            <a:ext cx="139376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034896"/>
                </a:solidFill>
                <a:latin typeface="Montserrat" panose="00000500000000000000"/>
              </a:rPr>
              <a:t>Закрепление автоматизированных рабочих мест для самостоятельной работы клиентов службы занятости 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1337658" y="5042092"/>
            <a:ext cx="1388621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034896"/>
                </a:solidFill>
                <a:latin typeface="Montserrat"/>
              </a:rPr>
              <a:t>Осуществление выездов в образовательные учреждения с профориентационными мероприятиями, информированием о возможности прохождения тестирования на платформе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1342496" y="2317205"/>
            <a:ext cx="1395835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034896"/>
                </a:solidFill>
                <a:latin typeface="Montserrat" panose="00000500000000000000"/>
              </a:rPr>
              <a:t>Проведение обучающих семинаров-презентаций для граждан и работодателей</a:t>
            </a:r>
            <a:endParaRPr lang="ru-RU" sz="1600" dirty="0">
              <a:solidFill>
                <a:srgbClr val="034896"/>
              </a:solidFill>
              <a:latin typeface="Montserrat" panose="00000500000000000000"/>
            </a:endParaRPr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1317866" y="1308449"/>
            <a:ext cx="14001008" cy="5612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E14A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964"/>
          </a:p>
        </p:txBody>
      </p:sp>
      <p:sp>
        <p:nvSpPr>
          <p:cNvPr id="33" name="TextBox 32"/>
          <p:cNvSpPr txBox="1"/>
          <p:nvPr/>
        </p:nvSpPr>
        <p:spPr>
          <a:xfrm>
            <a:off x="1352251" y="1428418"/>
            <a:ext cx="139376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034896"/>
                </a:solidFill>
                <a:latin typeface="Montserrat" panose="00000500000000000000"/>
              </a:rPr>
              <a:t>Включение мероприятий по взаимодействию с «Работа России» в планы и приказы Департамента</a:t>
            </a:r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1308136" y="4033002"/>
            <a:ext cx="14001008" cy="56786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CF45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964"/>
          </a:p>
        </p:txBody>
      </p:sp>
      <p:sp>
        <p:nvSpPr>
          <p:cNvPr id="35" name="Прямоугольник 34"/>
          <p:cNvSpPr/>
          <p:nvPr/>
        </p:nvSpPr>
        <p:spPr>
          <a:xfrm>
            <a:off x="1351127" y="4124307"/>
            <a:ext cx="1388314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034896"/>
                </a:solidFill>
                <a:latin typeface="Montserrat"/>
              </a:rPr>
              <a:t>Выходы на предприятия с целью информирования о возможностях платформы, демонстрацией и обучением работы на ней</a:t>
            </a:r>
          </a:p>
        </p:txBody>
      </p:sp>
      <p:sp>
        <p:nvSpPr>
          <p:cNvPr id="38" name="Прямоугольник 37"/>
          <p:cNvSpPr/>
          <p:nvPr/>
        </p:nvSpPr>
        <p:spPr>
          <a:xfrm>
            <a:off x="1337481" y="6086980"/>
            <a:ext cx="139334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034896"/>
                </a:solidFill>
                <a:latin typeface="Montserrat"/>
              </a:rPr>
              <a:t>Проведение массовых мероприятий, таких как дни открытых дверей, карьеры молодежи, интенсивного консультирования, круглые столы, областные информационные акции</a:t>
            </a:r>
          </a:p>
        </p:txBody>
      </p:sp>
      <p:sp>
        <p:nvSpPr>
          <p:cNvPr id="39" name="Прямоугольник 38"/>
          <p:cNvSpPr/>
          <p:nvPr/>
        </p:nvSpPr>
        <p:spPr>
          <a:xfrm>
            <a:off x="6491845" y="6657432"/>
            <a:ext cx="905691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Montserrat"/>
              </a:rPr>
              <a:t>Областная информационная акция «На службе интересов вологжан»</a:t>
            </a:r>
          </a:p>
          <a:p>
            <a:r>
              <a:rPr lang="ru-RU" sz="1400" b="1" dirty="0">
                <a:solidFill>
                  <a:schemeClr val="bg1"/>
                </a:solidFill>
                <a:latin typeface="Montserrat"/>
              </a:rPr>
              <a:t>Областная информационная акция «Электронные услуги – просто и удобно» </a:t>
            </a:r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1334980" y="7454128"/>
            <a:ext cx="14001008" cy="56786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CF45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964"/>
          </a:p>
        </p:txBody>
      </p:sp>
      <p:sp>
        <p:nvSpPr>
          <p:cNvPr id="41" name="Прямоугольник 40"/>
          <p:cNvSpPr/>
          <p:nvPr/>
        </p:nvSpPr>
        <p:spPr>
          <a:xfrm>
            <a:off x="1378424" y="7422605"/>
            <a:ext cx="1397769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034896"/>
                </a:solidFill>
                <a:latin typeface="Montserrat"/>
              </a:rPr>
              <a:t>Включение мероприятий по информированию о возможностях «Работы России» в региональный проект «Цифровое государственное управление»</a:t>
            </a:r>
          </a:p>
        </p:txBody>
      </p:sp>
      <p:sp>
        <p:nvSpPr>
          <p:cNvPr id="51" name="Прямоугольник 50"/>
          <p:cNvSpPr/>
          <p:nvPr/>
        </p:nvSpPr>
        <p:spPr>
          <a:xfrm>
            <a:off x="6509982" y="8012879"/>
            <a:ext cx="8557147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Montserrat"/>
              </a:rPr>
              <a:t>Подготовлены методические материалы для сотрудников СЗН</a:t>
            </a:r>
          </a:p>
          <a:p>
            <a:r>
              <a:rPr lang="ru-RU" sz="1400" b="1" dirty="0">
                <a:solidFill>
                  <a:schemeClr val="bg1"/>
                </a:solidFill>
                <a:latin typeface="Montserrat"/>
              </a:rPr>
              <a:t>Проведена информационная акция (в дистанционном и очном форматах)</a:t>
            </a:r>
          </a:p>
          <a:p>
            <a:r>
              <a:rPr lang="ru-RU" sz="1400" b="1" dirty="0">
                <a:solidFill>
                  <a:schemeClr val="bg1"/>
                </a:solidFill>
                <a:latin typeface="Montserrat"/>
              </a:rPr>
              <a:t>Подготовлены инструкции для граждан и работодателей</a:t>
            </a:r>
          </a:p>
          <a:p>
            <a:r>
              <a:rPr lang="ru-RU" sz="1400" b="1" dirty="0">
                <a:solidFill>
                  <a:schemeClr val="bg1"/>
                </a:solidFill>
                <a:latin typeface="Montserrat"/>
              </a:rPr>
              <a:t>Разработаны информационные буклеты, брошюры</a:t>
            </a:r>
          </a:p>
          <a:p>
            <a:r>
              <a:rPr lang="ru-RU" sz="1400" b="1" dirty="0">
                <a:solidFill>
                  <a:schemeClr val="bg1"/>
                </a:solidFill>
                <a:latin typeface="Montserrat"/>
              </a:rPr>
              <a:t>Проведены встречи и семинары для граждан и работодателей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сетка" hidden="1">
            <a:extLst>
              <a:ext uri="{FF2B5EF4-FFF2-40B4-BE49-F238E27FC236}">
                <a16:creationId xmlns:a16="http://schemas.microsoft.com/office/drawing/2014/main" id="{629CA93D-9679-4779-8DA4-58E14EFAC2CA}"/>
              </a:ext>
            </a:extLst>
          </p:cNvPr>
          <p:cNvGrpSpPr/>
          <p:nvPr/>
        </p:nvGrpSpPr>
        <p:grpSpPr>
          <a:xfrm>
            <a:off x="2449530" y="666750"/>
            <a:ext cx="12169775" cy="8359684"/>
            <a:chOff x="334963" y="260350"/>
            <a:chExt cx="11511597" cy="6191250"/>
          </a:xfrm>
        </p:grpSpPr>
        <p:grpSp>
          <p:nvGrpSpPr>
            <p:cNvPr id="3" name="Группа 7">
              <a:extLst>
                <a:ext uri="{FF2B5EF4-FFF2-40B4-BE49-F238E27FC236}">
                  <a16:creationId xmlns:a16="http://schemas.microsoft.com/office/drawing/2014/main" id="{44F0E505-58E8-4856-B777-AC6093A9C477}"/>
                </a:ext>
              </a:extLst>
            </p:cNvPr>
            <p:cNvGrpSpPr/>
            <p:nvPr/>
          </p:nvGrpSpPr>
          <p:grpSpPr>
            <a:xfrm>
              <a:off x="334963" y="260350"/>
              <a:ext cx="11511597" cy="1947356"/>
              <a:chOff x="334963" y="260350"/>
              <a:chExt cx="11511597" cy="6333490"/>
            </a:xfrm>
          </p:grpSpPr>
          <p:sp>
            <p:nvSpPr>
              <p:cNvPr id="17" name="Прямоугольник 16">
                <a:extLst>
                  <a:ext uri="{FF2B5EF4-FFF2-40B4-BE49-F238E27FC236}">
                    <a16:creationId xmlns:a16="http://schemas.microsoft.com/office/drawing/2014/main" id="{F1DCF651-41F1-4041-BA11-012A650D2229}"/>
                  </a:ext>
                </a:extLst>
              </p:cNvPr>
              <p:cNvSpPr/>
              <p:nvPr/>
            </p:nvSpPr>
            <p:spPr>
              <a:xfrm>
                <a:off x="334963" y="260350"/>
                <a:ext cx="3607117" cy="633349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8" name="Прямоугольник 17">
                <a:extLst>
                  <a:ext uri="{FF2B5EF4-FFF2-40B4-BE49-F238E27FC236}">
                    <a16:creationId xmlns:a16="http://schemas.microsoft.com/office/drawing/2014/main" id="{77C9D92A-BD72-4DDA-86A3-285DB84DBA90}"/>
                  </a:ext>
                </a:extLst>
              </p:cNvPr>
              <p:cNvSpPr/>
              <p:nvPr/>
            </p:nvSpPr>
            <p:spPr>
              <a:xfrm>
                <a:off x="4287203" y="260350"/>
                <a:ext cx="3607117" cy="633349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" name="Прямоугольник 18">
                <a:extLst>
                  <a:ext uri="{FF2B5EF4-FFF2-40B4-BE49-F238E27FC236}">
                    <a16:creationId xmlns:a16="http://schemas.microsoft.com/office/drawing/2014/main" id="{38A7F6E9-A7EE-41A5-A8C4-C215A74CB34F}"/>
                  </a:ext>
                </a:extLst>
              </p:cNvPr>
              <p:cNvSpPr/>
              <p:nvPr/>
            </p:nvSpPr>
            <p:spPr>
              <a:xfrm>
                <a:off x="8239443" y="260350"/>
                <a:ext cx="3607117" cy="633349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4" name="Группа 8">
              <a:extLst>
                <a:ext uri="{FF2B5EF4-FFF2-40B4-BE49-F238E27FC236}">
                  <a16:creationId xmlns:a16="http://schemas.microsoft.com/office/drawing/2014/main" id="{586F99BA-0C82-4D51-AD36-7AD29D4BEBCA}"/>
                </a:ext>
              </a:extLst>
            </p:cNvPr>
            <p:cNvGrpSpPr/>
            <p:nvPr/>
          </p:nvGrpSpPr>
          <p:grpSpPr>
            <a:xfrm>
              <a:off x="334963" y="2382297"/>
              <a:ext cx="11511597" cy="1947356"/>
              <a:chOff x="334963" y="260350"/>
              <a:chExt cx="11511597" cy="6333490"/>
            </a:xfrm>
          </p:grpSpPr>
          <p:sp>
            <p:nvSpPr>
              <p:cNvPr id="14" name="Прямоугольник 13">
                <a:extLst>
                  <a:ext uri="{FF2B5EF4-FFF2-40B4-BE49-F238E27FC236}">
                    <a16:creationId xmlns:a16="http://schemas.microsoft.com/office/drawing/2014/main" id="{DD8015E3-68A9-45C8-8F8F-BCCB420ECB7D}"/>
                  </a:ext>
                </a:extLst>
              </p:cNvPr>
              <p:cNvSpPr/>
              <p:nvPr/>
            </p:nvSpPr>
            <p:spPr>
              <a:xfrm>
                <a:off x="334963" y="260350"/>
                <a:ext cx="3607117" cy="633349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5" name="Прямоугольник 14">
                <a:extLst>
                  <a:ext uri="{FF2B5EF4-FFF2-40B4-BE49-F238E27FC236}">
                    <a16:creationId xmlns:a16="http://schemas.microsoft.com/office/drawing/2014/main" id="{D1794DE9-620D-4CCB-83C4-CFEA55C027D3}"/>
                  </a:ext>
                </a:extLst>
              </p:cNvPr>
              <p:cNvSpPr/>
              <p:nvPr/>
            </p:nvSpPr>
            <p:spPr>
              <a:xfrm>
                <a:off x="4287203" y="260350"/>
                <a:ext cx="3607117" cy="633349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6" name="Прямоугольник 15">
                <a:extLst>
                  <a:ext uri="{FF2B5EF4-FFF2-40B4-BE49-F238E27FC236}">
                    <a16:creationId xmlns:a16="http://schemas.microsoft.com/office/drawing/2014/main" id="{B54E66CB-6725-422F-AA25-A2E2905B9B75}"/>
                  </a:ext>
                </a:extLst>
              </p:cNvPr>
              <p:cNvSpPr/>
              <p:nvPr/>
            </p:nvSpPr>
            <p:spPr>
              <a:xfrm>
                <a:off x="8239443" y="260350"/>
                <a:ext cx="3607117" cy="633349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5" name="Группа 9">
              <a:extLst>
                <a:ext uri="{FF2B5EF4-FFF2-40B4-BE49-F238E27FC236}">
                  <a16:creationId xmlns:a16="http://schemas.microsoft.com/office/drawing/2014/main" id="{7F81AA20-2B2E-4E8C-914B-7FBD23E9E922}"/>
                </a:ext>
              </a:extLst>
            </p:cNvPr>
            <p:cNvGrpSpPr/>
            <p:nvPr/>
          </p:nvGrpSpPr>
          <p:grpSpPr>
            <a:xfrm>
              <a:off x="334963" y="4504244"/>
              <a:ext cx="11511597" cy="1947356"/>
              <a:chOff x="334963" y="260350"/>
              <a:chExt cx="11511597" cy="6333490"/>
            </a:xfrm>
          </p:grpSpPr>
          <p:sp>
            <p:nvSpPr>
              <p:cNvPr id="11" name="Прямоугольник 10">
                <a:extLst>
                  <a:ext uri="{FF2B5EF4-FFF2-40B4-BE49-F238E27FC236}">
                    <a16:creationId xmlns:a16="http://schemas.microsoft.com/office/drawing/2014/main" id="{0907CDF5-DF00-4601-9507-26683ABE26CE}"/>
                  </a:ext>
                </a:extLst>
              </p:cNvPr>
              <p:cNvSpPr/>
              <p:nvPr/>
            </p:nvSpPr>
            <p:spPr>
              <a:xfrm>
                <a:off x="334963" y="260350"/>
                <a:ext cx="3607117" cy="633349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2" name="Прямоугольник 11">
                <a:extLst>
                  <a:ext uri="{FF2B5EF4-FFF2-40B4-BE49-F238E27FC236}">
                    <a16:creationId xmlns:a16="http://schemas.microsoft.com/office/drawing/2014/main" id="{20A986CF-C6D5-4717-B7B5-AFFE599B1347}"/>
                  </a:ext>
                </a:extLst>
              </p:cNvPr>
              <p:cNvSpPr/>
              <p:nvPr/>
            </p:nvSpPr>
            <p:spPr>
              <a:xfrm>
                <a:off x="4287203" y="260350"/>
                <a:ext cx="3607117" cy="633349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3" name="Прямоугольник 12">
                <a:extLst>
                  <a:ext uri="{FF2B5EF4-FFF2-40B4-BE49-F238E27FC236}">
                    <a16:creationId xmlns:a16="http://schemas.microsoft.com/office/drawing/2014/main" id="{7DF5B581-EB52-41CB-82E2-BE2CBDD2701A}"/>
                  </a:ext>
                </a:extLst>
              </p:cNvPr>
              <p:cNvSpPr/>
              <p:nvPr/>
            </p:nvSpPr>
            <p:spPr>
              <a:xfrm>
                <a:off x="8239443" y="260350"/>
                <a:ext cx="3607117" cy="633349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147" name="TextBox 96"/>
          <p:cNvSpPr/>
          <p:nvPr/>
        </p:nvSpPr>
        <p:spPr>
          <a:xfrm>
            <a:off x="11170060" y="2050426"/>
            <a:ext cx="3779640" cy="287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48" name="Рисунок 6" descr="Изображение выглядит как в позе&#10;&#10;Автоматически созданное описание" hidden="1"/>
          <p:cNvPicPr/>
          <p:nvPr/>
        </p:nvPicPr>
        <p:blipFill>
          <a:blip r:embed="rId3"/>
          <a:stretch/>
        </p:blipFill>
        <p:spPr>
          <a:xfrm>
            <a:off x="2448120" y="2839320"/>
            <a:ext cx="5836320" cy="4601520"/>
          </a:xfrm>
          <a:prstGeom prst="rect">
            <a:avLst/>
          </a:prstGeom>
          <a:ln w="0">
            <a:noFill/>
          </a:ln>
        </p:spPr>
      </p:pic>
      <p:graphicFrame>
        <p:nvGraphicFramePr>
          <p:cNvPr id="20" name="Диаграмма 19"/>
          <p:cNvGraphicFramePr/>
          <p:nvPr/>
        </p:nvGraphicFramePr>
        <p:xfrm>
          <a:off x="1281887" y="1787148"/>
          <a:ext cx="7602806" cy="23156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1" name="TextBox 96"/>
          <p:cNvSpPr/>
          <p:nvPr/>
        </p:nvSpPr>
        <p:spPr>
          <a:xfrm>
            <a:off x="11825700" y="2050426"/>
            <a:ext cx="5039520" cy="287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" name="TextBox 38"/>
          <p:cNvSpPr/>
          <p:nvPr/>
        </p:nvSpPr>
        <p:spPr>
          <a:xfrm>
            <a:off x="1296537" y="398610"/>
            <a:ext cx="15043910" cy="359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>
              <a:lnSpc>
                <a:spcPct val="90000"/>
              </a:lnSpc>
              <a:buNone/>
            </a:pPr>
            <a:r>
              <a:rPr lang="ru-RU" sz="2600" spc="-1" dirty="0">
                <a:solidFill>
                  <a:srgbClr val="0033A0"/>
                </a:solidFill>
                <a:latin typeface="Montserrat Medium"/>
                <a:ea typeface="DejaVu Sans"/>
              </a:rPr>
              <a:t>Динамика привлечения пользователей к платформе «Работа России»</a:t>
            </a:r>
            <a:endParaRPr lang="ru-RU" sz="2600" spc="-1" dirty="0">
              <a:latin typeface="Arial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252403" y="863542"/>
            <a:ext cx="1274618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solidFill>
                  <a:srgbClr val="0033A0"/>
                </a:solidFill>
                <a:latin typeface="Montserrat"/>
              </a:rPr>
              <a:t>Динамика регистрации соискателей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1297267" y="4558157"/>
            <a:ext cx="1274618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solidFill>
                  <a:srgbClr val="0033A0"/>
                </a:solidFill>
                <a:latin typeface="Montserrat"/>
              </a:rPr>
              <a:t>Динамика регистрации работодателей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951690" y="1465065"/>
            <a:ext cx="47441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Montserrat" panose="00000500000000000000"/>
              </a:rPr>
              <a:t>Количество резюме граждан, зарегистрированных на платформе, на конец отчетного периода, </a:t>
            </a:r>
            <a:r>
              <a:rPr lang="ru-RU" sz="1400" dirty="0">
                <a:solidFill>
                  <a:srgbClr val="E14A20"/>
                </a:solidFill>
                <a:latin typeface="Montserrat" panose="00000500000000000000"/>
              </a:rPr>
              <a:t>ед.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989461" y="5119976"/>
            <a:ext cx="47388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Montserrat" panose="00000500000000000000"/>
              </a:rPr>
              <a:t>Количество работодателей, зарегистрированных на платформе,</a:t>
            </a:r>
          </a:p>
          <a:p>
            <a:r>
              <a:rPr lang="ru-RU" sz="1600" dirty="0">
                <a:latin typeface="Montserrat" panose="00000500000000000000"/>
              </a:rPr>
              <a:t>на конец отчетного периода, </a:t>
            </a:r>
            <a:r>
              <a:rPr lang="ru-RU" sz="1400" dirty="0">
                <a:solidFill>
                  <a:srgbClr val="E14A20"/>
                </a:solidFill>
                <a:latin typeface="Montserrat" panose="00000500000000000000"/>
              </a:rPr>
              <a:t>ед.</a:t>
            </a:r>
          </a:p>
        </p:txBody>
      </p:sp>
      <p:graphicFrame>
        <p:nvGraphicFramePr>
          <p:cNvPr id="29" name="Диаграмма 28"/>
          <p:cNvGraphicFramePr/>
          <p:nvPr/>
        </p:nvGraphicFramePr>
        <p:xfrm>
          <a:off x="1423934" y="6164897"/>
          <a:ext cx="6327993" cy="24700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1" name="TextBox 30"/>
          <p:cNvSpPr txBox="1"/>
          <p:nvPr/>
        </p:nvSpPr>
        <p:spPr>
          <a:xfrm>
            <a:off x="9914753" y="5138203"/>
            <a:ext cx="60794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Montserrat" panose="00000500000000000000"/>
              </a:rPr>
              <a:t>Доля работодателей, обратившихся за содействием в подборе работников в электронном виде, на конец отчетного периода, </a:t>
            </a:r>
            <a:r>
              <a:rPr lang="ru-RU" sz="1400" dirty="0">
                <a:solidFill>
                  <a:srgbClr val="E14A20"/>
                </a:solidFill>
                <a:latin typeface="Montserrat" panose="00000500000000000000"/>
              </a:rPr>
              <a:t>%</a:t>
            </a:r>
          </a:p>
        </p:txBody>
      </p:sp>
      <p:graphicFrame>
        <p:nvGraphicFramePr>
          <p:cNvPr id="32" name="Диаграмма 31"/>
          <p:cNvGraphicFramePr/>
          <p:nvPr/>
        </p:nvGraphicFramePr>
        <p:xfrm>
          <a:off x="9775561" y="5827594"/>
          <a:ext cx="6424331" cy="28114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pic>
        <p:nvPicPr>
          <p:cNvPr id="34" name="Голубой">
            <a:extLst>
              <a:ext uri="{FF2B5EF4-FFF2-40B4-BE49-F238E27FC236}">
                <a16:creationId xmlns:a16="http://schemas.microsoft.com/office/drawing/2014/main" id="{5E0C16FD-8D03-4C0F-9CE1-421387DEE3A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530402" y="6949142"/>
            <a:ext cx="273012" cy="321612"/>
          </a:xfrm>
          <a:prstGeom prst="rect">
            <a:avLst/>
          </a:prstGeom>
        </p:spPr>
      </p:pic>
      <p:pic>
        <p:nvPicPr>
          <p:cNvPr id="35" name="Голубой">
            <a:extLst>
              <a:ext uri="{FF2B5EF4-FFF2-40B4-BE49-F238E27FC236}">
                <a16:creationId xmlns:a16="http://schemas.microsoft.com/office/drawing/2014/main" id="{5E0C16FD-8D03-4C0F-9CE1-421387DEE3A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791982" y="2952622"/>
            <a:ext cx="273012" cy="321612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35D6D9DD-A960-4CC2-8756-28107368033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697711" y="1267607"/>
            <a:ext cx="1949250" cy="3263449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сетка" hidden="1">
            <a:extLst>
              <a:ext uri="{FF2B5EF4-FFF2-40B4-BE49-F238E27FC236}">
                <a16:creationId xmlns:a16="http://schemas.microsoft.com/office/drawing/2014/main" id="{629CA93D-9679-4779-8DA4-58E14EFAC2CA}"/>
              </a:ext>
            </a:extLst>
          </p:cNvPr>
          <p:cNvGrpSpPr/>
          <p:nvPr/>
        </p:nvGrpSpPr>
        <p:grpSpPr>
          <a:xfrm>
            <a:off x="2449530" y="666750"/>
            <a:ext cx="12169775" cy="8359684"/>
            <a:chOff x="334963" y="260350"/>
            <a:chExt cx="11511597" cy="6191250"/>
          </a:xfrm>
        </p:grpSpPr>
        <p:grpSp>
          <p:nvGrpSpPr>
            <p:cNvPr id="3" name="Группа 7">
              <a:extLst>
                <a:ext uri="{FF2B5EF4-FFF2-40B4-BE49-F238E27FC236}">
                  <a16:creationId xmlns:a16="http://schemas.microsoft.com/office/drawing/2014/main" id="{44F0E505-58E8-4856-B777-AC6093A9C477}"/>
                </a:ext>
              </a:extLst>
            </p:cNvPr>
            <p:cNvGrpSpPr/>
            <p:nvPr/>
          </p:nvGrpSpPr>
          <p:grpSpPr>
            <a:xfrm>
              <a:off x="334963" y="260350"/>
              <a:ext cx="11511597" cy="1947356"/>
              <a:chOff x="334963" y="260350"/>
              <a:chExt cx="11511597" cy="6333490"/>
            </a:xfrm>
          </p:grpSpPr>
          <p:sp>
            <p:nvSpPr>
              <p:cNvPr id="17" name="Прямоугольник 16">
                <a:extLst>
                  <a:ext uri="{FF2B5EF4-FFF2-40B4-BE49-F238E27FC236}">
                    <a16:creationId xmlns:a16="http://schemas.microsoft.com/office/drawing/2014/main" id="{F1DCF651-41F1-4041-BA11-012A650D2229}"/>
                  </a:ext>
                </a:extLst>
              </p:cNvPr>
              <p:cNvSpPr/>
              <p:nvPr/>
            </p:nvSpPr>
            <p:spPr>
              <a:xfrm>
                <a:off x="334963" y="260350"/>
                <a:ext cx="3607117" cy="633349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8" name="Прямоугольник 17">
                <a:extLst>
                  <a:ext uri="{FF2B5EF4-FFF2-40B4-BE49-F238E27FC236}">
                    <a16:creationId xmlns:a16="http://schemas.microsoft.com/office/drawing/2014/main" id="{77C9D92A-BD72-4DDA-86A3-285DB84DBA90}"/>
                  </a:ext>
                </a:extLst>
              </p:cNvPr>
              <p:cNvSpPr/>
              <p:nvPr/>
            </p:nvSpPr>
            <p:spPr>
              <a:xfrm>
                <a:off x="4287203" y="260350"/>
                <a:ext cx="3607117" cy="633349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" name="Прямоугольник 18">
                <a:extLst>
                  <a:ext uri="{FF2B5EF4-FFF2-40B4-BE49-F238E27FC236}">
                    <a16:creationId xmlns:a16="http://schemas.microsoft.com/office/drawing/2014/main" id="{38A7F6E9-A7EE-41A5-A8C4-C215A74CB34F}"/>
                  </a:ext>
                </a:extLst>
              </p:cNvPr>
              <p:cNvSpPr/>
              <p:nvPr/>
            </p:nvSpPr>
            <p:spPr>
              <a:xfrm>
                <a:off x="8239443" y="260350"/>
                <a:ext cx="3607117" cy="633349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4" name="Группа 8">
              <a:extLst>
                <a:ext uri="{FF2B5EF4-FFF2-40B4-BE49-F238E27FC236}">
                  <a16:creationId xmlns:a16="http://schemas.microsoft.com/office/drawing/2014/main" id="{586F99BA-0C82-4D51-AD36-7AD29D4BEBCA}"/>
                </a:ext>
              </a:extLst>
            </p:cNvPr>
            <p:cNvGrpSpPr/>
            <p:nvPr/>
          </p:nvGrpSpPr>
          <p:grpSpPr>
            <a:xfrm>
              <a:off x="334963" y="2382297"/>
              <a:ext cx="11511597" cy="1947356"/>
              <a:chOff x="334963" y="260350"/>
              <a:chExt cx="11511597" cy="6333490"/>
            </a:xfrm>
          </p:grpSpPr>
          <p:sp>
            <p:nvSpPr>
              <p:cNvPr id="14" name="Прямоугольник 13">
                <a:extLst>
                  <a:ext uri="{FF2B5EF4-FFF2-40B4-BE49-F238E27FC236}">
                    <a16:creationId xmlns:a16="http://schemas.microsoft.com/office/drawing/2014/main" id="{DD8015E3-68A9-45C8-8F8F-BCCB420ECB7D}"/>
                  </a:ext>
                </a:extLst>
              </p:cNvPr>
              <p:cNvSpPr/>
              <p:nvPr/>
            </p:nvSpPr>
            <p:spPr>
              <a:xfrm>
                <a:off x="334963" y="260350"/>
                <a:ext cx="3607117" cy="633349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5" name="Прямоугольник 14">
                <a:extLst>
                  <a:ext uri="{FF2B5EF4-FFF2-40B4-BE49-F238E27FC236}">
                    <a16:creationId xmlns:a16="http://schemas.microsoft.com/office/drawing/2014/main" id="{D1794DE9-620D-4CCB-83C4-CFEA55C027D3}"/>
                  </a:ext>
                </a:extLst>
              </p:cNvPr>
              <p:cNvSpPr/>
              <p:nvPr/>
            </p:nvSpPr>
            <p:spPr>
              <a:xfrm>
                <a:off x="4287203" y="260350"/>
                <a:ext cx="3607117" cy="633349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6" name="Прямоугольник 15">
                <a:extLst>
                  <a:ext uri="{FF2B5EF4-FFF2-40B4-BE49-F238E27FC236}">
                    <a16:creationId xmlns:a16="http://schemas.microsoft.com/office/drawing/2014/main" id="{B54E66CB-6725-422F-AA25-A2E2905B9B75}"/>
                  </a:ext>
                </a:extLst>
              </p:cNvPr>
              <p:cNvSpPr/>
              <p:nvPr/>
            </p:nvSpPr>
            <p:spPr>
              <a:xfrm>
                <a:off x="8239443" y="260350"/>
                <a:ext cx="3607117" cy="633349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5" name="Группа 9">
              <a:extLst>
                <a:ext uri="{FF2B5EF4-FFF2-40B4-BE49-F238E27FC236}">
                  <a16:creationId xmlns:a16="http://schemas.microsoft.com/office/drawing/2014/main" id="{7F81AA20-2B2E-4E8C-914B-7FBD23E9E922}"/>
                </a:ext>
              </a:extLst>
            </p:cNvPr>
            <p:cNvGrpSpPr/>
            <p:nvPr/>
          </p:nvGrpSpPr>
          <p:grpSpPr>
            <a:xfrm>
              <a:off x="334963" y="4504244"/>
              <a:ext cx="11511597" cy="1947356"/>
              <a:chOff x="334963" y="260350"/>
              <a:chExt cx="11511597" cy="6333490"/>
            </a:xfrm>
          </p:grpSpPr>
          <p:sp>
            <p:nvSpPr>
              <p:cNvPr id="11" name="Прямоугольник 10">
                <a:extLst>
                  <a:ext uri="{FF2B5EF4-FFF2-40B4-BE49-F238E27FC236}">
                    <a16:creationId xmlns:a16="http://schemas.microsoft.com/office/drawing/2014/main" id="{0907CDF5-DF00-4601-9507-26683ABE26CE}"/>
                  </a:ext>
                </a:extLst>
              </p:cNvPr>
              <p:cNvSpPr/>
              <p:nvPr/>
            </p:nvSpPr>
            <p:spPr>
              <a:xfrm>
                <a:off x="334963" y="260350"/>
                <a:ext cx="3607117" cy="633349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2" name="Прямоугольник 11">
                <a:extLst>
                  <a:ext uri="{FF2B5EF4-FFF2-40B4-BE49-F238E27FC236}">
                    <a16:creationId xmlns:a16="http://schemas.microsoft.com/office/drawing/2014/main" id="{20A986CF-C6D5-4717-B7B5-AFFE599B1347}"/>
                  </a:ext>
                </a:extLst>
              </p:cNvPr>
              <p:cNvSpPr/>
              <p:nvPr/>
            </p:nvSpPr>
            <p:spPr>
              <a:xfrm>
                <a:off x="4287203" y="260350"/>
                <a:ext cx="3607117" cy="633349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3" name="Прямоугольник 12">
                <a:extLst>
                  <a:ext uri="{FF2B5EF4-FFF2-40B4-BE49-F238E27FC236}">
                    <a16:creationId xmlns:a16="http://schemas.microsoft.com/office/drawing/2014/main" id="{7DF5B581-EB52-41CB-82E2-BE2CBDD2701A}"/>
                  </a:ext>
                </a:extLst>
              </p:cNvPr>
              <p:cNvSpPr/>
              <p:nvPr/>
            </p:nvSpPr>
            <p:spPr>
              <a:xfrm>
                <a:off x="8239443" y="260350"/>
                <a:ext cx="3607117" cy="633349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147" name="TextBox 96"/>
          <p:cNvSpPr/>
          <p:nvPr/>
        </p:nvSpPr>
        <p:spPr>
          <a:xfrm>
            <a:off x="11088174" y="2145960"/>
            <a:ext cx="3779640" cy="287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48" name="Рисунок 6" descr="Изображение выглядит как в позе&#10;&#10;Автоматически созданное описание" hidden="1"/>
          <p:cNvPicPr/>
          <p:nvPr/>
        </p:nvPicPr>
        <p:blipFill>
          <a:blip r:embed="rId3"/>
          <a:stretch/>
        </p:blipFill>
        <p:spPr>
          <a:xfrm>
            <a:off x="2448120" y="2839320"/>
            <a:ext cx="5836320" cy="4601520"/>
          </a:xfrm>
          <a:prstGeom prst="rect">
            <a:avLst/>
          </a:prstGeom>
          <a:ln w="0">
            <a:noFill/>
          </a:ln>
        </p:spPr>
      </p:pic>
      <p:sp>
        <p:nvSpPr>
          <p:cNvPr id="20" name="TextBox 38"/>
          <p:cNvSpPr/>
          <p:nvPr/>
        </p:nvSpPr>
        <p:spPr>
          <a:xfrm>
            <a:off x="1399337" y="412259"/>
            <a:ext cx="15669463" cy="359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>
              <a:lnSpc>
                <a:spcPct val="90000"/>
              </a:lnSpc>
              <a:buNone/>
            </a:pPr>
            <a:r>
              <a:rPr lang="ru-RU" sz="2600" spc="-1" dirty="0">
                <a:solidFill>
                  <a:srgbClr val="0033A0"/>
                </a:solidFill>
                <a:latin typeface="Montserrat Medium"/>
                <a:ea typeface="DejaVu Sans"/>
              </a:rPr>
              <a:t>Новое</a:t>
            </a:r>
            <a:r>
              <a:rPr lang="en-US" sz="2600" spc="-1" dirty="0">
                <a:solidFill>
                  <a:srgbClr val="0033A0"/>
                </a:solidFill>
                <a:latin typeface="Montserrat Medium"/>
                <a:ea typeface="DejaVu Sans"/>
              </a:rPr>
              <a:t> </a:t>
            </a:r>
            <a:r>
              <a:rPr lang="ru-RU" sz="2600" spc="-1" dirty="0">
                <a:solidFill>
                  <a:srgbClr val="0033A0"/>
                </a:solidFill>
                <a:latin typeface="Montserrat Medium"/>
                <a:ea typeface="DejaVu Sans"/>
              </a:rPr>
              <a:t>в законодательстве</a:t>
            </a:r>
            <a:endParaRPr lang="ru-RU" sz="2600" spc="-1" dirty="0">
              <a:latin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366178" y="1361763"/>
            <a:ext cx="9943608" cy="7294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800" dirty="0">
                <a:latin typeface="Montserrat"/>
              </a:rPr>
              <a:t>Федеральный закон от 28 июня 2021 года № 219-ФЗ в статью 25 Закона РФ от 19 апреля 1991 года № 1032-1 «О занятости населения в Российской Федерации»</a:t>
            </a:r>
          </a:p>
          <a:p>
            <a:pPr algn="just"/>
            <a:endParaRPr lang="ru-RU" sz="1800" dirty="0">
              <a:latin typeface="Montserrat"/>
            </a:endParaRPr>
          </a:p>
          <a:p>
            <a:pPr algn="just"/>
            <a:r>
              <a:rPr lang="ru-RU" sz="1800" dirty="0">
                <a:latin typeface="Montserrat"/>
              </a:rPr>
              <a:t>Постановление Правительства РФ от 30.12.2021 № 2576 «О порядке предоставления работодателем сведений и информации, предусмотренных пунктом 3 статьи 25 Закона РФ «О занятости населения в РФ»</a:t>
            </a:r>
          </a:p>
          <a:p>
            <a:pPr algn="just"/>
            <a:r>
              <a:rPr lang="ru-RU" sz="1800" dirty="0">
                <a:latin typeface="Montserrat"/>
              </a:rPr>
              <a:t> </a:t>
            </a:r>
          </a:p>
          <a:p>
            <a:pPr algn="just"/>
            <a:r>
              <a:rPr lang="ru-RU" sz="1800" dirty="0">
                <a:latin typeface="Montserrat"/>
              </a:rPr>
              <a:t>Постановление Правительства России от 13 мая 2022 года № 867 «О Единой цифровой платформе в сфере занятости и трудовых отношений «Работа в России»</a:t>
            </a:r>
          </a:p>
          <a:p>
            <a:pPr algn="just"/>
            <a:endParaRPr lang="ru-RU" sz="1800" dirty="0">
              <a:latin typeface="Montserrat"/>
            </a:endParaRPr>
          </a:p>
          <a:p>
            <a:pPr algn="just"/>
            <a:r>
              <a:rPr lang="ru-RU" sz="1800" dirty="0">
                <a:latin typeface="Montserrat"/>
              </a:rPr>
              <a:t>Приказы Министерства труда и социальной защиты РФ (январь-апрель 2022 года) об утверждении Стандартов деятельности по осуществлению полномочий в сфере занятости населения</a:t>
            </a:r>
          </a:p>
          <a:p>
            <a:pPr algn="just"/>
            <a:endParaRPr lang="ru-RU" sz="1800" dirty="0">
              <a:latin typeface="Montserrat"/>
            </a:endParaRPr>
          </a:p>
          <a:p>
            <a:pPr algn="just"/>
            <a:r>
              <a:rPr lang="ru-RU" sz="1800" dirty="0">
                <a:latin typeface="Montserrat"/>
              </a:rPr>
              <a:t>Приказ Федеральной службы по труду и занятости от 08 июля 2022 года № 173 "Об утверждении требований к информации, размещаемой на Единой цифровой платформе в сфере занятости и трудовых отношений «Работа в России», а также порядка проведения оценки информации, размещаемой на Единой цифровой платформе в сфере занятости и трудовых отношений «Работа в России», на предмет соответствия требованиям к информации, размещаемой на единой цифровой платформе в сфере занятости и трудовых отношений «Работа в России»</a:t>
            </a:r>
          </a:p>
          <a:p>
            <a:pPr algn="just"/>
            <a:endParaRPr lang="ru-RU" sz="1800" dirty="0">
              <a:latin typeface="Montserrat"/>
            </a:endParaRPr>
          </a:p>
          <a:p>
            <a:pPr algn="just"/>
            <a:r>
              <a:rPr lang="ru-RU" sz="1800" dirty="0">
                <a:latin typeface="Montserrat"/>
              </a:rPr>
              <a:t>Приказ Федеральной службы по труду и занятости от 08 июля 2022 года № 174 «Об утверждении Форматов данных и требований к техническим, программным и лингвистическим средствам обеспечения формирования и ведения Единой цифровой платформы в сфере занятости и трудовых отношений «Работа в России» 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CC456933-9202-4473-89C3-DBE3463FCB1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460" y="4044729"/>
            <a:ext cx="3322163" cy="745636"/>
          </a:xfrm>
          <a:prstGeom prst="rect">
            <a:avLst/>
          </a:prstGeom>
        </p:spPr>
      </p:pic>
      <p:pic>
        <p:nvPicPr>
          <p:cNvPr id="23" name="Рисунок 22" descr="image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043727" y="6243889"/>
            <a:ext cx="2501571" cy="866595"/>
          </a:xfrm>
          <a:prstGeom prst="rect">
            <a:avLst/>
          </a:prstGeom>
        </p:spPr>
      </p:pic>
      <p:pic>
        <p:nvPicPr>
          <p:cNvPr id="24" name="Рисунок 23" descr="government-ru-logo-svg(1)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491221" y="1419863"/>
            <a:ext cx="2012540" cy="1405223"/>
          </a:xfrm>
          <a:prstGeom prst="rect">
            <a:avLst/>
          </a:prstGeom>
        </p:spPr>
      </p:pic>
      <p:pic>
        <p:nvPicPr>
          <p:cNvPr id="25" name="Голубой">
            <a:extLst>
              <a:ext uri="{FF2B5EF4-FFF2-40B4-BE49-F238E27FC236}">
                <a16:creationId xmlns:a16="http://schemas.microsoft.com/office/drawing/2014/main" id="{3131A545-8103-4169-BB8A-36DF10303B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047914" y="1511061"/>
            <a:ext cx="273012" cy="321612"/>
          </a:xfrm>
          <a:prstGeom prst="rect">
            <a:avLst/>
          </a:prstGeom>
        </p:spPr>
      </p:pic>
      <p:pic>
        <p:nvPicPr>
          <p:cNvPr id="26" name="Голубой">
            <a:extLst>
              <a:ext uri="{FF2B5EF4-FFF2-40B4-BE49-F238E27FC236}">
                <a16:creationId xmlns:a16="http://schemas.microsoft.com/office/drawing/2014/main" id="{5E0C16FD-8D03-4C0F-9CE1-421387DEE3A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014295" y="4205942"/>
            <a:ext cx="273012" cy="321612"/>
          </a:xfrm>
          <a:prstGeom prst="rect">
            <a:avLst/>
          </a:prstGeom>
        </p:spPr>
      </p:pic>
      <p:pic>
        <p:nvPicPr>
          <p:cNvPr id="27" name="Голубой">
            <a:extLst>
              <a:ext uri="{FF2B5EF4-FFF2-40B4-BE49-F238E27FC236}">
                <a16:creationId xmlns:a16="http://schemas.microsoft.com/office/drawing/2014/main" id="{18DDC9E6-D2DF-49B8-9403-CB1D55E2A4B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025227" y="5300169"/>
            <a:ext cx="273012" cy="321613"/>
          </a:xfrm>
          <a:prstGeom prst="rect">
            <a:avLst/>
          </a:prstGeom>
        </p:spPr>
      </p:pic>
      <p:pic>
        <p:nvPicPr>
          <p:cNvPr id="28" name="Голубой">
            <a:extLst>
              <a:ext uri="{FF2B5EF4-FFF2-40B4-BE49-F238E27FC236}">
                <a16:creationId xmlns:a16="http://schemas.microsoft.com/office/drawing/2014/main" id="{3131A545-8103-4169-BB8A-36DF10303B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034267" y="2316279"/>
            <a:ext cx="273012" cy="321612"/>
          </a:xfrm>
          <a:prstGeom prst="rect">
            <a:avLst/>
          </a:prstGeom>
        </p:spPr>
      </p:pic>
      <p:pic>
        <p:nvPicPr>
          <p:cNvPr id="30" name="Голубой">
            <a:extLst>
              <a:ext uri="{FF2B5EF4-FFF2-40B4-BE49-F238E27FC236}">
                <a16:creationId xmlns:a16="http://schemas.microsoft.com/office/drawing/2014/main" id="{3131A545-8103-4169-BB8A-36DF10303B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022894" y="3342135"/>
            <a:ext cx="273012" cy="321612"/>
          </a:xfrm>
          <a:prstGeom prst="rect">
            <a:avLst/>
          </a:prstGeom>
        </p:spPr>
      </p:pic>
      <p:pic>
        <p:nvPicPr>
          <p:cNvPr id="31" name="Голубой">
            <a:extLst>
              <a:ext uri="{FF2B5EF4-FFF2-40B4-BE49-F238E27FC236}">
                <a16:creationId xmlns:a16="http://schemas.microsoft.com/office/drawing/2014/main" id="{18DDC9E6-D2DF-49B8-9403-CB1D55E2A4B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027502" y="7445142"/>
            <a:ext cx="273012" cy="321613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сетка" hidden="1">
            <a:extLst>
              <a:ext uri="{FF2B5EF4-FFF2-40B4-BE49-F238E27FC236}">
                <a16:creationId xmlns:a16="http://schemas.microsoft.com/office/drawing/2014/main" id="{629CA93D-9679-4779-8DA4-58E14EFAC2CA}"/>
              </a:ext>
            </a:extLst>
          </p:cNvPr>
          <p:cNvGrpSpPr/>
          <p:nvPr/>
        </p:nvGrpSpPr>
        <p:grpSpPr>
          <a:xfrm>
            <a:off x="2449530" y="666750"/>
            <a:ext cx="12169775" cy="8359684"/>
            <a:chOff x="334963" y="260350"/>
            <a:chExt cx="11511597" cy="6191250"/>
          </a:xfrm>
        </p:grpSpPr>
        <p:grpSp>
          <p:nvGrpSpPr>
            <p:cNvPr id="3" name="Группа 7">
              <a:extLst>
                <a:ext uri="{FF2B5EF4-FFF2-40B4-BE49-F238E27FC236}">
                  <a16:creationId xmlns:a16="http://schemas.microsoft.com/office/drawing/2014/main" id="{44F0E505-58E8-4856-B777-AC6093A9C477}"/>
                </a:ext>
              </a:extLst>
            </p:cNvPr>
            <p:cNvGrpSpPr/>
            <p:nvPr/>
          </p:nvGrpSpPr>
          <p:grpSpPr>
            <a:xfrm>
              <a:off x="334963" y="260350"/>
              <a:ext cx="11511597" cy="1947356"/>
              <a:chOff x="334963" y="260350"/>
              <a:chExt cx="11511597" cy="6333490"/>
            </a:xfrm>
          </p:grpSpPr>
          <p:sp>
            <p:nvSpPr>
              <p:cNvPr id="17" name="Прямоугольник 16">
                <a:extLst>
                  <a:ext uri="{FF2B5EF4-FFF2-40B4-BE49-F238E27FC236}">
                    <a16:creationId xmlns:a16="http://schemas.microsoft.com/office/drawing/2014/main" id="{F1DCF651-41F1-4041-BA11-012A650D2229}"/>
                  </a:ext>
                </a:extLst>
              </p:cNvPr>
              <p:cNvSpPr/>
              <p:nvPr/>
            </p:nvSpPr>
            <p:spPr>
              <a:xfrm>
                <a:off x="334963" y="260350"/>
                <a:ext cx="3607117" cy="633349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8" name="Прямоугольник 17">
                <a:extLst>
                  <a:ext uri="{FF2B5EF4-FFF2-40B4-BE49-F238E27FC236}">
                    <a16:creationId xmlns:a16="http://schemas.microsoft.com/office/drawing/2014/main" id="{77C9D92A-BD72-4DDA-86A3-285DB84DBA90}"/>
                  </a:ext>
                </a:extLst>
              </p:cNvPr>
              <p:cNvSpPr/>
              <p:nvPr/>
            </p:nvSpPr>
            <p:spPr>
              <a:xfrm>
                <a:off x="4287203" y="260350"/>
                <a:ext cx="3607117" cy="633349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" name="Прямоугольник 18">
                <a:extLst>
                  <a:ext uri="{FF2B5EF4-FFF2-40B4-BE49-F238E27FC236}">
                    <a16:creationId xmlns:a16="http://schemas.microsoft.com/office/drawing/2014/main" id="{38A7F6E9-A7EE-41A5-A8C4-C215A74CB34F}"/>
                  </a:ext>
                </a:extLst>
              </p:cNvPr>
              <p:cNvSpPr/>
              <p:nvPr/>
            </p:nvSpPr>
            <p:spPr>
              <a:xfrm>
                <a:off x="8239443" y="260350"/>
                <a:ext cx="3607117" cy="633349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4" name="Группа 8">
              <a:extLst>
                <a:ext uri="{FF2B5EF4-FFF2-40B4-BE49-F238E27FC236}">
                  <a16:creationId xmlns:a16="http://schemas.microsoft.com/office/drawing/2014/main" id="{586F99BA-0C82-4D51-AD36-7AD29D4BEBCA}"/>
                </a:ext>
              </a:extLst>
            </p:cNvPr>
            <p:cNvGrpSpPr/>
            <p:nvPr/>
          </p:nvGrpSpPr>
          <p:grpSpPr>
            <a:xfrm>
              <a:off x="334963" y="2382297"/>
              <a:ext cx="11511597" cy="1947356"/>
              <a:chOff x="334963" y="260350"/>
              <a:chExt cx="11511597" cy="6333490"/>
            </a:xfrm>
          </p:grpSpPr>
          <p:sp>
            <p:nvSpPr>
              <p:cNvPr id="14" name="Прямоугольник 13">
                <a:extLst>
                  <a:ext uri="{FF2B5EF4-FFF2-40B4-BE49-F238E27FC236}">
                    <a16:creationId xmlns:a16="http://schemas.microsoft.com/office/drawing/2014/main" id="{DD8015E3-68A9-45C8-8F8F-BCCB420ECB7D}"/>
                  </a:ext>
                </a:extLst>
              </p:cNvPr>
              <p:cNvSpPr/>
              <p:nvPr/>
            </p:nvSpPr>
            <p:spPr>
              <a:xfrm>
                <a:off x="334963" y="260350"/>
                <a:ext cx="3607117" cy="633349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5" name="Прямоугольник 14">
                <a:extLst>
                  <a:ext uri="{FF2B5EF4-FFF2-40B4-BE49-F238E27FC236}">
                    <a16:creationId xmlns:a16="http://schemas.microsoft.com/office/drawing/2014/main" id="{D1794DE9-620D-4CCB-83C4-CFEA55C027D3}"/>
                  </a:ext>
                </a:extLst>
              </p:cNvPr>
              <p:cNvSpPr/>
              <p:nvPr/>
            </p:nvSpPr>
            <p:spPr>
              <a:xfrm>
                <a:off x="4287203" y="260350"/>
                <a:ext cx="3607117" cy="633349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6" name="Прямоугольник 15">
                <a:extLst>
                  <a:ext uri="{FF2B5EF4-FFF2-40B4-BE49-F238E27FC236}">
                    <a16:creationId xmlns:a16="http://schemas.microsoft.com/office/drawing/2014/main" id="{B54E66CB-6725-422F-AA25-A2E2905B9B75}"/>
                  </a:ext>
                </a:extLst>
              </p:cNvPr>
              <p:cNvSpPr/>
              <p:nvPr/>
            </p:nvSpPr>
            <p:spPr>
              <a:xfrm>
                <a:off x="8239443" y="260350"/>
                <a:ext cx="3607117" cy="633349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5" name="Группа 9">
              <a:extLst>
                <a:ext uri="{FF2B5EF4-FFF2-40B4-BE49-F238E27FC236}">
                  <a16:creationId xmlns:a16="http://schemas.microsoft.com/office/drawing/2014/main" id="{7F81AA20-2B2E-4E8C-914B-7FBD23E9E922}"/>
                </a:ext>
              </a:extLst>
            </p:cNvPr>
            <p:cNvGrpSpPr/>
            <p:nvPr/>
          </p:nvGrpSpPr>
          <p:grpSpPr>
            <a:xfrm>
              <a:off x="334963" y="4504244"/>
              <a:ext cx="11511597" cy="1947356"/>
              <a:chOff x="334963" y="260350"/>
              <a:chExt cx="11511597" cy="6333490"/>
            </a:xfrm>
          </p:grpSpPr>
          <p:sp>
            <p:nvSpPr>
              <p:cNvPr id="11" name="Прямоугольник 10">
                <a:extLst>
                  <a:ext uri="{FF2B5EF4-FFF2-40B4-BE49-F238E27FC236}">
                    <a16:creationId xmlns:a16="http://schemas.microsoft.com/office/drawing/2014/main" id="{0907CDF5-DF00-4601-9507-26683ABE26CE}"/>
                  </a:ext>
                </a:extLst>
              </p:cNvPr>
              <p:cNvSpPr/>
              <p:nvPr/>
            </p:nvSpPr>
            <p:spPr>
              <a:xfrm>
                <a:off x="334963" y="260350"/>
                <a:ext cx="3607117" cy="633349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2" name="Прямоугольник 11">
                <a:extLst>
                  <a:ext uri="{FF2B5EF4-FFF2-40B4-BE49-F238E27FC236}">
                    <a16:creationId xmlns:a16="http://schemas.microsoft.com/office/drawing/2014/main" id="{20A986CF-C6D5-4717-B7B5-AFFE599B1347}"/>
                  </a:ext>
                </a:extLst>
              </p:cNvPr>
              <p:cNvSpPr/>
              <p:nvPr/>
            </p:nvSpPr>
            <p:spPr>
              <a:xfrm>
                <a:off x="4287203" y="260350"/>
                <a:ext cx="3607117" cy="633349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3" name="Прямоугольник 12">
                <a:extLst>
                  <a:ext uri="{FF2B5EF4-FFF2-40B4-BE49-F238E27FC236}">
                    <a16:creationId xmlns:a16="http://schemas.microsoft.com/office/drawing/2014/main" id="{7DF5B581-EB52-41CB-82E2-BE2CBDD2701A}"/>
                  </a:ext>
                </a:extLst>
              </p:cNvPr>
              <p:cNvSpPr/>
              <p:nvPr/>
            </p:nvSpPr>
            <p:spPr>
              <a:xfrm>
                <a:off x="8239443" y="260350"/>
                <a:ext cx="3607117" cy="633349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147" name="TextBox 96"/>
          <p:cNvSpPr/>
          <p:nvPr/>
        </p:nvSpPr>
        <p:spPr>
          <a:xfrm>
            <a:off x="10501320" y="2145960"/>
            <a:ext cx="3779640" cy="287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48" name="Рисунок 6" descr="Изображение выглядит как в позе&#10;&#10;Автоматически созданное описание" hidden="1"/>
          <p:cNvPicPr/>
          <p:nvPr/>
        </p:nvPicPr>
        <p:blipFill>
          <a:blip r:embed="rId3"/>
          <a:stretch/>
        </p:blipFill>
        <p:spPr>
          <a:xfrm>
            <a:off x="2448120" y="2839320"/>
            <a:ext cx="5836320" cy="4601520"/>
          </a:xfrm>
          <a:prstGeom prst="rect">
            <a:avLst/>
          </a:prstGeom>
          <a:ln w="0">
            <a:noFill/>
          </a:ln>
        </p:spPr>
      </p:pic>
      <p:sp>
        <p:nvSpPr>
          <p:cNvPr id="20" name="TextBox 38"/>
          <p:cNvSpPr/>
          <p:nvPr/>
        </p:nvSpPr>
        <p:spPr>
          <a:xfrm>
            <a:off x="1380668" y="480497"/>
            <a:ext cx="14448480" cy="359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>
              <a:lnSpc>
                <a:spcPct val="90000"/>
              </a:lnSpc>
              <a:buNone/>
            </a:pPr>
            <a:r>
              <a:rPr lang="ru-RU" sz="2800" spc="-1" dirty="0">
                <a:solidFill>
                  <a:srgbClr val="0033A0"/>
                </a:solidFill>
                <a:latin typeface="Montserrat Medium"/>
                <a:ea typeface="DejaVu Sans"/>
              </a:rPr>
              <a:t>Направления работы</a:t>
            </a:r>
            <a:endParaRPr lang="ru-RU" sz="2800" spc="-1" dirty="0">
              <a:latin typeface="Arial"/>
            </a:endParaRPr>
          </a:p>
        </p:txBody>
      </p:sp>
      <p:graphicFrame>
        <p:nvGraphicFramePr>
          <p:cNvPr id="21" name="Схема 20"/>
          <p:cNvGraphicFramePr/>
          <p:nvPr/>
        </p:nvGraphicFramePr>
        <p:xfrm>
          <a:off x="1132764" y="1539624"/>
          <a:ext cx="14207320" cy="73314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22" name="Рисунок 21" descr="барометр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25632" y="1587565"/>
            <a:ext cx="874893" cy="726161"/>
          </a:xfrm>
          <a:prstGeom prst="rect">
            <a:avLst/>
          </a:prstGeom>
        </p:spPr>
      </p:pic>
      <p:pic>
        <p:nvPicPr>
          <p:cNvPr id="24" name="Рисунок 23" descr="люди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90899" y="2851208"/>
            <a:ext cx="720667" cy="720667"/>
          </a:xfrm>
          <a:prstGeom prst="rect">
            <a:avLst/>
          </a:prstGeom>
        </p:spPr>
      </p:pic>
      <p:pic>
        <p:nvPicPr>
          <p:cNvPr id="25" name="Рисунок 24" descr="человек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419549" y="4159328"/>
            <a:ext cx="647626" cy="682445"/>
          </a:xfrm>
          <a:prstGeom prst="rect">
            <a:avLst/>
          </a:prstGeom>
        </p:spPr>
      </p:pic>
      <p:pic>
        <p:nvPicPr>
          <p:cNvPr id="26" name="Рисунок 25" descr="работодатель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16349" y="5432480"/>
            <a:ext cx="641301" cy="724049"/>
          </a:xfrm>
          <a:prstGeom prst="rect">
            <a:avLst/>
          </a:prstGeom>
        </p:spPr>
      </p:pic>
      <p:pic>
        <p:nvPicPr>
          <p:cNvPr id="27" name="Рисунок 26" descr="магистр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375080" y="6781853"/>
            <a:ext cx="768295" cy="724392"/>
          </a:xfrm>
          <a:prstGeom prst="rect">
            <a:avLst/>
          </a:prstGeom>
        </p:spPr>
      </p:pic>
      <p:pic>
        <p:nvPicPr>
          <p:cNvPr id="28" name="Рисунок 27" descr="статистика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435428" y="8029575"/>
            <a:ext cx="622222" cy="622222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134" y="0"/>
            <a:ext cx="17064533" cy="960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016" tIns="64008" rIns="128016" bIns="64008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10" descr="A picture containing indoor, building, bathroom, white&#10;&#10;Description automatically generated">
            <a:extLst>
              <a:ext uri="{FF2B5EF4-FFF2-40B4-BE49-F238E27FC236}">
                <a16:creationId xmlns:a16="http://schemas.microsoft.com/office/drawing/2014/main" id="{7854D7C7-3DDC-3348-A096-77C88FE6686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-2134" y="0"/>
            <a:ext cx="17068800" cy="96012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22BEDE1-6F00-4E70-8E0D-91F720A63397}"/>
              </a:ext>
            </a:extLst>
          </p:cNvPr>
          <p:cNvSpPr txBox="1"/>
          <p:nvPr/>
        </p:nvSpPr>
        <p:spPr>
          <a:xfrm>
            <a:off x="4568899" y="4200874"/>
            <a:ext cx="7273636" cy="818685"/>
          </a:xfrm>
          <a:prstGeom prst="rect">
            <a:avLst/>
          </a:prstGeom>
          <a:noFill/>
        </p:spPr>
        <p:txBody>
          <a:bodyPr wrap="square" lIns="128016" tIns="64008" rIns="128016" bIns="64008">
            <a:spAutoFit/>
          </a:bodyPr>
          <a:lstStyle/>
          <a:p>
            <a:r>
              <a:rPr lang="ru-RU" sz="4500" b="1" dirty="0">
                <a:solidFill>
                  <a:srgbClr val="004899"/>
                </a:solidFill>
                <a:latin typeface="Montserrat Medium"/>
              </a:rPr>
              <a:t>Спасибо</a:t>
            </a:r>
            <a:r>
              <a:rPr lang="ru-RU" sz="4500" b="1" dirty="0">
                <a:solidFill>
                  <a:srgbClr val="004899"/>
                </a:solidFill>
                <a:latin typeface="Montserrat SemiBold" pitchFamily="2" charset="77"/>
              </a:rPr>
              <a:t> </a:t>
            </a:r>
            <a:r>
              <a:rPr lang="ru-RU" sz="4500" b="1" dirty="0">
                <a:solidFill>
                  <a:srgbClr val="004899"/>
                </a:solidFill>
                <a:latin typeface="Montserrat Medium"/>
              </a:rPr>
              <a:t>за</a:t>
            </a:r>
            <a:r>
              <a:rPr lang="ru-RU" sz="4500" b="1" dirty="0">
                <a:solidFill>
                  <a:srgbClr val="004899"/>
                </a:solidFill>
                <a:latin typeface="Montserrat SemiBold" pitchFamily="2" charset="77"/>
              </a:rPr>
              <a:t> </a:t>
            </a:r>
            <a:r>
              <a:rPr lang="ru-RU" sz="4500" b="1" dirty="0">
                <a:solidFill>
                  <a:srgbClr val="004899"/>
                </a:solidFill>
                <a:latin typeface="Montserrat Medium"/>
              </a:rPr>
              <a:t>внимание</a:t>
            </a:r>
            <a:r>
              <a:rPr lang="ru-RU" sz="4500" b="1" dirty="0">
                <a:solidFill>
                  <a:srgbClr val="004899"/>
                </a:solidFill>
                <a:latin typeface="Montserrat SemiBold" pitchFamily="2" charset="77"/>
              </a:rPr>
              <a:t>!</a:t>
            </a:r>
            <a:endParaRPr lang="ru-RU" sz="45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4BB0CA8-4C94-4228-AE97-0DD287BEF790}"/>
              </a:ext>
            </a:extLst>
          </p:cNvPr>
          <p:cNvSpPr txBox="1"/>
          <p:nvPr/>
        </p:nvSpPr>
        <p:spPr>
          <a:xfrm>
            <a:off x="1641220" y="8526908"/>
            <a:ext cx="3222223" cy="455061"/>
          </a:xfrm>
          <a:prstGeom prst="rect">
            <a:avLst/>
          </a:prstGeom>
          <a:noFill/>
        </p:spPr>
        <p:txBody>
          <a:bodyPr wrap="square" lIns="128016" tIns="64008" rIns="128016" bIns="64008">
            <a:spAutoFit/>
          </a:bodyPr>
          <a:lstStyle/>
          <a:p>
            <a:r>
              <a:rPr lang="ru-RU" b="1" dirty="0">
                <a:solidFill>
                  <a:srgbClr val="0033A0"/>
                </a:solidFill>
                <a:latin typeface="Montserrat"/>
              </a:rPr>
              <a:t>+ 7 921-252-13-46</a:t>
            </a:r>
            <a:endParaRPr lang="ru-RU" dirty="0">
              <a:solidFill>
                <a:srgbClr val="0033A0"/>
              </a:solidFill>
              <a:latin typeface="Montserrat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05BA62C-FC48-4162-BA58-74E5D85E3665}"/>
              </a:ext>
            </a:extLst>
          </p:cNvPr>
          <p:cNvSpPr txBox="1"/>
          <p:nvPr/>
        </p:nvSpPr>
        <p:spPr>
          <a:xfrm>
            <a:off x="7333478" y="8548579"/>
            <a:ext cx="2578064" cy="517065"/>
          </a:xfrm>
          <a:prstGeom prst="rect">
            <a:avLst/>
          </a:prstGeom>
          <a:noFill/>
        </p:spPr>
        <p:txBody>
          <a:bodyPr wrap="square" lIns="128016" tIns="64008" rIns="128016" bIns="64008">
            <a:spAutoFit/>
          </a:bodyPr>
          <a:lstStyle/>
          <a:p>
            <a:r>
              <a:rPr lang="en-US" sz="2500" b="1" dirty="0">
                <a:solidFill>
                  <a:srgbClr val="0033A0"/>
                </a:solidFill>
                <a:latin typeface="Montserrat SemiBold" pitchFamily="2" charset="77"/>
              </a:rPr>
              <a:t>vk.com/</a:t>
            </a:r>
            <a:r>
              <a:rPr lang="en-US" sz="2500" b="1" dirty="0" err="1">
                <a:solidFill>
                  <a:srgbClr val="0033A0"/>
                </a:solidFill>
                <a:latin typeface="Montserrat SemiBold" pitchFamily="2" charset="77"/>
              </a:rPr>
              <a:t>dtznvo</a:t>
            </a:r>
            <a:endParaRPr lang="ru-RU" dirty="0">
              <a:solidFill>
                <a:srgbClr val="0033A0"/>
              </a:solidFill>
              <a:latin typeface="Montserrat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1977ABB-AA07-41B9-90E3-991E8228807A}"/>
              </a:ext>
            </a:extLst>
          </p:cNvPr>
          <p:cNvSpPr txBox="1"/>
          <p:nvPr/>
        </p:nvSpPr>
        <p:spPr>
          <a:xfrm>
            <a:off x="12180918" y="8548579"/>
            <a:ext cx="4335087" cy="498598"/>
          </a:xfrm>
          <a:prstGeom prst="rect">
            <a:avLst/>
          </a:prstGeom>
          <a:noFill/>
        </p:spPr>
        <p:txBody>
          <a:bodyPr wrap="square" lIns="128016" tIns="64008" rIns="128016" bIns="64008">
            <a:spAutoFit/>
          </a:bodyPr>
          <a:lstStyle/>
          <a:p>
            <a:r>
              <a:rPr lang="en-US" sz="2400" b="1" dirty="0">
                <a:solidFill>
                  <a:srgbClr val="0033A0"/>
                </a:solidFill>
                <a:latin typeface="Montserrat SemiBold" pitchFamily="2" charset="77"/>
              </a:rPr>
              <a:t>BelovOM@depzan.gov35.ru</a:t>
            </a:r>
            <a:endParaRPr lang="ru-RU" b="1" dirty="0">
              <a:solidFill>
                <a:srgbClr val="0033A0"/>
              </a:solidFill>
              <a:latin typeface="Montserrat"/>
            </a:endParaRPr>
          </a:p>
        </p:txBody>
      </p:sp>
      <p:pic>
        <p:nvPicPr>
          <p:cNvPr id="37" name="Graphic 6">
            <a:extLst>
              <a:ext uri="{FF2B5EF4-FFF2-40B4-BE49-F238E27FC236}">
                <a16:creationId xmlns:a16="http://schemas.microsoft.com/office/drawing/2014/main" id="{2F95178C-8033-4380-8A09-AA850FC075E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584594" y="437336"/>
            <a:ext cx="2016000" cy="793335"/>
          </a:xfrm>
          <a:prstGeom prst="rect">
            <a:avLst/>
          </a:prstGeom>
        </p:spPr>
      </p:pic>
      <p:pic>
        <p:nvPicPr>
          <p:cNvPr id="13" name="Рисунок 12" descr="vk-process-mining.png"/>
          <p:cNvPicPr>
            <a:picLocks noChangeAspect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323456" y="8379724"/>
            <a:ext cx="978912" cy="750627"/>
          </a:xfrm>
          <a:prstGeom prst="rect">
            <a:avLst/>
          </a:prstGeom>
        </p:spPr>
      </p:pic>
      <p:pic>
        <p:nvPicPr>
          <p:cNvPr id="14" name="Рисунок 13" descr="1639714180_65-catherineasquithgallery-com-p-ikonka-telefon-rozovaya-104.png"/>
          <p:cNvPicPr>
            <a:picLocks noChangeAspect="1"/>
          </p:cNvPicPr>
          <p:nvPr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38117" y="8420669"/>
            <a:ext cx="682388" cy="682388"/>
          </a:xfrm>
          <a:prstGeom prst="rect">
            <a:avLst/>
          </a:prstGeom>
        </p:spPr>
      </p:pic>
      <p:pic>
        <p:nvPicPr>
          <p:cNvPr id="21" name="Рисунок 20" descr="почта-1.jpg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1485729" y="8393373"/>
            <a:ext cx="702860" cy="702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1368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сетка" hidden="1">
            <a:extLst>
              <a:ext uri="{FF2B5EF4-FFF2-40B4-BE49-F238E27FC236}">
                <a16:creationId xmlns:a16="http://schemas.microsoft.com/office/drawing/2014/main" id="{629CA93D-9679-4779-8DA4-58E14EFAC2CA}"/>
              </a:ext>
            </a:extLst>
          </p:cNvPr>
          <p:cNvGrpSpPr/>
          <p:nvPr/>
        </p:nvGrpSpPr>
        <p:grpSpPr>
          <a:xfrm>
            <a:off x="2449530" y="666750"/>
            <a:ext cx="12169775" cy="8359684"/>
            <a:chOff x="334963" y="260350"/>
            <a:chExt cx="11511597" cy="6191250"/>
          </a:xfrm>
        </p:grpSpPr>
        <p:grpSp>
          <p:nvGrpSpPr>
            <p:cNvPr id="8" name="Группа 7">
              <a:extLst>
                <a:ext uri="{FF2B5EF4-FFF2-40B4-BE49-F238E27FC236}">
                  <a16:creationId xmlns:a16="http://schemas.microsoft.com/office/drawing/2014/main" id="{44F0E505-58E8-4856-B777-AC6093A9C477}"/>
                </a:ext>
              </a:extLst>
            </p:cNvPr>
            <p:cNvGrpSpPr/>
            <p:nvPr/>
          </p:nvGrpSpPr>
          <p:grpSpPr>
            <a:xfrm>
              <a:off x="334963" y="260350"/>
              <a:ext cx="11511597" cy="1947356"/>
              <a:chOff x="334963" y="260350"/>
              <a:chExt cx="11511597" cy="6333490"/>
            </a:xfrm>
          </p:grpSpPr>
          <p:sp>
            <p:nvSpPr>
              <p:cNvPr id="17" name="Прямоугольник 16">
                <a:extLst>
                  <a:ext uri="{FF2B5EF4-FFF2-40B4-BE49-F238E27FC236}">
                    <a16:creationId xmlns:a16="http://schemas.microsoft.com/office/drawing/2014/main" id="{F1DCF651-41F1-4041-BA11-012A650D2229}"/>
                  </a:ext>
                </a:extLst>
              </p:cNvPr>
              <p:cNvSpPr/>
              <p:nvPr/>
            </p:nvSpPr>
            <p:spPr>
              <a:xfrm>
                <a:off x="334963" y="260350"/>
                <a:ext cx="3607117" cy="633349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8" name="Прямоугольник 17">
                <a:extLst>
                  <a:ext uri="{FF2B5EF4-FFF2-40B4-BE49-F238E27FC236}">
                    <a16:creationId xmlns:a16="http://schemas.microsoft.com/office/drawing/2014/main" id="{77C9D92A-BD72-4DDA-86A3-285DB84DBA90}"/>
                  </a:ext>
                </a:extLst>
              </p:cNvPr>
              <p:cNvSpPr/>
              <p:nvPr/>
            </p:nvSpPr>
            <p:spPr>
              <a:xfrm>
                <a:off x="4287203" y="260350"/>
                <a:ext cx="3607117" cy="633349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" name="Прямоугольник 18">
                <a:extLst>
                  <a:ext uri="{FF2B5EF4-FFF2-40B4-BE49-F238E27FC236}">
                    <a16:creationId xmlns:a16="http://schemas.microsoft.com/office/drawing/2014/main" id="{38A7F6E9-A7EE-41A5-A8C4-C215A74CB34F}"/>
                  </a:ext>
                </a:extLst>
              </p:cNvPr>
              <p:cNvSpPr/>
              <p:nvPr/>
            </p:nvSpPr>
            <p:spPr>
              <a:xfrm>
                <a:off x="8239443" y="260350"/>
                <a:ext cx="3607117" cy="633349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9" name="Группа 8">
              <a:extLst>
                <a:ext uri="{FF2B5EF4-FFF2-40B4-BE49-F238E27FC236}">
                  <a16:creationId xmlns:a16="http://schemas.microsoft.com/office/drawing/2014/main" id="{586F99BA-0C82-4D51-AD36-7AD29D4BEBCA}"/>
                </a:ext>
              </a:extLst>
            </p:cNvPr>
            <p:cNvGrpSpPr/>
            <p:nvPr/>
          </p:nvGrpSpPr>
          <p:grpSpPr>
            <a:xfrm>
              <a:off x="334963" y="2382297"/>
              <a:ext cx="11511597" cy="1947356"/>
              <a:chOff x="334963" y="260350"/>
              <a:chExt cx="11511597" cy="6333490"/>
            </a:xfrm>
          </p:grpSpPr>
          <p:sp>
            <p:nvSpPr>
              <p:cNvPr id="14" name="Прямоугольник 13">
                <a:extLst>
                  <a:ext uri="{FF2B5EF4-FFF2-40B4-BE49-F238E27FC236}">
                    <a16:creationId xmlns:a16="http://schemas.microsoft.com/office/drawing/2014/main" id="{DD8015E3-68A9-45C8-8F8F-BCCB420ECB7D}"/>
                  </a:ext>
                </a:extLst>
              </p:cNvPr>
              <p:cNvSpPr/>
              <p:nvPr/>
            </p:nvSpPr>
            <p:spPr>
              <a:xfrm>
                <a:off x="334963" y="260350"/>
                <a:ext cx="3607117" cy="633349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5" name="Прямоугольник 14">
                <a:extLst>
                  <a:ext uri="{FF2B5EF4-FFF2-40B4-BE49-F238E27FC236}">
                    <a16:creationId xmlns:a16="http://schemas.microsoft.com/office/drawing/2014/main" id="{D1794DE9-620D-4CCB-83C4-CFEA55C027D3}"/>
                  </a:ext>
                </a:extLst>
              </p:cNvPr>
              <p:cNvSpPr/>
              <p:nvPr/>
            </p:nvSpPr>
            <p:spPr>
              <a:xfrm>
                <a:off x="4287203" y="260350"/>
                <a:ext cx="3607117" cy="633349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6" name="Прямоугольник 15">
                <a:extLst>
                  <a:ext uri="{FF2B5EF4-FFF2-40B4-BE49-F238E27FC236}">
                    <a16:creationId xmlns:a16="http://schemas.microsoft.com/office/drawing/2014/main" id="{B54E66CB-6725-422F-AA25-A2E2905B9B75}"/>
                  </a:ext>
                </a:extLst>
              </p:cNvPr>
              <p:cNvSpPr/>
              <p:nvPr/>
            </p:nvSpPr>
            <p:spPr>
              <a:xfrm>
                <a:off x="8239443" y="260350"/>
                <a:ext cx="3607117" cy="633349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10" name="Группа 9">
              <a:extLst>
                <a:ext uri="{FF2B5EF4-FFF2-40B4-BE49-F238E27FC236}">
                  <a16:creationId xmlns:a16="http://schemas.microsoft.com/office/drawing/2014/main" id="{7F81AA20-2B2E-4E8C-914B-7FBD23E9E922}"/>
                </a:ext>
              </a:extLst>
            </p:cNvPr>
            <p:cNvGrpSpPr/>
            <p:nvPr/>
          </p:nvGrpSpPr>
          <p:grpSpPr>
            <a:xfrm>
              <a:off x="334963" y="4504244"/>
              <a:ext cx="11511597" cy="1947356"/>
              <a:chOff x="334963" y="260350"/>
              <a:chExt cx="11511597" cy="6333490"/>
            </a:xfrm>
          </p:grpSpPr>
          <p:sp>
            <p:nvSpPr>
              <p:cNvPr id="11" name="Прямоугольник 10">
                <a:extLst>
                  <a:ext uri="{FF2B5EF4-FFF2-40B4-BE49-F238E27FC236}">
                    <a16:creationId xmlns:a16="http://schemas.microsoft.com/office/drawing/2014/main" id="{0907CDF5-DF00-4601-9507-26683ABE26CE}"/>
                  </a:ext>
                </a:extLst>
              </p:cNvPr>
              <p:cNvSpPr/>
              <p:nvPr/>
            </p:nvSpPr>
            <p:spPr>
              <a:xfrm>
                <a:off x="334963" y="260350"/>
                <a:ext cx="3607117" cy="633349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2" name="Прямоугольник 11">
                <a:extLst>
                  <a:ext uri="{FF2B5EF4-FFF2-40B4-BE49-F238E27FC236}">
                    <a16:creationId xmlns:a16="http://schemas.microsoft.com/office/drawing/2014/main" id="{20A986CF-C6D5-4717-B7B5-AFFE599B1347}"/>
                  </a:ext>
                </a:extLst>
              </p:cNvPr>
              <p:cNvSpPr/>
              <p:nvPr/>
            </p:nvSpPr>
            <p:spPr>
              <a:xfrm>
                <a:off x="4287203" y="260350"/>
                <a:ext cx="3607117" cy="633349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3" name="Прямоугольник 12">
                <a:extLst>
                  <a:ext uri="{FF2B5EF4-FFF2-40B4-BE49-F238E27FC236}">
                    <a16:creationId xmlns:a16="http://schemas.microsoft.com/office/drawing/2014/main" id="{7DF5B581-EB52-41CB-82E2-BE2CBDD2701A}"/>
                  </a:ext>
                </a:extLst>
              </p:cNvPr>
              <p:cNvSpPr/>
              <p:nvPr/>
            </p:nvSpPr>
            <p:spPr>
              <a:xfrm>
                <a:off x="8239443" y="260350"/>
                <a:ext cx="3607117" cy="633349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147" name="TextBox 96"/>
          <p:cNvSpPr/>
          <p:nvPr/>
        </p:nvSpPr>
        <p:spPr>
          <a:xfrm>
            <a:off x="10910753" y="2105017"/>
            <a:ext cx="3779640" cy="287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48" name="Рисунок 6" descr="Изображение выглядит как в позе&#10;&#10;Автоматически созданное описание" hidden="1"/>
          <p:cNvPicPr/>
          <p:nvPr/>
        </p:nvPicPr>
        <p:blipFill>
          <a:blip r:embed="rId3"/>
          <a:stretch/>
        </p:blipFill>
        <p:spPr>
          <a:xfrm>
            <a:off x="2448120" y="2839320"/>
            <a:ext cx="5836320" cy="4601520"/>
          </a:xfrm>
          <a:prstGeom prst="rect">
            <a:avLst/>
          </a:prstGeom>
          <a:ln w="0">
            <a:noFill/>
          </a:ln>
        </p:spPr>
      </p:pic>
      <p:sp>
        <p:nvSpPr>
          <p:cNvPr id="149" name="TextBox 38"/>
          <p:cNvSpPr/>
          <p:nvPr/>
        </p:nvSpPr>
        <p:spPr>
          <a:xfrm>
            <a:off x="1334543" y="402029"/>
            <a:ext cx="11244820" cy="359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>
              <a:lnSpc>
                <a:spcPct val="90000"/>
              </a:lnSpc>
              <a:buNone/>
            </a:pPr>
            <a:r>
              <a:rPr lang="ru-RU" sz="3200" spc="-1" dirty="0">
                <a:solidFill>
                  <a:srgbClr val="0033A0"/>
                </a:solidFill>
                <a:latin typeface="Montserrat Medium"/>
                <a:ea typeface="DejaVu Sans"/>
              </a:rPr>
              <a:t>«Вологодская область – душа Русского Севера»</a:t>
            </a:r>
            <a:endParaRPr lang="ru-RU" sz="3200" spc="-1" dirty="0">
              <a:latin typeface="Montserrat Medium"/>
            </a:endParaRPr>
          </a:p>
        </p:txBody>
      </p:sp>
      <p:pic>
        <p:nvPicPr>
          <p:cNvPr id="49" name="Рисунок 48" descr="9c0d90039b1f611a28d7b570dd45e0b0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516949" y="1000192"/>
            <a:ext cx="5717666" cy="3899354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Рисунок 50" descr="y7y7v98a7y98va789yva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345602" y="5262689"/>
            <a:ext cx="5721539" cy="3881311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Рисунок 51" descr="nkKeMEwQZQ-wdSaHGyZMqb18Ymw8hoYjMPx0x73QbCN9JRaDyfrnygOMF9t2GlgqYZuHTZje3b_YVvOY_0qI-i6H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541656" y="5248818"/>
            <a:ext cx="5679311" cy="39497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Рисунок 22" descr="на сайт — копия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37483" y="1037229"/>
            <a:ext cx="5800297" cy="3883012"/>
          </a:xfrm>
          <a:prstGeom prst="rect">
            <a:avLst/>
          </a:prstGeom>
        </p:spPr>
      </p:pic>
      <p:pic>
        <p:nvPicPr>
          <p:cNvPr id="53" name="Рисунок 1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14160" y="3905290"/>
            <a:ext cx="1961352" cy="24463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Рисунок 61" descr="44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1672" y="3493828"/>
            <a:ext cx="5460242" cy="5460242"/>
          </a:xfrm>
          <a:prstGeom prst="rect">
            <a:avLst/>
          </a:prstGeom>
        </p:spPr>
      </p:pic>
      <p:sp>
        <p:nvSpPr>
          <p:cNvPr id="61" name="Прямоугольник 60"/>
          <p:cNvSpPr/>
          <p:nvPr/>
        </p:nvSpPr>
        <p:spPr>
          <a:xfrm>
            <a:off x="1361215" y="6727662"/>
            <a:ext cx="7050724" cy="1865375"/>
          </a:xfrm>
          <a:prstGeom prst="rect">
            <a:avLst/>
          </a:prstGeom>
          <a:solidFill>
            <a:srgbClr val="CF45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" name="сетка" hidden="1">
            <a:extLst>
              <a:ext uri="{FF2B5EF4-FFF2-40B4-BE49-F238E27FC236}">
                <a16:creationId xmlns:a16="http://schemas.microsoft.com/office/drawing/2014/main" id="{629CA93D-9679-4779-8DA4-58E14EFAC2CA}"/>
              </a:ext>
            </a:extLst>
          </p:cNvPr>
          <p:cNvGrpSpPr/>
          <p:nvPr/>
        </p:nvGrpSpPr>
        <p:grpSpPr>
          <a:xfrm>
            <a:off x="2449530" y="666750"/>
            <a:ext cx="12169775" cy="8359684"/>
            <a:chOff x="334963" y="260350"/>
            <a:chExt cx="11511597" cy="6191250"/>
          </a:xfrm>
        </p:grpSpPr>
        <p:grpSp>
          <p:nvGrpSpPr>
            <p:cNvPr id="4" name="Группа 7">
              <a:extLst>
                <a:ext uri="{FF2B5EF4-FFF2-40B4-BE49-F238E27FC236}">
                  <a16:creationId xmlns:a16="http://schemas.microsoft.com/office/drawing/2014/main" id="{44F0E505-58E8-4856-B777-AC6093A9C477}"/>
                </a:ext>
              </a:extLst>
            </p:cNvPr>
            <p:cNvGrpSpPr/>
            <p:nvPr/>
          </p:nvGrpSpPr>
          <p:grpSpPr>
            <a:xfrm>
              <a:off x="334963" y="260350"/>
              <a:ext cx="11511597" cy="1947356"/>
              <a:chOff x="334963" y="260350"/>
              <a:chExt cx="11511597" cy="6333490"/>
            </a:xfrm>
          </p:grpSpPr>
          <p:sp>
            <p:nvSpPr>
              <p:cNvPr id="17" name="Прямоугольник 16">
                <a:extLst>
                  <a:ext uri="{FF2B5EF4-FFF2-40B4-BE49-F238E27FC236}">
                    <a16:creationId xmlns:a16="http://schemas.microsoft.com/office/drawing/2014/main" id="{F1DCF651-41F1-4041-BA11-012A650D2229}"/>
                  </a:ext>
                </a:extLst>
              </p:cNvPr>
              <p:cNvSpPr/>
              <p:nvPr/>
            </p:nvSpPr>
            <p:spPr>
              <a:xfrm>
                <a:off x="334963" y="260350"/>
                <a:ext cx="3607117" cy="633349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8" name="Прямоугольник 17">
                <a:extLst>
                  <a:ext uri="{FF2B5EF4-FFF2-40B4-BE49-F238E27FC236}">
                    <a16:creationId xmlns:a16="http://schemas.microsoft.com/office/drawing/2014/main" id="{77C9D92A-BD72-4DDA-86A3-285DB84DBA90}"/>
                  </a:ext>
                </a:extLst>
              </p:cNvPr>
              <p:cNvSpPr/>
              <p:nvPr/>
            </p:nvSpPr>
            <p:spPr>
              <a:xfrm>
                <a:off x="4287203" y="260350"/>
                <a:ext cx="3607117" cy="633349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" name="Прямоугольник 18">
                <a:extLst>
                  <a:ext uri="{FF2B5EF4-FFF2-40B4-BE49-F238E27FC236}">
                    <a16:creationId xmlns:a16="http://schemas.microsoft.com/office/drawing/2014/main" id="{38A7F6E9-A7EE-41A5-A8C4-C215A74CB34F}"/>
                  </a:ext>
                </a:extLst>
              </p:cNvPr>
              <p:cNvSpPr/>
              <p:nvPr/>
            </p:nvSpPr>
            <p:spPr>
              <a:xfrm>
                <a:off x="8239443" y="260350"/>
                <a:ext cx="3607117" cy="633349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5" name="Группа 8">
              <a:extLst>
                <a:ext uri="{FF2B5EF4-FFF2-40B4-BE49-F238E27FC236}">
                  <a16:creationId xmlns:a16="http://schemas.microsoft.com/office/drawing/2014/main" id="{586F99BA-0C82-4D51-AD36-7AD29D4BEBCA}"/>
                </a:ext>
              </a:extLst>
            </p:cNvPr>
            <p:cNvGrpSpPr/>
            <p:nvPr/>
          </p:nvGrpSpPr>
          <p:grpSpPr>
            <a:xfrm>
              <a:off x="334963" y="2382297"/>
              <a:ext cx="11511597" cy="1947356"/>
              <a:chOff x="334963" y="260350"/>
              <a:chExt cx="11511597" cy="6333490"/>
            </a:xfrm>
          </p:grpSpPr>
          <p:sp>
            <p:nvSpPr>
              <p:cNvPr id="14" name="Прямоугольник 13">
                <a:extLst>
                  <a:ext uri="{FF2B5EF4-FFF2-40B4-BE49-F238E27FC236}">
                    <a16:creationId xmlns:a16="http://schemas.microsoft.com/office/drawing/2014/main" id="{DD8015E3-68A9-45C8-8F8F-BCCB420ECB7D}"/>
                  </a:ext>
                </a:extLst>
              </p:cNvPr>
              <p:cNvSpPr/>
              <p:nvPr/>
            </p:nvSpPr>
            <p:spPr>
              <a:xfrm>
                <a:off x="334963" y="260350"/>
                <a:ext cx="3607117" cy="633349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5" name="Прямоугольник 14">
                <a:extLst>
                  <a:ext uri="{FF2B5EF4-FFF2-40B4-BE49-F238E27FC236}">
                    <a16:creationId xmlns:a16="http://schemas.microsoft.com/office/drawing/2014/main" id="{D1794DE9-620D-4CCB-83C4-CFEA55C027D3}"/>
                  </a:ext>
                </a:extLst>
              </p:cNvPr>
              <p:cNvSpPr/>
              <p:nvPr/>
            </p:nvSpPr>
            <p:spPr>
              <a:xfrm>
                <a:off x="4287203" y="260350"/>
                <a:ext cx="3607117" cy="633349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6" name="Прямоугольник 15">
                <a:extLst>
                  <a:ext uri="{FF2B5EF4-FFF2-40B4-BE49-F238E27FC236}">
                    <a16:creationId xmlns:a16="http://schemas.microsoft.com/office/drawing/2014/main" id="{B54E66CB-6725-422F-AA25-A2E2905B9B75}"/>
                  </a:ext>
                </a:extLst>
              </p:cNvPr>
              <p:cNvSpPr/>
              <p:nvPr/>
            </p:nvSpPr>
            <p:spPr>
              <a:xfrm>
                <a:off x="8239443" y="260350"/>
                <a:ext cx="3607117" cy="633349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6" name="Группа 9">
              <a:extLst>
                <a:ext uri="{FF2B5EF4-FFF2-40B4-BE49-F238E27FC236}">
                  <a16:creationId xmlns:a16="http://schemas.microsoft.com/office/drawing/2014/main" id="{7F81AA20-2B2E-4E8C-914B-7FBD23E9E922}"/>
                </a:ext>
              </a:extLst>
            </p:cNvPr>
            <p:cNvGrpSpPr/>
            <p:nvPr/>
          </p:nvGrpSpPr>
          <p:grpSpPr>
            <a:xfrm>
              <a:off x="334963" y="4504244"/>
              <a:ext cx="11511597" cy="1947356"/>
              <a:chOff x="334963" y="260350"/>
              <a:chExt cx="11511597" cy="6333490"/>
            </a:xfrm>
          </p:grpSpPr>
          <p:sp>
            <p:nvSpPr>
              <p:cNvPr id="11" name="Прямоугольник 10">
                <a:extLst>
                  <a:ext uri="{FF2B5EF4-FFF2-40B4-BE49-F238E27FC236}">
                    <a16:creationId xmlns:a16="http://schemas.microsoft.com/office/drawing/2014/main" id="{0907CDF5-DF00-4601-9507-26683ABE26CE}"/>
                  </a:ext>
                </a:extLst>
              </p:cNvPr>
              <p:cNvSpPr/>
              <p:nvPr/>
            </p:nvSpPr>
            <p:spPr>
              <a:xfrm>
                <a:off x="334963" y="260350"/>
                <a:ext cx="3607117" cy="633349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2" name="Прямоугольник 11">
                <a:extLst>
                  <a:ext uri="{FF2B5EF4-FFF2-40B4-BE49-F238E27FC236}">
                    <a16:creationId xmlns:a16="http://schemas.microsoft.com/office/drawing/2014/main" id="{20A986CF-C6D5-4717-B7B5-AFFE599B1347}"/>
                  </a:ext>
                </a:extLst>
              </p:cNvPr>
              <p:cNvSpPr/>
              <p:nvPr/>
            </p:nvSpPr>
            <p:spPr>
              <a:xfrm>
                <a:off x="4287203" y="260350"/>
                <a:ext cx="3607117" cy="633349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3" name="Прямоугольник 12">
                <a:extLst>
                  <a:ext uri="{FF2B5EF4-FFF2-40B4-BE49-F238E27FC236}">
                    <a16:creationId xmlns:a16="http://schemas.microsoft.com/office/drawing/2014/main" id="{7DF5B581-EB52-41CB-82E2-BE2CBDD2701A}"/>
                  </a:ext>
                </a:extLst>
              </p:cNvPr>
              <p:cNvSpPr/>
              <p:nvPr/>
            </p:nvSpPr>
            <p:spPr>
              <a:xfrm>
                <a:off x="8239443" y="260350"/>
                <a:ext cx="3607117" cy="633349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147" name="TextBox 96"/>
          <p:cNvSpPr/>
          <p:nvPr/>
        </p:nvSpPr>
        <p:spPr>
          <a:xfrm>
            <a:off x="10501320" y="2145960"/>
            <a:ext cx="3779640" cy="287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48" name="Рисунок 6" descr="Изображение выглядит как в позе&#10;&#10;Автоматически созданное описание" hidden="1"/>
          <p:cNvPicPr/>
          <p:nvPr/>
        </p:nvPicPr>
        <p:blipFill>
          <a:blip r:embed="rId4"/>
          <a:stretch/>
        </p:blipFill>
        <p:spPr>
          <a:xfrm>
            <a:off x="2448120" y="2839320"/>
            <a:ext cx="5836320" cy="4601520"/>
          </a:xfrm>
          <a:prstGeom prst="rect">
            <a:avLst/>
          </a:prstGeom>
          <a:ln w="0">
            <a:noFill/>
          </a:ln>
        </p:spPr>
      </p:pic>
      <p:sp>
        <p:nvSpPr>
          <p:cNvPr id="149" name="TextBox 38"/>
          <p:cNvSpPr/>
          <p:nvPr/>
        </p:nvSpPr>
        <p:spPr>
          <a:xfrm>
            <a:off x="1304667" y="614123"/>
            <a:ext cx="9119459" cy="359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ru-RU" sz="3200" spc="-1" dirty="0">
                <a:solidFill>
                  <a:srgbClr val="0033A0"/>
                </a:solidFill>
                <a:latin typeface="Montserrat Medium"/>
              </a:rPr>
              <a:t>Преимущества </a:t>
            </a:r>
            <a:r>
              <a:rPr lang="en-US" sz="3200" spc="-1" dirty="0">
                <a:solidFill>
                  <a:srgbClr val="0033A0"/>
                </a:solidFill>
                <a:latin typeface="Montserrat Medium"/>
              </a:rPr>
              <a:t>on-line </a:t>
            </a:r>
            <a:r>
              <a:rPr lang="ru-RU" sz="3200" spc="-1" dirty="0">
                <a:solidFill>
                  <a:srgbClr val="0033A0"/>
                </a:solidFill>
                <a:latin typeface="Montserrat Medium"/>
              </a:rPr>
              <a:t>собеседования и видеоконференции </a:t>
            </a:r>
            <a:endParaRPr lang="ru-RU" sz="3200" spc="-1" dirty="0"/>
          </a:p>
        </p:txBody>
      </p:sp>
      <p:sp>
        <p:nvSpPr>
          <p:cNvPr id="48" name="Прямоугольник 47"/>
          <p:cNvSpPr/>
          <p:nvPr/>
        </p:nvSpPr>
        <p:spPr>
          <a:xfrm>
            <a:off x="8948928" y="1828800"/>
            <a:ext cx="7071360" cy="1877568"/>
          </a:xfrm>
          <a:prstGeom prst="rect">
            <a:avLst/>
          </a:prstGeom>
          <a:solidFill>
            <a:srgbClr val="69B3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Прямоугольник 48"/>
          <p:cNvSpPr/>
          <p:nvPr/>
        </p:nvSpPr>
        <p:spPr>
          <a:xfrm>
            <a:off x="1356647" y="4264288"/>
            <a:ext cx="6998049" cy="1861418"/>
          </a:xfrm>
          <a:prstGeom prst="rect">
            <a:avLst/>
          </a:prstGeom>
          <a:solidFill>
            <a:srgbClr val="0033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Прямоугольник 50"/>
          <p:cNvSpPr/>
          <p:nvPr/>
        </p:nvSpPr>
        <p:spPr>
          <a:xfrm>
            <a:off x="1338285" y="1843907"/>
            <a:ext cx="7050724" cy="1865375"/>
          </a:xfrm>
          <a:prstGeom prst="rect">
            <a:avLst/>
          </a:prstGeom>
          <a:solidFill>
            <a:srgbClr val="CF45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TextBox 96"/>
          <p:cNvSpPr/>
          <p:nvPr/>
        </p:nvSpPr>
        <p:spPr>
          <a:xfrm>
            <a:off x="11156960" y="2145960"/>
            <a:ext cx="5039520" cy="287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3" name="TextBox 38">
            <a:extLst>
              <a:ext uri="{FF2B5EF4-FFF2-40B4-BE49-F238E27FC236}">
                <a16:creationId xmlns:a16="http://schemas.microsoft.com/office/drawing/2014/main" id="{95438848-D8A1-466E-A139-1F2ABB0DD520}"/>
              </a:ext>
            </a:extLst>
          </p:cNvPr>
          <p:cNvSpPr/>
          <p:nvPr/>
        </p:nvSpPr>
        <p:spPr>
          <a:xfrm>
            <a:off x="1067224" y="2720532"/>
            <a:ext cx="14448480" cy="359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" name="Прямоугольник 55"/>
          <p:cNvSpPr/>
          <p:nvPr/>
        </p:nvSpPr>
        <p:spPr>
          <a:xfrm>
            <a:off x="1198062" y="7008611"/>
            <a:ext cx="70529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Montserrat"/>
                <a:cs typeface="Times New Roman" pitchFamily="18" charset="0"/>
              </a:rPr>
              <a:t>У интервьюера нет возможности подвергнуть кандидата стрессовому интервью, потому что для этого необходимо очное общение</a:t>
            </a:r>
          </a:p>
        </p:txBody>
      </p:sp>
      <p:sp>
        <p:nvSpPr>
          <p:cNvPr id="57" name="Прямоугольник 56"/>
          <p:cNvSpPr/>
          <p:nvPr/>
        </p:nvSpPr>
        <p:spPr>
          <a:xfrm>
            <a:off x="1584138" y="2212716"/>
            <a:ext cx="65007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Montserrat"/>
                <a:cs typeface="Times New Roman" pitchFamily="18" charset="0"/>
              </a:rPr>
              <a:t>Он-лайн собеседование экономит время и ресурсы и работодателя, и соискателя</a:t>
            </a:r>
          </a:p>
        </p:txBody>
      </p:sp>
      <p:sp>
        <p:nvSpPr>
          <p:cNvPr id="58" name="Прямоугольник 57"/>
          <p:cNvSpPr/>
          <p:nvPr/>
        </p:nvSpPr>
        <p:spPr>
          <a:xfrm>
            <a:off x="9239723" y="2048958"/>
            <a:ext cx="654151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Montserrat"/>
                <a:cs typeface="Times New Roman" pitchFamily="18" charset="0"/>
              </a:rPr>
              <a:t>Соискатель, проходя собеседование в домашней обстановке, чувствует себя более спокойно, уверенно и подвергается меньшему стрессу</a:t>
            </a:r>
            <a:endParaRPr lang="ru-RU" sz="2400" dirty="0">
              <a:solidFill>
                <a:schemeClr val="bg1"/>
              </a:solidFill>
              <a:latin typeface="Montserrat"/>
            </a:endParaRPr>
          </a:p>
        </p:txBody>
      </p:sp>
      <p:sp>
        <p:nvSpPr>
          <p:cNvPr id="59" name="Прямоугольник 58"/>
          <p:cNvSpPr/>
          <p:nvPr/>
        </p:nvSpPr>
        <p:spPr>
          <a:xfrm>
            <a:off x="1313180" y="4562770"/>
            <a:ext cx="696256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Montserrat"/>
                <a:cs typeface="Times New Roman" pitchFamily="18" charset="0"/>
              </a:rPr>
              <a:t>За несколько часов можно пройти сразу несколько собеседований и составить первое впечатление о работодателе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Рисунок 55" descr="gos_uslugi_big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19881" y="4967418"/>
            <a:ext cx="3039763" cy="2026503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Прямоугольник 65"/>
          <p:cNvSpPr/>
          <p:nvPr/>
        </p:nvSpPr>
        <p:spPr>
          <a:xfrm>
            <a:off x="546346" y="6425521"/>
            <a:ext cx="5162487" cy="2458335"/>
          </a:xfrm>
          <a:prstGeom prst="rect">
            <a:avLst/>
          </a:prstGeom>
          <a:solidFill>
            <a:srgbClr val="69B3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" name="сетка" hidden="1">
            <a:extLst>
              <a:ext uri="{FF2B5EF4-FFF2-40B4-BE49-F238E27FC236}">
                <a16:creationId xmlns:a16="http://schemas.microsoft.com/office/drawing/2014/main" id="{629CA93D-9679-4779-8DA4-58E14EFAC2CA}"/>
              </a:ext>
            </a:extLst>
          </p:cNvPr>
          <p:cNvGrpSpPr/>
          <p:nvPr/>
        </p:nvGrpSpPr>
        <p:grpSpPr>
          <a:xfrm>
            <a:off x="2449530" y="666750"/>
            <a:ext cx="12169775" cy="8359684"/>
            <a:chOff x="334963" y="260350"/>
            <a:chExt cx="11511597" cy="6191250"/>
          </a:xfrm>
        </p:grpSpPr>
        <p:grpSp>
          <p:nvGrpSpPr>
            <p:cNvPr id="4" name="Группа 7">
              <a:extLst>
                <a:ext uri="{FF2B5EF4-FFF2-40B4-BE49-F238E27FC236}">
                  <a16:creationId xmlns:a16="http://schemas.microsoft.com/office/drawing/2014/main" id="{44F0E505-58E8-4856-B777-AC6093A9C477}"/>
                </a:ext>
              </a:extLst>
            </p:cNvPr>
            <p:cNvGrpSpPr/>
            <p:nvPr/>
          </p:nvGrpSpPr>
          <p:grpSpPr>
            <a:xfrm>
              <a:off x="334963" y="260350"/>
              <a:ext cx="11511597" cy="1947356"/>
              <a:chOff x="334963" y="260350"/>
              <a:chExt cx="11511597" cy="6333490"/>
            </a:xfrm>
          </p:grpSpPr>
          <p:sp>
            <p:nvSpPr>
              <p:cNvPr id="17" name="Прямоугольник 16">
                <a:extLst>
                  <a:ext uri="{FF2B5EF4-FFF2-40B4-BE49-F238E27FC236}">
                    <a16:creationId xmlns:a16="http://schemas.microsoft.com/office/drawing/2014/main" id="{F1DCF651-41F1-4041-BA11-012A650D2229}"/>
                  </a:ext>
                </a:extLst>
              </p:cNvPr>
              <p:cNvSpPr/>
              <p:nvPr/>
            </p:nvSpPr>
            <p:spPr>
              <a:xfrm>
                <a:off x="334963" y="260350"/>
                <a:ext cx="3607117" cy="633349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8" name="Прямоугольник 17">
                <a:extLst>
                  <a:ext uri="{FF2B5EF4-FFF2-40B4-BE49-F238E27FC236}">
                    <a16:creationId xmlns:a16="http://schemas.microsoft.com/office/drawing/2014/main" id="{77C9D92A-BD72-4DDA-86A3-285DB84DBA90}"/>
                  </a:ext>
                </a:extLst>
              </p:cNvPr>
              <p:cNvSpPr/>
              <p:nvPr/>
            </p:nvSpPr>
            <p:spPr>
              <a:xfrm>
                <a:off x="4287203" y="260350"/>
                <a:ext cx="3607117" cy="633349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" name="Прямоугольник 18">
                <a:extLst>
                  <a:ext uri="{FF2B5EF4-FFF2-40B4-BE49-F238E27FC236}">
                    <a16:creationId xmlns:a16="http://schemas.microsoft.com/office/drawing/2014/main" id="{38A7F6E9-A7EE-41A5-A8C4-C215A74CB34F}"/>
                  </a:ext>
                </a:extLst>
              </p:cNvPr>
              <p:cNvSpPr/>
              <p:nvPr/>
            </p:nvSpPr>
            <p:spPr>
              <a:xfrm>
                <a:off x="8239443" y="260350"/>
                <a:ext cx="3607117" cy="633349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5" name="Группа 8">
              <a:extLst>
                <a:ext uri="{FF2B5EF4-FFF2-40B4-BE49-F238E27FC236}">
                  <a16:creationId xmlns:a16="http://schemas.microsoft.com/office/drawing/2014/main" id="{586F99BA-0C82-4D51-AD36-7AD29D4BEBCA}"/>
                </a:ext>
              </a:extLst>
            </p:cNvPr>
            <p:cNvGrpSpPr/>
            <p:nvPr/>
          </p:nvGrpSpPr>
          <p:grpSpPr>
            <a:xfrm>
              <a:off x="334963" y="2382297"/>
              <a:ext cx="11511597" cy="1947356"/>
              <a:chOff x="334963" y="260350"/>
              <a:chExt cx="11511597" cy="6333490"/>
            </a:xfrm>
          </p:grpSpPr>
          <p:sp>
            <p:nvSpPr>
              <p:cNvPr id="14" name="Прямоугольник 13">
                <a:extLst>
                  <a:ext uri="{FF2B5EF4-FFF2-40B4-BE49-F238E27FC236}">
                    <a16:creationId xmlns:a16="http://schemas.microsoft.com/office/drawing/2014/main" id="{DD8015E3-68A9-45C8-8F8F-BCCB420ECB7D}"/>
                  </a:ext>
                </a:extLst>
              </p:cNvPr>
              <p:cNvSpPr/>
              <p:nvPr/>
            </p:nvSpPr>
            <p:spPr>
              <a:xfrm>
                <a:off x="334963" y="260350"/>
                <a:ext cx="3607117" cy="633349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5" name="Прямоугольник 14">
                <a:extLst>
                  <a:ext uri="{FF2B5EF4-FFF2-40B4-BE49-F238E27FC236}">
                    <a16:creationId xmlns:a16="http://schemas.microsoft.com/office/drawing/2014/main" id="{D1794DE9-620D-4CCB-83C4-CFEA55C027D3}"/>
                  </a:ext>
                </a:extLst>
              </p:cNvPr>
              <p:cNvSpPr/>
              <p:nvPr/>
            </p:nvSpPr>
            <p:spPr>
              <a:xfrm>
                <a:off x="4287203" y="260350"/>
                <a:ext cx="3607117" cy="633349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6" name="Прямоугольник 15">
                <a:extLst>
                  <a:ext uri="{FF2B5EF4-FFF2-40B4-BE49-F238E27FC236}">
                    <a16:creationId xmlns:a16="http://schemas.microsoft.com/office/drawing/2014/main" id="{B54E66CB-6725-422F-AA25-A2E2905B9B75}"/>
                  </a:ext>
                </a:extLst>
              </p:cNvPr>
              <p:cNvSpPr/>
              <p:nvPr/>
            </p:nvSpPr>
            <p:spPr>
              <a:xfrm>
                <a:off x="8239443" y="260350"/>
                <a:ext cx="3607117" cy="633349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6" name="Группа 9">
              <a:extLst>
                <a:ext uri="{FF2B5EF4-FFF2-40B4-BE49-F238E27FC236}">
                  <a16:creationId xmlns:a16="http://schemas.microsoft.com/office/drawing/2014/main" id="{7F81AA20-2B2E-4E8C-914B-7FBD23E9E922}"/>
                </a:ext>
              </a:extLst>
            </p:cNvPr>
            <p:cNvGrpSpPr/>
            <p:nvPr/>
          </p:nvGrpSpPr>
          <p:grpSpPr>
            <a:xfrm>
              <a:off x="334963" y="4504244"/>
              <a:ext cx="11511597" cy="1947356"/>
              <a:chOff x="334963" y="260350"/>
              <a:chExt cx="11511597" cy="6333490"/>
            </a:xfrm>
          </p:grpSpPr>
          <p:sp>
            <p:nvSpPr>
              <p:cNvPr id="11" name="Прямоугольник 10">
                <a:extLst>
                  <a:ext uri="{FF2B5EF4-FFF2-40B4-BE49-F238E27FC236}">
                    <a16:creationId xmlns:a16="http://schemas.microsoft.com/office/drawing/2014/main" id="{0907CDF5-DF00-4601-9507-26683ABE26CE}"/>
                  </a:ext>
                </a:extLst>
              </p:cNvPr>
              <p:cNvSpPr/>
              <p:nvPr/>
            </p:nvSpPr>
            <p:spPr>
              <a:xfrm>
                <a:off x="334963" y="260350"/>
                <a:ext cx="3607117" cy="633349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2" name="Прямоугольник 11">
                <a:extLst>
                  <a:ext uri="{FF2B5EF4-FFF2-40B4-BE49-F238E27FC236}">
                    <a16:creationId xmlns:a16="http://schemas.microsoft.com/office/drawing/2014/main" id="{20A986CF-C6D5-4717-B7B5-AFFE599B1347}"/>
                  </a:ext>
                </a:extLst>
              </p:cNvPr>
              <p:cNvSpPr/>
              <p:nvPr/>
            </p:nvSpPr>
            <p:spPr>
              <a:xfrm>
                <a:off x="4287203" y="260350"/>
                <a:ext cx="3607117" cy="633349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3" name="Прямоугольник 12">
                <a:extLst>
                  <a:ext uri="{FF2B5EF4-FFF2-40B4-BE49-F238E27FC236}">
                    <a16:creationId xmlns:a16="http://schemas.microsoft.com/office/drawing/2014/main" id="{7DF5B581-EB52-41CB-82E2-BE2CBDD2701A}"/>
                  </a:ext>
                </a:extLst>
              </p:cNvPr>
              <p:cNvSpPr/>
              <p:nvPr/>
            </p:nvSpPr>
            <p:spPr>
              <a:xfrm>
                <a:off x="8239443" y="260350"/>
                <a:ext cx="3607117" cy="633349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147" name="TextBox 96"/>
          <p:cNvSpPr/>
          <p:nvPr/>
        </p:nvSpPr>
        <p:spPr>
          <a:xfrm>
            <a:off x="10501320" y="2145960"/>
            <a:ext cx="3779640" cy="287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48" name="Рисунок 6" descr="Изображение выглядит как в позе&#10;&#10;Автоматически созданное описание" hidden="1"/>
          <p:cNvPicPr/>
          <p:nvPr/>
        </p:nvPicPr>
        <p:blipFill>
          <a:blip r:embed="rId4"/>
          <a:stretch/>
        </p:blipFill>
        <p:spPr>
          <a:xfrm>
            <a:off x="2448120" y="2839320"/>
            <a:ext cx="5836320" cy="4601520"/>
          </a:xfrm>
          <a:prstGeom prst="rect">
            <a:avLst/>
          </a:prstGeom>
          <a:ln w="0">
            <a:noFill/>
          </a:ln>
        </p:spPr>
      </p:pic>
      <p:sp>
        <p:nvSpPr>
          <p:cNvPr id="149" name="TextBox 38"/>
          <p:cNvSpPr/>
          <p:nvPr/>
        </p:nvSpPr>
        <p:spPr>
          <a:xfrm>
            <a:off x="679450" y="380635"/>
            <a:ext cx="8143875" cy="359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ru-RU" sz="3200" spc="-1" dirty="0">
                <a:solidFill>
                  <a:srgbClr val="0033A0"/>
                </a:solidFill>
                <a:latin typeface="Montserrat Medium"/>
              </a:rPr>
              <a:t>«Электронное правительство»</a:t>
            </a:r>
            <a:endParaRPr lang="ru-RU" sz="3200" spc="-1" dirty="0">
              <a:latin typeface="Montserrat SemiBold" panose="00000700000000000000" pitchFamily="2" charset="-52"/>
            </a:endParaRPr>
          </a:p>
        </p:txBody>
      </p:sp>
      <p:sp>
        <p:nvSpPr>
          <p:cNvPr id="7" name="TextBox 38">
            <a:extLst>
              <a:ext uri="{FF2B5EF4-FFF2-40B4-BE49-F238E27FC236}">
                <a16:creationId xmlns:a16="http://schemas.microsoft.com/office/drawing/2014/main" id="{95438848-D8A1-466E-A139-1F2ABB0DD520}"/>
              </a:ext>
            </a:extLst>
          </p:cNvPr>
          <p:cNvSpPr/>
          <p:nvPr/>
        </p:nvSpPr>
        <p:spPr>
          <a:xfrm>
            <a:off x="679449" y="916995"/>
            <a:ext cx="10836360" cy="359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ru-RU" sz="2000" spc="-1" dirty="0">
                <a:solidFill>
                  <a:srgbClr val="0033A0"/>
                </a:solidFill>
                <a:latin typeface="Montserrat" panose="00000500000000000000" pitchFamily="2" charset="-52"/>
              </a:rPr>
              <a:t>Нормативное регулирование</a:t>
            </a:r>
            <a:endParaRPr lang="ru-RU" sz="2000" spc="-1" dirty="0">
              <a:latin typeface="Montserrat" panose="00000500000000000000" pitchFamily="2" charset="-52"/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1096869" y="1422989"/>
            <a:ext cx="11868504" cy="23046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600" dirty="0">
                <a:latin typeface="Montserrat"/>
              </a:rPr>
              <a:t>Стратегия развития информационного общества в Российской Федерации, утвержденная Президентом Российской Федерации 7 февраля 2008 г. № Пр-212</a:t>
            </a:r>
          </a:p>
          <a:p>
            <a:pPr>
              <a:spcBef>
                <a:spcPct val="50000"/>
              </a:spcBef>
            </a:pPr>
            <a:r>
              <a:rPr lang="ru-RU" sz="1600" dirty="0">
                <a:latin typeface="Montserrat"/>
              </a:rPr>
              <a:t>Распоряжение Правительства Российской Федерации от 20 октября 2010 г. № 1815-р «О государственной программе РФ «Информационное общество (2011-2020 годы)»</a:t>
            </a:r>
          </a:p>
          <a:p>
            <a:pPr>
              <a:spcBef>
                <a:spcPct val="50000"/>
              </a:spcBef>
            </a:pPr>
            <a:r>
              <a:rPr lang="ru-RU" altLang="ru-RU" sz="1600" dirty="0">
                <a:latin typeface="Montserrat"/>
              </a:rPr>
              <a:t>Указ Президента Российской Федерации от 7 мая 2012 года № 601 «Об основных направлениях совершенствования системы государственного и муниципального управления»</a:t>
            </a:r>
            <a:endParaRPr lang="en-US" altLang="ru-RU" sz="1600" dirty="0"/>
          </a:p>
          <a:p>
            <a:pPr>
              <a:spcBef>
                <a:spcPct val="50000"/>
              </a:spcBef>
            </a:pPr>
            <a:endParaRPr lang="ru-RU" dirty="0">
              <a:latin typeface="Montserrat"/>
            </a:endParaRPr>
          </a:p>
        </p:txBody>
      </p:sp>
      <p:pic>
        <p:nvPicPr>
          <p:cNvPr id="51" name="Голубой">
            <a:extLst>
              <a:ext uri="{FF2B5EF4-FFF2-40B4-BE49-F238E27FC236}">
                <a16:creationId xmlns:a16="http://schemas.microsoft.com/office/drawing/2014/main" id="{3131A545-8103-4169-BB8A-36DF10303B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43399" y="1470118"/>
            <a:ext cx="273012" cy="321612"/>
          </a:xfrm>
          <a:prstGeom prst="rect">
            <a:avLst/>
          </a:prstGeom>
        </p:spPr>
      </p:pic>
      <p:pic>
        <p:nvPicPr>
          <p:cNvPr id="52" name="Голубой">
            <a:extLst>
              <a:ext uri="{FF2B5EF4-FFF2-40B4-BE49-F238E27FC236}">
                <a16:creationId xmlns:a16="http://schemas.microsoft.com/office/drawing/2014/main" id="{5E0C16FD-8D03-4C0F-9CE1-421387DEE3A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50723" y="2063244"/>
            <a:ext cx="273012" cy="321612"/>
          </a:xfrm>
          <a:prstGeom prst="rect">
            <a:avLst/>
          </a:prstGeom>
        </p:spPr>
      </p:pic>
      <p:pic>
        <p:nvPicPr>
          <p:cNvPr id="53" name="Голубой">
            <a:extLst>
              <a:ext uri="{FF2B5EF4-FFF2-40B4-BE49-F238E27FC236}">
                <a16:creationId xmlns:a16="http://schemas.microsoft.com/office/drawing/2014/main" id="{18DDC9E6-D2DF-49B8-9403-CB1D55E2A4B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61655" y="2693438"/>
            <a:ext cx="273012" cy="321613"/>
          </a:xfrm>
          <a:prstGeom prst="rect">
            <a:avLst/>
          </a:prstGeom>
        </p:spPr>
      </p:pic>
      <p:sp>
        <p:nvSpPr>
          <p:cNvPr id="55" name="TextBox 38">
            <a:extLst>
              <a:ext uri="{FF2B5EF4-FFF2-40B4-BE49-F238E27FC236}">
                <a16:creationId xmlns:a16="http://schemas.microsoft.com/office/drawing/2014/main" id="{95438848-D8A1-466E-A139-1F2ABB0DD520}"/>
              </a:ext>
            </a:extLst>
          </p:cNvPr>
          <p:cNvSpPr/>
          <p:nvPr/>
        </p:nvSpPr>
        <p:spPr>
          <a:xfrm>
            <a:off x="671211" y="3577817"/>
            <a:ext cx="10836360" cy="359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>
              <a:lnSpc>
                <a:spcPct val="90000"/>
              </a:lnSpc>
              <a:buNone/>
            </a:pPr>
            <a:r>
              <a:rPr lang="ru-RU" sz="2000" spc="-1" dirty="0">
                <a:solidFill>
                  <a:srgbClr val="0033A0"/>
                </a:solidFill>
                <a:latin typeface="Montserrat" panose="00000500000000000000" pitchFamily="2" charset="-52"/>
              </a:rPr>
              <a:t>ЕПГУ: государственные услуги в сфере труда и занятости</a:t>
            </a:r>
            <a:endParaRPr lang="ru-RU" sz="2000" spc="-1" dirty="0">
              <a:latin typeface="Montserrat" panose="00000500000000000000" pitchFamily="2" charset="-52"/>
            </a:endParaRPr>
          </a:p>
        </p:txBody>
      </p:sp>
      <p:sp>
        <p:nvSpPr>
          <p:cNvPr id="57" name="Прямоугольник 56"/>
          <p:cNvSpPr/>
          <p:nvPr/>
        </p:nvSpPr>
        <p:spPr>
          <a:xfrm>
            <a:off x="745508" y="4325546"/>
            <a:ext cx="466273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600" dirty="0">
                <a:latin typeface="Montserrat"/>
              </a:rPr>
              <a:t>8 из 17 государственных услуг, предоставляемых Департаментом труда и занятости населения Вологодской области </a:t>
            </a:r>
            <a:endParaRPr lang="ru-RU" altLang="ru-RU" sz="1600" dirty="0">
              <a:latin typeface="Montserrat"/>
            </a:endParaRPr>
          </a:p>
        </p:txBody>
      </p:sp>
      <p:sp>
        <p:nvSpPr>
          <p:cNvPr id="59" name="Заголовок 1"/>
          <p:cNvSpPr txBox="1">
            <a:spLocks/>
          </p:cNvSpPr>
          <p:nvPr/>
        </p:nvSpPr>
        <p:spPr bwMode="auto">
          <a:xfrm>
            <a:off x="543699" y="6524127"/>
            <a:ext cx="5177481" cy="642792"/>
          </a:xfrm>
          <a:prstGeom prst="rect">
            <a:avLst/>
          </a:prstGeom>
          <a:noFill/>
          <a:ln>
            <a:noFill/>
          </a:ln>
        </p:spPr>
        <p:txBody>
          <a:bodyPr lIns="128016" tIns="64008" rIns="128016" bIns="64008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ru-RU" altLang="ru-RU" sz="1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altLang="ru-RU" sz="1800" b="1" dirty="0">
                <a:solidFill>
                  <a:schemeClr val="bg1"/>
                </a:solidFill>
                <a:latin typeface="Montserrat"/>
              </a:rPr>
              <a:t>Госконтракт </a:t>
            </a:r>
            <a:r>
              <a:rPr lang="ru-RU" sz="1800" b="1" dirty="0">
                <a:solidFill>
                  <a:schemeClr val="bg1"/>
                </a:solidFill>
                <a:latin typeface="Montserrat"/>
              </a:rPr>
              <a:t>от 8 июля 2013 года № 19/13-К </a:t>
            </a:r>
            <a:endParaRPr lang="ru-RU" altLang="ru-RU" sz="1800" b="1" dirty="0">
              <a:solidFill>
                <a:schemeClr val="bg1"/>
              </a:solidFill>
              <a:latin typeface="Montserrat"/>
            </a:endParaRPr>
          </a:p>
        </p:txBody>
      </p:sp>
      <p:sp>
        <p:nvSpPr>
          <p:cNvPr id="60" name="Параллелограмм 59"/>
          <p:cNvSpPr/>
          <p:nvPr/>
        </p:nvSpPr>
        <p:spPr>
          <a:xfrm>
            <a:off x="694662" y="7207444"/>
            <a:ext cx="4919332" cy="1552353"/>
          </a:xfrm>
          <a:prstGeom prst="parallelogram">
            <a:avLst/>
          </a:prstGeom>
          <a:solidFill>
            <a:schemeClr val="bg1"/>
          </a:solidFill>
          <a:ln w="38100">
            <a:solidFill>
              <a:srgbClr val="CF45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016" tIns="64008" rIns="128016" bIns="64008" anchor="ctr"/>
          <a:lstStyle/>
          <a:p>
            <a:pPr algn="ctr">
              <a:defRPr/>
            </a:pPr>
            <a:r>
              <a:rPr lang="ru-RU" sz="2000" b="1" dirty="0">
                <a:solidFill>
                  <a:schemeClr val="tx1"/>
                </a:solidFill>
                <a:latin typeface="Montserrat"/>
              </a:rPr>
              <a:t>8 </a:t>
            </a:r>
            <a:r>
              <a:rPr lang="ru-RU" sz="1800" b="1" dirty="0">
                <a:solidFill>
                  <a:schemeClr val="tx1"/>
                </a:solidFill>
                <a:latin typeface="Montserrat"/>
              </a:rPr>
              <a:t>государственных услуг в сфере занятости</a:t>
            </a:r>
          </a:p>
          <a:p>
            <a:pPr algn="ctr">
              <a:defRPr/>
            </a:pPr>
            <a:r>
              <a:rPr lang="ru-RU" sz="2000" b="1" dirty="0">
                <a:solidFill>
                  <a:schemeClr val="tx1"/>
                </a:solidFill>
                <a:latin typeface="Montserrat"/>
              </a:rPr>
              <a:t>3 869 085,27 руб.</a:t>
            </a:r>
          </a:p>
        </p:txBody>
      </p:sp>
      <p:sp>
        <p:nvSpPr>
          <p:cNvPr id="61" name="Стрелка вверх 60"/>
          <p:cNvSpPr/>
          <p:nvPr/>
        </p:nvSpPr>
        <p:spPr>
          <a:xfrm rot="10800000">
            <a:off x="2009843" y="5349922"/>
            <a:ext cx="1913860" cy="1010648"/>
          </a:xfrm>
          <a:prstGeom prst="upArrow">
            <a:avLst/>
          </a:prstGeom>
          <a:noFill/>
          <a:ln w="57150">
            <a:solidFill>
              <a:srgbClr val="CF45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016" tIns="64008" rIns="128016" bIns="64008"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62" name="Прямоугольник 61"/>
          <p:cNvSpPr/>
          <p:nvPr/>
        </p:nvSpPr>
        <p:spPr>
          <a:xfrm>
            <a:off x="755783" y="4199386"/>
            <a:ext cx="4780044" cy="1131571"/>
          </a:xfrm>
          <a:prstGeom prst="rect">
            <a:avLst/>
          </a:prstGeom>
          <a:noFill/>
          <a:ln w="57150">
            <a:solidFill>
              <a:srgbClr val="CF45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63" name="Таблица 6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070911"/>
              </p:ext>
            </p:extLst>
          </p:nvPr>
        </p:nvGraphicFramePr>
        <p:xfrm>
          <a:off x="6861548" y="4316822"/>
          <a:ext cx="9725245" cy="4697460"/>
        </p:xfrm>
        <a:graphic>
          <a:graphicData uri="http://schemas.openxmlformats.org/drawingml/2006/table">
            <a:tbl>
              <a:tblPr firstRow="1" bandRow="1">
                <a:effectLst/>
                <a:tableStyleId>{21E4AEA4-8DFA-4A89-87EB-49C32662AFE0}</a:tableStyleId>
              </a:tblPr>
              <a:tblGrid>
                <a:gridCol w="97252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91455">
                <a:tc>
                  <a:txBody>
                    <a:bodyPr/>
                    <a:lstStyle/>
                    <a:p>
                      <a:r>
                        <a:rPr lang="ru-RU" dirty="0">
                          <a:latin typeface="Montserrat"/>
                        </a:rPr>
                        <a:t>Единый портал государственных услуг </a:t>
                      </a:r>
                      <a:r>
                        <a:rPr lang="ru-RU" sz="1800" u="sng" dirty="0">
                          <a:latin typeface="Montserrat"/>
                        </a:rPr>
                        <a:t>GOSUSLUGI.RU</a:t>
                      </a:r>
                      <a:endParaRPr lang="ru-RU" dirty="0">
                        <a:latin typeface="Montserrat"/>
                      </a:endParaRPr>
                    </a:p>
                  </a:txBody>
                  <a:tcPr marL="121920" marR="121920">
                    <a:solidFill>
                      <a:srgbClr val="CF452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1455">
                <a:tc>
                  <a:txBody>
                    <a:bodyPr/>
                    <a:lstStyle/>
                    <a:p>
                      <a:pPr marL="0" marR="0" indent="0" algn="l" defTabSz="91443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latin typeface="Montserrat"/>
                        </a:rPr>
                        <a:t>Информирование о положении на рынке труда</a:t>
                      </a:r>
                      <a:r>
                        <a:rPr lang="ru-RU" sz="1400" baseline="0" dirty="0">
                          <a:latin typeface="Montserrat"/>
                        </a:rPr>
                        <a:t> - </a:t>
                      </a:r>
                      <a:r>
                        <a:rPr lang="ru-RU" sz="1400" b="1" baseline="0" dirty="0">
                          <a:latin typeface="Montserrat"/>
                        </a:rPr>
                        <a:t>автоматизирована</a:t>
                      </a:r>
                      <a:endParaRPr lang="ru-RU" sz="1400" b="1" dirty="0">
                        <a:latin typeface="Montserrat"/>
                      </a:endParaRPr>
                    </a:p>
                  </a:txBody>
                  <a:tcPr marL="121920" marR="121920">
                    <a:solidFill>
                      <a:srgbClr val="EFAB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1455">
                <a:tc>
                  <a:txBody>
                    <a:bodyPr/>
                    <a:lstStyle/>
                    <a:p>
                      <a:pPr marL="0" marR="0" indent="0" algn="l" defTabSz="91443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latin typeface="Montserrat"/>
                        </a:rPr>
                        <a:t>Информирование об осуществлении социальных выплат - </a:t>
                      </a:r>
                      <a:r>
                        <a:rPr lang="ru-RU" sz="1400" b="1" dirty="0">
                          <a:latin typeface="Montserrat"/>
                        </a:rPr>
                        <a:t>автоматизирована</a:t>
                      </a:r>
                    </a:p>
                  </a:txBody>
                  <a:tcPr marL="121920" marR="12192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1455"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Montserrat"/>
                        </a:rPr>
                        <a:t>Оплачиваемые общественные работы</a:t>
                      </a:r>
                    </a:p>
                  </a:txBody>
                  <a:tcPr marL="121920" marR="121920">
                    <a:solidFill>
                      <a:srgbClr val="EFAB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1455">
                <a:tc>
                  <a:txBody>
                    <a:bodyPr/>
                    <a:lstStyle/>
                    <a:p>
                      <a:pPr marL="0" marR="0" indent="0" algn="l" defTabSz="91443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latin typeface="Montserrat"/>
                        </a:rPr>
                        <a:t>Содействие гражданам в поиске работы, а работодателям в подборе работников</a:t>
                      </a:r>
                    </a:p>
                  </a:txBody>
                  <a:tcPr marL="121920" marR="12192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1455"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Montserrat"/>
                        </a:rPr>
                        <a:t>Временное трудоустройство</a:t>
                      </a:r>
                    </a:p>
                  </a:txBody>
                  <a:tcPr marL="121920" marR="121920">
                    <a:solidFill>
                      <a:srgbClr val="EFAB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1455"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Montserrat"/>
                        </a:rPr>
                        <a:t>Профессиональная ориентация </a:t>
                      </a:r>
                    </a:p>
                  </a:txBody>
                  <a:tcPr marL="121920" marR="12192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1455"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Montserrat"/>
                        </a:rPr>
                        <a:t>Профессиональное обучение и дополнительное профессиональное образование </a:t>
                      </a:r>
                    </a:p>
                  </a:txBody>
                  <a:tcPr marL="121920" marR="121920">
                    <a:solidFill>
                      <a:srgbClr val="EFAB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1455">
                <a:tc>
                  <a:txBody>
                    <a:bodyPr/>
                    <a:lstStyle/>
                    <a:p>
                      <a:pPr marL="0" marR="0" indent="0" algn="l" defTabSz="91443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latin typeface="Montserrat"/>
                        </a:rPr>
                        <a:t>Содействие самозанятости/началу</a:t>
                      </a:r>
                      <a:r>
                        <a:rPr lang="ru-RU" sz="1400" baseline="0" dirty="0">
                          <a:latin typeface="Montserrat"/>
                        </a:rPr>
                        <a:t> предпринимательской деятельности</a:t>
                      </a:r>
                      <a:endParaRPr lang="ru-RU" sz="1400" dirty="0">
                        <a:latin typeface="Montserrat"/>
                      </a:endParaRPr>
                    </a:p>
                  </a:txBody>
                  <a:tcPr marL="121920" marR="12192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91455">
                <a:tc>
                  <a:txBody>
                    <a:bodyPr/>
                    <a:lstStyle/>
                    <a:p>
                      <a:pPr marL="0" marR="0" indent="0" algn="l" defTabSz="91443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700" b="1" dirty="0">
                          <a:solidFill>
                            <a:schemeClr val="bg1"/>
                          </a:solidFill>
                        </a:rPr>
                        <a:t>Региональный портал государственных услуг </a:t>
                      </a:r>
                      <a:r>
                        <a:rPr lang="ru-RU" sz="1700" b="1" u="sng" dirty="0">
                          <a:solidFill>
                            <a:schemeClr val="bg1"/>
                          </a:solidFill>
                        </a:rPr>
                        <a:t>GOSUSLUGI35.RU</a:t>
                      </a:r>
                      <a:endParaRPr lang="ru-RU" sz="1700" b="1" dirty="0">
                        <a:solidFill>
                          <a:schemeClr val="bg1"/>
                        </a:solidFill>
                      </a:endParaRPr>
                    </a:p>
                  </a:txBody>
                  <a:tcPr marL="121920" marR="121920">
                    <a:solidFill>
                      <a:srgbClr val="CF452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91455">
                <a:tc>
                  <a:txBody>
                    <a:bodyPr/>
                    <a:lstStyle/>
                    <a:p>
                      <a:pPr marL="0" marR="0" indent="0" algn="l" defTabSz="91443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latin typeface="Montserrat"/>
                        </a:rPr>
                        <a:t>Уведомительная регистрация коллективного договора</a:t>
                      </a:r>
                    </a:p>
                  </a:txBody>
                  <a:tcPr marL="121920" marR="121920">
                    <a:solidFill>
                      <a:srgbClr val="EFAB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91455">
                <a:tc>
                  <a:txBody>
                    <a:bodyPr/>
                    <a:lstStyle/>
                    <a:p>
                      <a:pPr marL="0" marR="0" indent="0" algn="l" defTabSz="91443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latin typeface="Montserrat"/>
                        </a:rPr>
                        <a:t>Уведомительная регистрация региональных, межотраслевых отраслевых, территориальных соглашений</a:t>
                      </a:r>
                    </a:p>
                  </a:txBody>
                  <a:tcPr marL="121920" marR="12192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pic>
        <p:nvPicPr>
          <p:cNvPr id="32" name="Рисунок 31" descr="газета.png"/>
          <p:cNvPicPr>
            <a:picLocks noChangeAspect="1"/>
          </p:cNvPicPr>
          <p:nvPr/>
        </p:nvPicPr>
        <p:blipFill>
          <a:blip r:embed="rId11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3074555" y="1446662"/>
            <a:ext cx="1514901" cy="157316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Рисунок 27" descr="29542248-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073955" y="5968313"/>
            <a:ext cx="3650668" cy="22736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8" name="Прямоугольник 37"/>
          <p:cNvSpPr/>
          <p:nvPr/>
        </p:nvSpPr>
        <p:spPr>
          <a:xfrm>
            <a:off x="1078116" y="8196648"/>
            <a:ext cx="14922471" cy="514866"/>
          </a:xfrm>
          <a:prstGeom prst="rect">
            <a:avLst/>
          </a:prstGeom>
          <a:solidFill>
            <a:srgbClr val="CF45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1133927" y="7253420"/>
            <a:ext cx="10179332" cy="543697"/>
          </a:xfrm>
          <a:prstGeom prst="rect">
            <a:avLst/>
          </a:prstGeom>
          <a:solidFill>
            <a:srgbClr val="69B3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рямоугольник 35"/>
          <p:cNvSpPr/>
          <p:nvPr/>
        </p:nvSpPr>
        <p:spPr>
          <a:xfrm>
            <a:off x="1151549" y="6413168"/>
            <a:ext cx="10198776" cy="568411"/>
          </a:xfrm>
          <a:prstGeom prst="rect">
            <a:avLst/>
          </a:prstGeom>
          <a:solidFill>
            <a:srgbClr val="0033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1135791" y="5313410"/>
            <a:ext cx="14922471" cy="543697"/>
          </a:xfrm>
          <a:prstGeom prst="rect">
            <a:avLst/>
          </a:prstGeom>
          <a:solidFill>
            <a:srgbClr val="CF45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" name="сетка" hidden="1">
            <a:extLst>
              <a:ext uri="{FF2B5EF4-FFF2-40B4-BE49-F238E27FC236}">
                <a16:creationId xmlns:a16="http://schemas.microsoft.com/office/drawing/2014/main" id="{629CA93D-9679-4779-8DA4-58E14EFAC2CA}"/>
              </a:ext>
            </a:extLst>
          </p:cNvPr>
          <p:cNvGrpSpPr/>
          <p:nvPr/>
        </p:nvGrpSpPr>
        <p:grpSpPr>
          <a:xfrm>
            <a:off x="2449530" y="666750"/>
            <a:ext cx="12169775" cy="8359684"/>
            <a:chOff x="334963" y="260350"/>
            <a:chExt cx="11511597" cy="6191250"/>
          </a:xfrm>
        </p:grpSpPr>
        <p:grpSp>
          <p:nvGrpSpPr>
            <p:cNvPr id="3" name="Группа 7">
              <a:extLst>
                <a:ext uri="{FF2B5EF4-FFF2-40B4-BE49-F238E27FC236}">
                  <a16:creationId xmlns:a16="http://schemas.microsoft.com/office/drawing/2014/main" id="{44F0E505-58E8-4856-B777-AC6093A9C477}"/>
                </a:ext>
              </a:extLst>
            </p:cNvPr>
            <p:cNvGrpSpPr/>
            <p:nvPr/>
          </p:nvGrpSpPr>
          <p:grpSpPr>
            <a:xfrm>
              <a:off x="334963" y="260350"/>
              <a:ext cx="11511597" cy="1947356"/>
              <a:chOff x="334963" y="260350"/>
              <a:chExt cx="11511597" cy="6333490"/>
            </a:xfrm>
          </p:grpSpPr>
          <p:sp>
            <p:nvSpPr>
              <p:cNvPr id="17" name="Прямоугольник 16">
                <a:extLst>
                  <a:ext uri="{FF2B5EF4-FFF2-40B4-BE49-F238E27FC236}">
                    <a16:creationId xmlns:a16="http://schemas.microsoft.com/office/drawing/2014/main" id="{F1DCF651-41F1-4041-BA11-012A650D2229}"/>
                  </a:ext>
                </a:extLst>
              </p:cNvPr>
              <p:cNvSpPr/>
              <p:nvPr/>
            </p:nvSpPr>
            <p:spPr>
              <a:xfrm>
                <a:off x="334963" y="260350"/>
                <a:ext cx="3607117" cy="633349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8" name="Прямоугольник 17">
                <a:extLst>
                  <a:ext uri="{FF2B5EF4-FFF2-40B4-BE49-F238E27FC236}">
                    <a16:creationId xmlns:a16="http://schemas.microsoft.com/office/drawing/2014/main" id="{77C9D92A-BD72-4DDA-86A3-285DB84DBA90}"/>
                  </a:ext>
                </a:extLst>
              </p:cNvPr>
              <p:cNvSpPr/>
              <p:nvPr/>
            </p:nvSpPr>
            <p:spPr>
              <a:xfrm>
                <a:off x="4287203" y="260350"/>
                <a:ext cx="3607117" cy="633349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" name="Прямоугольник 18">
                <a:extLst>
                  <a:ext uri="{FF2B5EF4-FFF2-40B4-BE49-F238E27FC236}">
                    <a16:creationId xmlns:a16="http://schemas.microsoft.com/office/drawing/2014/main" id="{38A7F6E9-A7EE-41A5-A8C4-C215A74CB34F}"/>
                  </a:ext>
                </a:extLst>
              </p:cNvPr>
              <p:cNvSpPr/>
              <p:nvPr/>
            </p:nvSpPr>
            <p:spPr>
              <a:xfrm>
                <a:off x="8239443" y="260350"/>
                <a:ext cx="3607117" cy="633349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4" name="Группа 8">
              <a:extLst>
                <a:ext uri="{FF2B5EF4-FFF2-40B4-BE49-F238E27FC236}">
                  <a16:creationId xmlns:a16="http://schemas.microsoft.com/office/drawing/2014/main" id="{586F99BA-0C82-4D51-AD36-7AD29D4BEBCA}"/>
                </a:ext>
              </a:extLst>
            </p:cNvPr>
            <p:cNvGrpSpPr/>
            <p:nvPr/>
          </p:nvGrpSpPr>
          <p:grpSpPr>
            <a:xfrm>
              <a:off x="334963" y="2382297"/>
              <a:ext cx="11511597" cy="1947356"/>
              <a:chOff x="334963" y="260350"/>
              <a:chExt cx="11511597" cy="6333490"/>
            </a:xfrm>
          </p:grpSpPr>
          <p:sp>
            <p:nvSpPr>
              <p:cNvPr id="14" name="Прямоугольник 13">
                <a:extLst>
                  <a:ext uri="{FF2B5EF4-FFF2-40B4-BE49-F238E27FC236}">
                    <a16:creationId xmlns:a16="http://schemas.microsoft.com/office/drawing/2014/main" id="{DD8015E3-68A9-45C8-8F8F-BCCB420ECB7D}"/>
                  </a:ext>
                </a:extLst>
              </p:cNvPr>
              <p:cNvSpPr/>
              <p:nvPr/>
            </p:nvSpPr>
            <p:spPr>
              <a:xfrm>
                <a:off x="334963" y="260350"/>
                <a:ext cx="3607117" cy="633349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5" name="Прямоугольник 14">
                <a:extLst>
                  <a:ext uri="{FF2B5EF4-FFF2-40B4-BE49-F238E27FC236}">
                    <a16:creationId xmlns:a16="http://schemas.microsoft.com/office/drawing/2014/main" id="{D1794DE9-620D-4CCB-83C4-CFEA55C027D3}"/>
                  </a:ext>
                </a:extLst>
              </p:cNvPr>
              <p:cNvSpPr/>
              <p:nvPr/>
            </p:nvSpPr>
            <p:spPr>
              <a:xfrm>
                <a:off x="4287203" y="260350"/>
                <a:ext cx="3607117" cy="633349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6" name="Прямоугольник 15">
                <a:extLst>
                  <a:ext uri="{FF2B5EF4-FFF2-40B4-BE49-F238E27FC236}">
                    <a16:creationId xmlns:a16="http://schemas.microsoft.com/office/drawing/2014/main" id="{B54E66CB-6725-422F-AA25-A2E2905B9B75}"/>
                  </a:ext>
                </a:extLst>
              </p:cNvPr>
              <p:cNvSpPr/>
              <p:nvPr/>
            </p:nvSpPr>
            <p:spPr>
              <a:xfrm>
                <a:off x="8239443" y="260350"/>
                <a:ext cx="3607117" cy="633349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5" name="Группа 9">
              <a:extLst>
                <a:ext uri="{FF2B5EF4-FFF2-40B4-BE49-F238E27FC236}">
                  <a16:creationId xmlns:a16="http://schemas.microsoft.com/office/drawing/2014/main" id="{7F81AA20-2B2E-4E8C-914B-7FBD23E9E922}"/>
                </a:ext>
              </a:extLst>
            </p:cNvPr>
            <p:cNvGrpSpPr/>
            <p:nvPr/>
          </p:nvGrpSpPr>
          <p:grpSpPr>
            <a:xfrm>
              <a:off x="334963" y="4504244"/>
              <a:ext cx="11511597" cy="1947356"/>
              <a:chOff x="334963" y="260350"/>
              <a:chExt cx="11511597" cy="6333490"/>
            </a:xfrm>
          </p:grpSpPr>
          <p:sp>
            <p:nvSpPr>
              <p:cNvPr id="11" name="Прямоугольник 10">
                <a:extLst>
                  <a:ext uri="{FF2B5EF4-FFF2-40B4-BE49-F238E27FC236}">
                    <a16:creationId xmlns:a16="http://schemas.microsoft.com/office/drawing/2014/main" id="{0907CDF5-DF00-4601-9507-26683ABE26CE}"/>
                  </a:ext>
                </a:extLst>
              </p:cNvPr>
              <p:cNvSpPr/>
              <p:nvPr/>
            </p:nvSpPr>
            <p:spPr>
              <a:xfrm>
                <a:off x="334963" y="260350"/>
                <a:ext cx="3607117" cy="633349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2" name="Прямоугольник 11">
                <a:extLst>
                  <a:ext uri="{FF2B5EF4-FFF2-40B4-BE49-F238E27FC236}">
                    <a16:creationId xmlns:a16="http://schemas.microsoft.com/office/drawing/2014/main" id="{20A986CF-C6D5-4717-B7B5-AFFE599B1347}"/>
                  </a:ext>
                </a:extLst>
              </p:cNvPr>
              <p:cNvSpPr/>
              <p:nvPr/>
            </p:nvSpPr>
            <p:spPr>
              <a:xfrm>
                <a:off x="4287203" y="260350"/>
                <a:ext cx="3607117" cy="633349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3" name="Прямоугольник 12">
                <a:extLst>
                  <a:ext uri="{FF2B5EF4-FFF2-40B4-BE49-F238E27FC236}">
                    <a16:creationId xmlns:a16="http://schemas.microsoft.com/office/drawing/2014/main" id="{7DF5B581-EB52-41CB-82E2-BE2CBDD2701A}"/>
                  </a:ext>
                </a:extLst>
              </p:cNvPr>
              <p:cNvSpPr/>
              <p:nvPr/>
            </p:nvSpPr>
            <p:spPr>
              <a:xfrm>
                <a:off x="8239443" y="260350"/>
                <a:ext cx="3607117" cy="633349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147" name="TextBox 96"/>
          <p:cNvSpPr/>
          <p:nvPr/>
        </p:nvSpPr>
        <p:spPr>
          <a:xfrm>
            <a:off x="10501320" y="2145960"/>
            <a:ext cx="3779640" cy="287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48" name="Рисунок 6" descr="Изображение выглядит как в позе&#10;&#10;Автоматически созданное описание" hidden="1"/>
          <p:cNvPicPr/>
          <p:nvPr/>
        </p:nvPicPr>
        <p:blipFill>
          <a:blip r:embed="rId4"/>
          <a:stretch/>
        </p:blipFill>
        <p:spPr>
          <a:xfrm>
            <a:off x="2448120" y="2839320"/>
            <a:ext cx="5836320" cy="4601520"/>
          </a:xfrm>
          <a:prstGeom prst="rect">
            <a:avLst/>
          </a:prstGeom>
          <a:ln w="0">
            <a:noFill/>
          </a:ln>
        </p:spPr>
      </p:pic>
      <p:graphicFrame>
        <p:nvGraphicFramePr>
          <p:cNvPr id="20" name="Таблица 19"/>
          <p:cNvGraphicFramePr>
            <a:graphicFrameLocks noGrp="1"/>
          </p:cNvGraphicFramePr>
          <p:nvPr/>
        </p:nvGraphicFramePr>
        <p:xfrm>
          <a:off x="1221226" y="958484"/>
          <a:ext cx="8700697" cy="3708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006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121920" marR="12192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>
                          <a:latin typeface="Montserrat"/>
                        </a:rPr>
                        <a:t>Ошибки сервисов на ЕПГУ</a:t>
                      </a:r>
                    </a:p>
                  </a:txBody>
                  <a:tcPr marL="121920" marR="121920">
                    <a:solidFill>
                      <a:srgbClr val="BDDE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>
                          <a:latin typeface="Montserrat"/>
                        </a:rPr>
                        <a:t>Сбои в работе РИС</a:t>
                      </a:r>
                    </a:p>
                  </a:txBody>
                  <a:tcPr marL="121920" marR="12192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3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>
                          <a:latin typeface="Montserrat"/>
                        </a:rPr>
                        <a:t>Нестабильная работа ЕСИА</a:t>
                      </a:r>
                    </a:p>
                  </a:txBody>
                  <a:tcPr marL="121920" marR="121920">
                    <a:solidFill>
                      <a:srgbClr val="BDDE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>
                          <a:latin typeface="Montserrat"/>
                        </a:rPr>
                        <a:t>Медленная работа интернета на местах</a:t>
                      </a:r>
                    </a:p>
                  </a:txBody>
                  <a:tcPr marL="121920" marR="12192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>
                          <a:latin typeface="Montserrat"/>
                        </a:rPr>
                        <a:t>Отсутствие технических возможностей</a:t>
                      </a:r>
                    </a:p>
                  </a:txBody>
                  <a:tcPr marL="121920" marR="121920">
                    <a:solidFill>
                      <a:srgbClr val="BDDE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>
                          <a:latin typeface="Montserrat"/>
                        </a:rPr>
                        <a:t>Психологический барьер </a:t>
                      </a:r>
                    </a:p>
                  </a:txBody>
                  <a:tcPr marL="121920" marR="12192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>
                          <a:latin typeface="Montserrat"/>
                        </a:rPr>
                        <a:t>Отсутствие интернета в удаленных районах</a:t>
                      </a:r>
                    </a:p>
                  </a:txBody>
                  <a:tcPr marL="121920" marR="121920">
                    <a:solidFill>
                      <a:srgbClr val="BDDE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>
                          <a:latin typeface="Montserrat"/>
                        </a:rPr>
                        <a:t>Устаревание компьютерного</a:t>
                      </a:r>
                      <a:r>
                        <a:rPr lang="ru-RU" baseline="0" dirty="0">
                          <a:latin typeface="Montserrat"/>
                        </a:rPr>
                        <a:t> парка СЗН</a:t>
                      </a:r>
                      <a:endParaRPr lang="ru-RU" dirty="0">
                        <a:latin typeface="Montserrat"/>
                      </a:endParaRPr>
                    </a:p>
                  </a:txBody>
                  <a:tcPr marL="121920" marR="12192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>
                          <a:latin typeface="Montserrat"/>
                        </a:rPr>
                        <a:t>Отсутствие ЭП у работодателей</a:t>
                      </a:r>
                    </a:p>
                  </a:txBody>
                  <a:tcPr marL="121920" marR="121920">
                    <a:solidFill>
                      <a:srgbClr val="BDDE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149" name="TextBox 38"/>
          <p:cNvSpPr/>
          <p:nvPr/>
        </p:nvSpPr>
        <p:spPr>
          <a:xfrm>
            <a:off x="1170770" y="575762"/>
            <a:ext cx="8143875" cy="359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>
              <a:lnSpc>
                <a:spcPct val="90000"/>
              </a:lnSpc>
              <a:buNone/>
            </a:pPr>
            <a:r>
              <a:rPr lang="ru-RU" sz="3200" spc="-1" dirty="0">
                <a:solidFill>
                  <a:srgbClr val="0033A0"/>
                </a:solidFill>
                <a:latin typeface="Montserrat Medium"/>
              </a:rPr>
              <a:t>Проблемы при предоставлении услуг в электронном виде  </a:t>
            </a:r>
            <a:endParaRPr lang="ru-RU" sz="3200" spc="-1" dirty="0"/>
          </a:p>
        </p:txBody>
      </p:sp>
      <p:sp>
        <p:nvSpPr>
          <p:cNvPr id="22" name="TextBox 38"/>
          <p:cNvSpPr/>
          <p:nvPr/>
        </p:nvSpPr>
        <p:spPr>
          <a:xfrm>
            <a:off x="1239879" y="4858404"/>
            <a:ext cx="14448480" cy="359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>
              <a:lnSpc>
                <a:spcPct val="90000"/>
              </a:lnSpc>
              <a:buNone/>
            </a:pPr>
            <a:r>
              <a:rPr lang="ru-RU" sz="2800" spc="-1" dirty="0">
                <a:solidFill>
                  <a:srgbClr val="0033A0"/>
                </a:solidFill>
                <a:latin typeface="Montserrat Medium"/>
                <a:ea typeface="DejaVu Sans"/>
              </a:rPr>
              <a:t>Нормативное урегулирование на региональном уровне</a:t>
            </a:r>
            <a:endParaRPr lang="ru-RU" sz="2800" spc="-1" dirty="0">
              <a:latin typeface="Arial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1149904" y="5357684"/>
            <a:ext cx="1461456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500" b="1" dirty="0">
                <a:solidFill>
                  <a:schemeClr val="bg1"/>
                </a:solidFill>
                <a:latin typeface="Montserrat" panose="00000500000000000000"/>
              </a:rPr>
              <a:t>Указ Президента Российской Федерации от 7 мая 2012 года № 601 «Об основных направлениях совершенствования системы государственного управления»</a:t>
            </a:r>
            <a:endParaRPr lang="ru-RU" sz="1500" b="1" dirty="0">
              <a:solidFill>
                <a:schemeClr val="bg1"/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1544197" y="5811877"/>
            <a:ext cx="145828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400" dirty="0">
                <a:latin typeface="Montserrat" panose="00000500000000000000"/>
              </a:rPr>
              <a:t>подпункт «в» пункта 1 - «доля граждан, использующих механизм получения государственных и муниципальных услуг в электронной форме, к 2018 году - не менее 70 процентов»</a:t>
            </a:r>
            <a:endParaRPr lang="ru-RU" sz="1400" dirty="0"/>
          </a:p>
        </p:txBody>
      </p:sp>
      <p:sp>
        <p:nvSpPr>
          <p:cNvPr id="29" name="Прямоугольник 28"/>
          <p:cNvSpPr/>
          <p:nvPr/>
        </p:nvSpPr>
        <p:spPr>
          <a:xfrm>
            <a:off x="1217788" y="6553199"/>
            <a:ext cx="9366421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500" b="1" dirty="0">
                <a:solidFill>
                  <a:schemeClr val="bg1"/>
                </a:solidFill>
              </a:rPr>
              <a:t>Государственная программа «Информационное общество - Вологодская область»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1184471" y="7253417"/>
            <a:ext cx="1020486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500" b="1" dirty="0">
                <a:solidFill>
                  <a:schemeClr val="bg1"/>
                </a:solidFill>
              </a:rPr>
              <a:t>Государственная программа «Содействие занятости населения, улучшение условий и охраны труда в Вологодской области» 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1526437" y="7824308"/>
            <a:ext cx="873232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400" dirty="0"/>
              <a:t>с 2021 года «Трудовые ресурсы, занятость населения и безопасный труд» 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1099887" y="8187875"/>
            <a:ext cx="1487582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500" b="1" dirty="0">
                <a:solidFill>
                  <a:schemeClr val="bg1"/>
                </a:solidFill>
                <a:latin typeface="Montserrat" panose="00000500000000000000"/>
              </a:rPr>
              <a:t>План мероприятий по достижению показателя, определенного в пункте 1 «в» Указа Президента Российской Федерации от 7 мая 2012 года № 601 «Об основных направлениях совершенствования системы государственного управления» (утверждена Губернатором области 20.10.2015 года)</a:t>
            </a:r>
            <a:endParaRPr lang="ru-RU" sz="1500" b="1" dirty="0">
              <a:solidFill>
                <a:schemeClr val="bg1"/>
              </a:solidFill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1574327" y="8700927"/>
            <a:ext cx="119069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400" dirty="0"/>
              <a:t>план мероприятий по популяризации и «дорожная карта» по предоставлению услуг в электронном виде, утверждаемые приказом Департамента </a:t>
            </a:r>
          </a:p>
        </p:txBody>
      </p:sp>
      <p:pic>
        <p:nvPicPr>
          <p:cNvPr id="39" name="Рисунок 38" descr="ерыаооыцн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95628" y="663164"/>
            <a:ext cx="2374711" cy="407806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сетка" hidden="1">
            <a:extLst>
              <a:ext uri="{FF2B5EF4-FFF2-40B4-BE49-F238E27FC236}">
                <a16:creationId xmlns:a16="http://schemas.microsoft.com/office/drawing/2014/main" id="{629CA93D-9679-4779-8DA4-58E14EFAC2CA}"/>
              </a:ext>
            </a:extLst>
          </p:cNvPr>
          <p:cNvGrpSpPr/>
          <p:nvPr/>
        </p:nvGrpSpPr>
        <p:grpSpPr>
          <a:xfrm>
            <a:off x="2449530" y="666750"/>
            <a:ext cx="12169775" cy="8359684"/>
            <a:chOff x="334963" y="260350"/>
            <a:chExt cx="11511597" cy="6191250"/>
          </a:xfrm>
        </p:grpSpPr>
        <p:grpSp>
          <p:nvGrpSpPr>
            <p:cNvPr id="3" name="Группа 7">
              <a:extLst>
                <a:ext uri="{FF2B5EF4-FFF2-40B4-BE49-F238E27FC236}">
                  <a16:creationId xmlns:a16="http://schemas.microsoft.com/office/drawing/2014/main" id="{44F0E505-58E8-4856-B777-AC6093A9C477}"/>
                </a:ext>
              </a:extLst>
            </p:cNvPr>
            <p:cNvGrpSpPr/>
            <p:nvPr/>
          </p:nvGrpSpPr>
          <p:grpSpPr>
            <a:xfrm>
              <a:off x="334963" y="260350"/>
              <a:ext cx="11511597" cy="1947356"/>
              <a:chOff x="334963" y="260350"/>
              <a:chExt cx="11511597" cy="6333490"/>
            </a:xfrm>
          </p:grpSpPr>
          <p:sp>
            <p:nvSpPr>
              <p:cNvPr id="17" name="Прямоугольник 16">
                <a:extLst>
                  <a:ext uri="{FF2B5EF4-FFF2-40B4-BE49-F238E27FC236}">
                    <a16:creationId xmlns:a16="http://schemas.microsoft.com/office/drawing/2014/main" id="{F1DCF651-41F1-4041-BA11-012A650D2229}"/>
                  </a:ext>
                </a:extLst>
              </p:cNvPr>
              <p:cNvSpPr/>
              <p:nvPr/>
            </p:nvSpPr>
            <p:spPr>
              <a:xfrm>
                <a:off x="334963" y="260350"/>
                <a:ext cx="3607117" cy="633349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8" name="Прямоугольник 17">
                <a:extLst>
                  <a:ext uri="{FF2B5EF4-FFF2-40B4-BE49-F238E27FC236}">
                    <a16:creationId xmlns:a16="http://schemas.microsoft.com/office/drawing/2014/main" id="{77C9D92A-BD72-4DDA-86A3-285DB84DBA90}"/>
                  </a:ext>
                </a:extLst>
              </p:cNvPr>
              <p:cNvSpPr/>
              <p:nvPr/>
            </p:nvSpPr>
            <p:spPr>
              <a:xfrm>
                <a:off x="4287203" y="260350"/>
                <a:ext cx="3607117" cy="633349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" name="Прямоугольник 18">
                <a:extLst>
                  <a:ext uri="{FF2B5EF4-FFF2-40B4-BE49-F238E27FC236}">
                    <a16:creationId xmlns:a16="http://schemas.microsoft.com/office/drawing/2014/main" id="{38A7F6E9-A7EE-41A5-A8C4-C215A74CB34F}"/>
                  </a:ext>
                </a:extLst>
              </p:cNvPr>
              <p:cNvSpPr/>
              <p:nvPr/>
            </p:nvSpPr>
            <p:spPr>
              <a:xfrm>
                <a:off x="8239443" y="260350"/>
                <a:ext cx="3607117" cy="633349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4" name="Группа 8">
              <a:extLst>
                <a:ext uri="{FF2B5EF4-FFF2-40B4-BE49-F238E27FC236}">
                  <a16:creationId xmlns:a16="http://schemas.microsoft.com/office/drawing/2014/main" id="{586F99BA-0C82-4D51-AD36-7AD29D4BEBCA}"/>
                </a:ext>
              </a:extLst>
            </p:cNvPr>
            <p:cNvGrpSpPr/>
            <p:nvPr/>
          </p:nvGrpSpPr>
          <p:grpSpPr>
            <a:xfrm>
              <a:off x="334963" y="2382297"/>
              <a:ext cx="11511597" cy="1947356"/>
              <a:chOff x="334963" y="260350"/>
              <a:chExt cx="11511597" cy="6333490"/>
            </a:xfrm>
          </p:grpSpPr>
          <p:sp>
            <p:nvSpPr>
              <p:cNvPr id="14" name="Прямоугольник 13">
                <a:extLst>
                  <a:ext uri="{FF2B5EF4-FFF2-40B4-BE49-F238E27FC236}">
                    <a16:creationId xmlns:a16="http://schemas.microsoft.com/office/drawing/2014/main" id="{DD8015E3-68A9-45C8-8F8F-BCCB420ECB7D}"/>
                  </a:ext>
                </a:extLst>
              </p:cNvPr>
              <p:cNvSpPr/>
              <p:nvPr/>
            </p:nvSpPr>
            <p:spPr>
              <a:xfrm>
                <a:off x="334963" y="260350"/>
                <a:ext cx="3607117" cy="633349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5" name="Прямоугольник 14">
                <a:extLst>
                  <a:ext uri="{FF2B5EF4-FFF2-40B4-BE49-F238E27FC236}">
                    <a16:creationId xmlns:a16="http://schemas.microsoft.com/office/drawing/2014/main" id="{D1794DE9-620D-4CCB-83C4-CFEA55C027D3}"/>
                  </a:ext>
                </a:extLst>
              </p:cNvPr>
              <p:cNvSpPr/>
              <p:nvPr/>
            </p:nvSpPr>
            <p:spPr>
              <a:xfrm>
                <a:off x="4287203" y="260350"/>
                <a:ext cx="3607117" cy="633349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6" name="Прямоугольник 15">
                <a:extLst>
                  <a:ext uri="{FF2B5EF4-FFF2-40B4-BE49-F238E27FC236}">
                    <a16:creationId xmlns:a16="http://schemas.microsoft.com/office/drawing/2014/main" id="{B54E66CB-6725-422F-AA25-A2E2905B9B75}"/>
                  </a:ext>
                </a:extLst>
              </p:cNvPr>
              <p:cNvSpPr/>
              <p:nvPr/>
            </p:nvSpPr>
            <p:spPr>
              <a:xfrm>
                <a:off x="8239443" y="260350"/>
                <a:ext cx="3607117" cy="633349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5" name="Группа 9">
              <a:extLst>
                <a:ext uri="{FF2B5EF4-FFF2-40B4-BE49-F238E27FC236}">
                  <a16:creationId xmlns:a16="http://schemas.microsoft.com/office/drawing/2014/main" id="{7F81AA20-2B2E-4E8C-914B-7FBD23E9E922}"/>
                </a:ext>
              </a:extLst>
            </p:cNvPr>
            <p:cNvGrpSpPr/>
            <p:nvPr/>
          </p:nvGrpSpPr>
          <p:grpSpPr>
            <a:xfrm>
              <a:off x="334963" y="4504244"/>
              <a:ext cx="11511597" cy="1947356"/>
              <a:chOff x="334963" y="260350"/>
              <a:chExt cx="11511597" cy="6333490"/>
            </a:xfrm>
          </p:grpSpPr>
          <p:sp>
            <p:nvSpPr>
              <p:cNvPr id="11" name="Прямоугольник 10">
                <a:extLst>
                  <a:ext uri="{FF2B5EF4-FFF2-40B4-BE49-F238E27FC236}">
                    <a16:creationId xmlns:a16="http://schemas.microsoft.com/office/drawing/2014/main" id="{0907CDF5-DF00-4601-9507-26683ABE26CE}"/>
                  </a:ext>
                </a:extLst>
              </p:cNvPr>
              <p:cNvSpPr/>
              <p:nvPr/>
            </p:nvSpPr>
            <p:spPr>
              <a:xfrm>
                <a:off x="334963" y="260350"/>
                <a:ext cx="3607117" cy="633349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2" name="Прямоугольник 11">
                <a:extLst>
                  <a:ext uri="{FF2B5EF4-FFF2-40B4-BE49-F238E27FC236}">
                    <a16:creationId xmlns:a16="http://schemas.microsoft.com/office/drawing/2014/main" id="{20A986CF-C6D5-4717-B7B5-AFFE599B1347}"/>
                  </a:ext>
                </a:extLst>
              </p:cNvPr>
              <p:cNvSpPr/>
              <p:nvPr/>
            </p:nvSpPr>
            <p:spPr>
              <a:xfrm>
                <a:off x="4287203" y="260350"/>
                <a:ext cx="3607117" cy="633349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3" name="Прямоугольник 12">
                <a:extLst>
                  <a:ext uri="{FF2B5EF4-FFF2-40B4-BE49-F238E27FC236}">
                    <a16:creationId xmlns:a16="http://schemas.microsoft.com/office/drawing/2014/main" id="{7DF5B581-EB52-41CB-82E2-BE2CBDD2701A}"/>
                  </a:ext>
                </a:extLst>
              </p:cNvPr>
              <p:cNvSpPr/>
              <p:nvPr/>
            </p:nvSpPr>
            <p:spPr>
              <a:xfrm>
                <a:off x="8239443" y="260350"/>
                <a:ext cx="3607117" cy="633349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147" name="TextBox 96"/>
          <p:cNvSpPr/>
          <p:nvPr/>
        </p:nvSpPr>
        <p:spPr>
          <a:xfrm>
            <a:off x="10501320" y="2145960"/>
            <a:ext cx="3779640" cy="287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48" name="Рисунок 6" descr="Изображение выглядит как в позе&#10;&#10;Автоматически созданное описание" hidden="1"/>
          <p:cNvPicPr/>
          <p:nvPr/>
        </p:nvPicPr>
        <p:blipFill>
          <a:blip r:embed="rId3"/>
          <a:stretch/>
        </p:blipFill>
        <p:spPr>
          <a:xfrm>
            <a:off x="2448120" y="2839320"/>
            <a:ext cx="5836320" cy="4601520"/>
          </a:xfrm>
          <a:prstGeom prst="rect">
            <a:avLst/>
          </a:prstGeom>
          <a:ln w="0">
            <a:noFill/>
          </a:ln>
        </p:spPr>
      </p:pic>
      <p:sp>
        <p:nvSpPr>
          <p:cNvPr id="149" name="TextBox 38"/>
          <p:cNvSpPr/>
          <p:nvPr/>
        </p:nvSpPr>
        <p:spPr>
          <a:xfrm>
            <a:off x="1298764" y="517851"/>
            <a:ext cx="8143875" cy="359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>
              <a:lnSpc>
                <a:spcPct val="90000"/>
              </a:lnSpc>
              <a:buNone/>
            </a:pPr>
            <a:r>
              <a:rPr lang="ru-RU" sz="3200" spc="-1" dirty="0">
                <a:solidFill>
                  <a:srgbClr val="0033A0"/>
                </a:solidFill>
                <a:latin typeface="Montserrat Medium"/>
              </a:rPr>
              <a:t>Мероприятия по вовлечению населения в электронное взаимодействие</a:t>
            </a:r>
            <a:endParaRPr lang="ru-RU" sz="3200" spc="-1" dirty="0"/>
          </a:p>
        </p:txBody>
      </p:sp>
      <p:graphicFrame>
        <p:nvGraphicFramePr>
          <p:cNvPr id="20" name="Схема 19"/>
          <p:cNvGraphicFramePr/>
          <p:nvPr>
            <p:extLst>
              <p:ext uri="{D42A27DB-BD31-4B8C-83A1-F6EECF244321}">
                <p14:modId xmlns:p14="http://schemas.microsoft.com/office/powerpoint/2010/main" val="3017350666"/>
              </p:ext>
            </p:extLst>
          </p:nvPr>
        </p:nvGraphicFramePr>
        <p:xfrm>
          <a:off x="1296537" y="1511074"/>
          <a:ext cx="14698639" cy="74691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сетка" hidden="1">
            <a:extLst>
              <a:ext uri="{FF2B5EF4-FFF2-40B4-BE49-F238E27FC236}">
                <a16:creationId xmlns:a16="http://schemas.microsoft.com/office/drawing/2014/main" id="{629CA93D-9679-4779-8DA4-58E14EFAC2CA}"/>
              </a:ext>
            </a:extLst>
          </p:cNvPr>
          <p:cNvGrpSpPr/>
          <p:nvPr/>
        </p:nvGrpSpPr>
        <p:grpSpPr>
          <a:xfrm>
            <a:off x="2449530" y="666750"/>
            <a:ext cx="12169775" cy="8359684"/>
            <a:chOff x="334963" y="260350"/>
            <a:chExt cx="11511597" cy="6191250"/>
          </a:xfrm>
        </p:grpSpPr>
        <p:grpSp>
          <p:nvGrpSpPr>
            <p:cNvPr id="3" name="Группа 7">
              <a:extLst>
                <a:ext uri="{FF2B5EF4-FFF2-40B4-BE49-F238E27FC236}">
                  <a16:creationId xmlns:a16="http://schemas.microsoft.com/office/drawing/2014/main" id="{44F0E505-58E8-4856-B777-AC6093A9C477}"/>
                </a:ext>
              </a:extLst>
            </p:cNvPr>
            <p:cNvGrpSpPr/>
            <p:nvPr/>
          </p:nvGrpSpPr>
          <p:grpSpPr>
            <a:xfrm>
              <a:off x="334963" y="260350"/>
              <a:ext cx="11511597" cy="1947356"/>
              <a:chOff x="334963" y="260350"/>
              <a:chExt cx="11511597" cy="6333490"/>
            </a:xfrm>
          </p:grpSpPr>
          <p:sp>
            <p:nvSpPr>
              <p:cNvPr id="17" name="Прямоугольник 16">
                <a:extLst>
                  <a:ext uri="{FF2B5EF4-FFF2-40B4-BE49-F238E27FC236}">
                    <a16:creationId xmlns:a16="http://schemas.microsoft.com/office/drawing/2014/main" id="{F1DCF651-41F1-4041-BA11-012A650D2229}"/>
                  </a:ext>
                </a:extLst>
              </p:cNvPr>
              <p:cNvSpPr/>
              <p:nvPr/>
            </p:nvSpPr>
            <p:spPr>
              <a:xfrm>
                <a:off x="334963" y="260350"/>
                <a:ext cx="3607117" cy="633349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8" name="Прямоугольник 17">
                <a:extLst>
                  <a:ext uri="{FF2B5EF4-FFF2-40B4-BE49-F238E27FC236}">
                    <a16:creationId xmlns:a16="http://schemas.microsoft.com/office/drawing/2014/main" id="{77C9D92A-BD72-4DDA-86A3-285DB84DBA90}"/>
                  </a:ext>
                </a:extLst>
              </p:cNvPr>
              <p:cNvSpPr/>
              <p:nvPr/>
            </p:nvSpPr>
            <p:spPr>
              <a:xfrm>
                <a:off x="4287203" y="260350"/>
                <a:ext cx="3607117" cy="633349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" name="Прямоугольник 18">
                <a:extLst>
                  <a:ext uri="{FF2B5EF4-FFF2-40B4-BE49-F238E27FC236}">
                    <a16:creationId xmlns:a16="http://schemas.microsoft.com/office/drawing/2014/main" id="{38A7F6E9-A7EE-41A5-A8C4-C215A74CB34F}"/>
                  </a:ext>
                </a:extLst>
              </p:cNvPr>
              <p:cNvSpPr/>
              <p:nvPr/>
            </p:nvSpPr>
            <p:spPr>
              <a:xfrm>
                <a:off x="8239443" y="260350"/>
                <a:ext cx="3607117" cy="633349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4" name="Группа 8">
              <a:extLst>
                <a:ext uri="{FF2B5EF4-FFF2-40B4-BE49-F238E27FC236}">
                  <a16:creationId xmlns:a16="http://schemas.microsoft.com/office/drawing/2014/main" id="{586F99BA-0C82-4D51-AD36-7AD29D4BEBCA}"/>
                </a:ext>
              </a:extLst>
            </p:cNvPr>
            <p:cNvGrpSpPr/>
            <p:nvPr/>
          </p:nvGrpSpPr>
          <p:grpSpPr>
            <a:xfrm>
              <a:off x="334963" y="2382297"/>
              <a:ext cx="11511597" cy="1947356"/>
              <a:chOff x="334963" y="260350"/>
              <a:chExt cx="11511597" cy="6333490"/>
            </a:xfrm>
          </p:grpSpPr>
          <p:sp>
            <p:nvSpPr>
              <p:cNvPr id="14" name="Прямоугольник 13">
                <a:extLst>
                  <a:ext uri="{FF2B5EF4-FFF2-40B4-BE49-F238E27FC236}">
                    <a16:creationId xmlns:a16="http://schemas.microsoft.com/office/drawing/2014/main" id="{DD8015E3-68A9-45C8-8F8F-BCCB420ECB7D}"/>
                  </a:ext>
                </a:extLst>
              </p:cNvPr>
              <p:cNvSpPr/>
              <p:nvPr/>
            </p:nvSpPr>
            <p:spPr>
              <a:xfrm>
                <a:off x="334963" y="260350"/>
                <a:ext cx="3607117" cy="633349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5" name="Прямоугольник 14">
                <a:extLst>
                  <a:ext uri="{FF2B5EF4-FFF2-40B4-BE49-F238E27FC236}">
                    <a16:creationId xmlns:a16="http://schemas.microsoft.com/office/drawing/2014/main" id="{D1794DE9-620D-4CCB-83C4-CFEA55C027D3}"/>
                  </a:ext>
                </a:extLst>
              </p:cNvPr>
              <p:cNvSpPr/>
              <p:nvPr/>
            </p:nvSpPr>
            <p:spPr>
              <a:xfrm>
                <a:off x="4287203" y="260350"/>
                <a:ext cx="3607117" cy="633349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6" name="Прямоугольник 15">
                <a:extLst>
                  <a:ext uri="{FF2B5EF4-FFF2-40B4-BE49-F238E27FC236}">
                    <a16:creationId xmlns:a16="http://schemas.microsoft.com/office/drawing/2014/main" id="{B54E66CB-6725-422F-AA25-A2E2905B9B75}"/>
                  </a:ext>
                </a:extLst>
              </p:cNvPr>
              <p:cNvSpPr/>
              <p:nvPr/>
            </p:nvSpPr>
            <p:spPr>
              <a:xfrm>
                <a:off x="8239443" y="260350"/>
                <a:ext cx="3607117" cy="633349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5" name="Группа 9">
              <a:extLst>
                <a:ext uri="{FF2B5EF4-FFF2-40B4-BE49-F238E27FC236}">
                  <a16:creationId xmlns:a16="http://schemas.microsoft.com/office/drawing/2014/main" id="{7F81AA20-2B2E-4E8C-914B-7FBD23E9E922}"/>
                </a:ext>
              </a:extLst>
            </p:cNvPr>
            <p:cNvGrpSpPr/>
            <p:nvPr/>
          </p:nvGrpSpPr>
          <p:grpSpPr>
            <a:xfrm>
              <a:off x="334963" y="4504244"/>
              <a:ext cx="11511597" cy="1947356"/>
              <a:chOff x="334963" y="260350"/>
              <a:chExt cx="11511597" cy="6333490"/>
            </a:xfrm>
          </p:grpSpPr>
          <p:sp>
            <p:nvSpPr>
              <p:cNvPr id="11" name="Прямоугольник 10">
                <a:extLst>
                  <a:ext uri="{FF2B5EF4-FFF2-40B4-BE49-F238E27FC236}">
                    <a16:creationId xmlns:a16="http://schemas.microsoft.com/office/drawing/2014/main" id="{0907CDF5-DF00-4601-9507-26683ABE26CE}"/>
                  </a:ext>
                </a:extLst>
              </p:cNvPr>
              <p:cNvSpPr/>
              <p:nvPr/>
            </p:nvSpPr>
            <p:spPr>
              <a:xfrm>
                <a:off x="334963" y="260350"/>
                <a:ext cx="3607117" cy="633349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2" name="Прямоугольник 11">
                <a:extLst>
                  <a:ext uri="{FF2B5EF4-FFF2-40B4-BE49-F238E27FC236}">
                    <a16:creationId xmlns:a16="http://schemas.microsoft.com/office/drawing/2014/main" id="{20A986CF-C6D5-4717-B7B5-AFFE599B1347}"/>
                  </a:ext>
                </a:extLst>
              </p:cNvPr>
              <p:cNvSpPr/>
              <p:nvPr/>
            </p:nvSpPr>
            <p:spPr>
              <a:xfrm>
                <a:off x="4287203" y="260350"/>
                <a:ext cx="3607117" cy="633349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3" name="Прямоугольник 12">
                <a:extLst>
                  <a:ext uri="{FF2B5EF4-FFF2-40B4-BE49-F238E27FC236}">
                    <a16:creationId xmlns:a16="http://schemas.microsoft.com/office/drawing/2014/main" id="{7DF5B581-EB52-41CB-82E2-BE2CBDD2701A}"/>
                  </a:ext>
                </a:extLst>
              </p:cNvPr>
              <p:cNvSpPr/>
              <p:nvPr/>
            </p:nvSpPr>
            <p:spPr>
              <a:xfrm>
                <a:off x="8239443" y="260350"/>
                <a:ext cx="3607117" cy="633349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147" name="TextBox 96"/>
          <p:cNvSpPr/>
          <p:nvPr/>
        </p:nvSpPr>
        <p:spPr>
          <a:xfrm>
            <a:off x="10501320" y="2145960"/>
            <a:ext cx="3779640" cy="287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48" name="Рисунок 6" descr="Изображение выглядит как в позе&#10;&#10;Автоматически созданное описание" hidden="1"/>
          <p:cNvPicPr/>
          <p:nvPr/>
        </p:nvPicPr>
        <p:blipFill>
          <a:blip r:embed="rId3"/>
          <a:stretch/>
        </p:blipFill>
        <p:spPr>
          <a:xfrm>
            <a:off x="2448120" y="2839320"/>
            <a:ext cx="5836320" cy="4601520"/>
          </a:xfrm>
          <a:prstGeom prst="rect">
            <a:avLst/>
          </a:prstGeom>
          <a:ln w="0">
            <a:noFill/>
          </a:ln>
        </p:spPr>
      </p:pic>
      <p:sp>
        <p:nvSpPr>
          <p:cNvPr id="20" name="TextBox 38"/>
          <p:cNvSpPr/>
          <p:nvPr/>
        </p:nvSpPr>
        <p:spPr>
          <a:xfrm>
            <a:off x="1274070" y="355639"/>
            <a:ext cx="15669463" cy="359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>
              <a:lnSpc>
                <a:spcPct val="90000"/>
              </a:lnSpc>
              <a:buNone/>
            </a:pPr>
            <a:r>
              <a:rPr lang="ru-RU" sz="2800" spc="-1" dirty="0">
                <a:solidFill>
                  <a:srgbClr val="0033A0"/>
                </a:solidFill>
                <a:latin typeface="Montserrat Medium"/>
                <a:ea typeface="DejaVu Sans"/>
              </a:rPr>
              <a:t>Регистрация граждан в ЕСИА</a:t>
            </a:r>
            <a:endParaRPr lang="ru-RU" sz="2800" spc="-1" dirty="0">
              <a:latin typeface="Arial"/>
            </a:endParaRPr>
          </a:p>
        </p:txBody>
      </p:sp>
      <p:sp>
        <p:nvSpPr>
          <p:cNvPr id="21" name="TextBox 96"/>
          <p:cNvSpPr/>
          <p:nvPr/>
        </p:nvSpPr>
        <p:spPr>
          <a:xfrm>
            <a:off x="11156960" y="2145960"/>
            <a:ext cx="5141752" cy="287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" name="Прямоугольник 21"/>
          <p:cNvSpPr/>
          <p:nvPr/>
        </p:nvSpPr>
        <p:spPr>
          <a:xfrm>
            <a:off x="1205354" y="849952"/>
            <a:ext cx="154738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dirty="0">
                <a:latin typeface="Montserrat"/>
              </a:rPr>
              <a:t>План мероприятий по регистрации жителей Вологодской области в ЕСИА в период с 201</a:t>
            </a:r>
            <a:r>
              <a:rPr lang="en-US" sz="1800" dirty="0">
                <a:latin typeface="Montserrat"/>
              </a:rPr>
              <a:t>7 </a:t>
            </a:r>
            <a:r>
              <a:rPr lang="ru-RU" sz="1800" dirty="0">
                <a:latin typeface="Montserrat"/>
              </a:rPr>
              <a:t>по 2018 год (утверждался Губернатором области)</a:t>
            </a:r>
          </a:p>
        </p:txBody>
      </p:sp>
      <p:graphicFrame>
        <p:nvGraphicFramePr>
          <p:cNvPr id="23" name="Диаграмма 22"/>
          <p:cNvGraphicFramePr/>
          <p:nvPr>
            <p:extLst>
              <p:ext uri="{D42A27DB-BD31-4B8C-83A1-F6EECF244321}">
                <p14:modId xmlns:p14="http://schemas.microsoft.com/office/powerpoint/2010/main" val="3748289959"/>
              </p:ext>
            </p:extLst>
          </p:nvPr>
        </p:nvGraphicFramePr>
        <p:xfrm>
          <a:off x="1705231" y="1594023"/>
          <a:ext cx="12010769" cy="21500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4" name="TextBox 23"/>
          <p:cNvSpPr txBox="1"/>
          <p:nvPr/>
        </p:nvSpPr>
        <p:spPr>
          <a:xfrm>
            <a:off x="1225536" y="1328492"/>
            <a:ext cx="54174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Montserrat" panose="00000500000000000000"/>
              </a:rPr>
              <a:t>Количество подтвержденных учетных записей пользователей ЕСИА на конец отчетного периода,</a:t>
            </a:r>
            <a:r>
              <a:rPr lang="ru-RU" sz="1400" dirty="0">
                <a:latin typeface="Montserrat" panose="00000500000000000000"/>
              </a:rPr>
              <a:t> </a:t>
            </a:r>
            <a:r>
              <a:rPr lang="ru-RU" sz="1400" dirty="0">
                <a:solidFill>
                  <a:srgbClr val="E14A20"/>
                </a:solidFill>
                <a:latin typeface="Montserrat" panose="00000500000000000000"/>
              </a:rPr>
              <a:t>ед</a:t>
            </a:r>
            <a:r>
              <a:rPr lang="ru-RU" sz="1600" dirty="0">
                <a:solidFill>
                  <a:srgbClr val="E14A20"/>
                </a:solidFill>
                <a:latin typeface="Montserrat" panose="00000500000000000000"/>
              </a:rPr>
              <a:t>.</a:t>
            </a:r>
          </a:p>
        </p:txBody>
      </p:sp>
      <p:cxnSp>
        <p:nvCxnSpPr>
          <p:cNvPr id="25" name="Прямая со стрелкой 24"/>
          <p:cNvCxnSpPr/>
          <p:nvPr/>
        </p:nvCxnSpPr>
        <p:spPr>
          <a:xfrm flipV="1">
            <a:off x="2570206" y="2347783"/>
            <a:ext cx="10317892" cy="1037968"/>
          </a:xfrm>
          <a:prstGeom prst="straightConnector1">
            <a:avLst/>
          </a:prstGeom>
          <a:ln w="38100">
            <a:solidFill>
              <a:srgbClr val="CF452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Прямоугольник 25"/>
          <p:cNvSpPr/>
          <p:nvPr/>
        </p:nvSpPr>
        <p:spPr>
          <a:xfrm>
            <a:off x="1267547" y="7532461"/>
            <a:ext cx="695375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b="1" dirty="0">
                <a:solidFill>
                  <a:srgbClr val="0033A0"/>
                </a:solidFill>
                <a:latin typeface="Montserrat" panose="00000500000000000000"/>
                <a:ea typeface="Times New Roman" panose="02020603050405020304" pitchFamily="18" charset="0"/>
              </a:rPr>
              <a:t>Позиция Вологодской области в Рейтинге оценки качества и доступности государственных услуг в области содействия занятости населения среди субъектов РФ по показателю «доля граждан, подавших заявления о предоставлении государственных услуг в электронной форме, в том числе с использованием Единого портала госуслуг»</a:t>
            </a:r>
            <a:endParaRPr lang="ru-RU" sz="1500" b="1" dirty="0">
              <a:solidFill>
                <a:srgbClr val="0033A0"/>
              </a:solidFill>
              <a:latin typeface="Montserrat" panose="00000500000000000000"/>
            </a:endParaRPr>
          </a:p>
        </p:txBody>
      </p:sp>
      <p:graphicFrame>
        <p:nvGraphicFramePr>
          <p:cNvPr id="27" name="Схема 26"/>
          <p:cNvGraphicFramePr/>
          <p:nvPr/>
        </p:nvGraphicFramePr>
        <p:xfrm>
          <a:off x="7631879" y="7518524"/>
          <a:ext cx="8716112" cy="16031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28" name="TextBox 38"/>
          <p:cNvSpPr/>
          <p:nvPr/>
        </p:nvSpPr>
        <p:spPr>
          <a:xfrm>
            <a:off x="1250944" y="3938686"/>
            <a:ext cx="15987335" cy="359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>
              <a:lnSpc>
                <a:spcPct val="90000"/>
              </a:lnSpc>
              <a:buNone/>
            </a:pPr>
            <a:r>
              <a:rPr lang="ru-RU" sz="2800" spc="-1" dirty="0">
                <a:solidFill>
                  <a:srgbClr val="0033A0"/>
                </a:solidFill>
                <a:latin typeface="Montserrat Medium"/>
                <a:ea typeface="DejaVu Sans"/>
              </a:rPr>
              <a:t>Статистика предоставления государственных услуг в электронном виде</a:t>
            </a:r>
            <a:endParaRPr lang="ru-RU" sz="2800" spc="-1" dirty="0">
              <a:latin typeface="Arial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225192" y="4342341"/>
            <a:ext cx="95580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Montserrat" panose="00000500000000000000"/>
              </a:rPr>
              <a:t>Количество заявлений, направленных в электронном виде, посредством ЕПГУ, «Работа России», РПГУ, Интерактивного портала, </a:t>
            </a:r>
            <a:r>
              <a:rPr lang="ru-RU" sz="1200" dirty="0">
                <a:solidFill>
                  <a:srgbClr val="E14A20"/>
                </a:solidFill>
                <a:latin typeface="Montserrat" panose="00000500000000000000"/>
              </a:rPr>
              <a:t>ед.</a:t>
            </a:r>
          </a:p>
        </p:txBody>
      </p:sp>
      <p:graphicFrame>
        <p:nvGraphicFramePr>
          <p:cNvPr id="31" name="Диаграмма 30"/>
          <p:cNvGraphicFramePr/>
          <p:nvPr>
            <p:extLst>
              <p:ext uri="{D42A27DB-BD31-4B8C-83A1-F6EECF244321}">
                <p14:modId xmlns:p14="http://schemas.microsoft.com/office/powerpoint/2010/main" val="3748289959"/>
              </p:ext>
            </p:extLst>
          </p:nvPr>
        </p:nvGraphicFramePr>
        <p:xfrm>
          <a:off x="1519882" y="4698777"/>
          <a:ext cx="13394724" cy="25531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sp>
        <p:nvSpPr>
          <p:cNvPr id="32" name="TextBox 31"/>
          <p:cNvSpPr txBox="1"/>
          <p:nvPr/>
        </p:nvSpPr>
        <p:spPr>
          <a:xfrm>
            <a:off x="1547729" y="6358372"/>
            <a:ext cx="8842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rgbClr val="CF4520"/>
                </a:solidFill>
                <a:latin typeface="Montserrat"/>
              </a:rPr>
              <a:t>0,3 %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87789" y="6189655"/>
            <a:ext cx="8842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rgbClr val="CF4520"/>
                </a:solidFill>
                <a:latin typeface="Montserrat"/>
              </a:rPr>
              <a:t>16,5%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273836" y="5899235"/>
            <a:ext cx="8842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rgbClr val="CF4520"/>
                </a:solidFill>
                <a:latin typeface="Montserrat"/>
              </a:rPr>
              <a:t>49,3 %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6676230" y="5756317"/>
            <a:ext cx="8842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rgbClr val="CF4520"/>
                </a:solidFill>
                <a:latin typeface="Montserrat"/>
              </a:rPr>
              <a:t>63,1 %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7737900" y="5310190"/>
            <a:ext cx="8842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rgbClr val="CF4520"/>
                </a:solidFill>
                <a:latin typeface="Montserrat"/>
              </a:rPr>
              <a:t>70,1 %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9168086" y="5256342"/>
            <a:ext cx="8842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rgbClr val="CF4520"/>
                </a:solidFill>
                <a:latin typeface="Montserrat"/>
              </a:rPr>
              <a:t>72,6 %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0497483" y="5152324"/>
            <a:ext cx="8842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rgbClr val="CF4520"/>
                </a:solidFill>
                <a:latin typeface="Montserrat"/>
              </a:rPr>
              <a:t>83,8 %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2349305" y="5197092"/>
            <a:ext cx="8842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rgbClr val="CF4520"/>
                </a:solidFill>
                <a:latin typeface="Montserrat"/>
              </a:rPr>
              <a:t>76,4 %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3748630" y="4917156"/>
            <a:ext cx="8842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rgbClr val="CF4520"/>
                </a:solidFill>
                <a:latin typeface="Montserrat"/>
              </a:rPr>
              <a:t>95 %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сетка" hidden="1">
            <a:extLst>
              <a:ext uri="{FF2B5EF4-FFF2-40B4-BE49-F238E27FC236}">
                <a16:creationId xmlns:a16="http://schemas.microsoft.com/office/drawing/2014/main" id="{629CA93D-9679-4779-8DA4-58E14EFAC2CA}"/>
              </a:ext>
            </a:extLst>
          </p:cNvPr>
          <p:cNvGrpSpPr/>
          <p:nvPr/>
        </p:nvGrpSpPr>
        <p:grpSpPr>
          <a:xfrm>
            <a:off x="2449530" y="666750"/>
            <a:ext cx="12169775" cy="8359684"/>
            <a:chOff x="334963" y="260350"/>
            <a:chExt cx="11511597" cy="6191250"/>
          </a:xfrm>
        </p:grpSpPr>
        <p:grpSp>
          <p:nvGrpSpPr>
            <p:cNvPr id="4" name="Группа 7">
              <a:extLst>
                <a:ext uri="{FF2B5EF4-FFF2-40B4-BE49-F238E27FC236}">
                  <a16:creationId xmlns:a16="http://schemas.microsoft.com/office/drawing/2014/main" id="{44F0E505-58E8-4856-B777-AC6093A9C477}"/>
                </a:ext>
              </a:extLst>
            </p:cNvPr>
            <p:cNvGrpSpPr/>
            <p:nvPr/>
          </p:nvGrpSpPr>
          <p:grpSpPr>
            <a:xfrm>
              <a:off x="334963" y="260350"/>
              <a:ext cx="11511597" cy="1947356"/>
              <a:chOff x="334963" y="260350"/>
              <a:chExt cx="11511597" cy="6333490"/>
            </a:xfrm>
          </p:grpSpPr>
          <p:sp>
            <p:nvSpPr>
              <p:cNvPr id="17" name="Прямоугольник 16">
                <a:extLst>
                  <a:ext uri="{FF2B5EF4-FFF2-40B4-BE49-F238E27FC236}">
                    <a16:creationId xmlns:a16="http://schemas.microsoft.com/office/drawing/2014/main" id="{F1DCF651-41F1-4041-BA11-012A650D2229}"/>
                  </a:ext>
                </a:extLst>
              </p:cNvPr>
              <p:cNvSpPr/>
              <p:nvPr/>
            </p:nvSpPr>
            <p:spPr>
              <a:xfrm>
                <a:off x="334963" y="260350"/>
                <a:ext cx="3607117" cy="633349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8" name="Прямоугольник 17">
                <a:extLst>
                  <a:ext uri="{FF2B5EF4-FFF2-40B4-BE49-F238E27FC236}">
                    <a16:creationId xmlns:a16="http://schemas.microsoft.com/office/drawing/2014/main" id="{77C9D92A-BD72-4DDA-86A3-285DB84DBA90}"/>
                  </a:ext>
                </a:extLst>
              </p:cNvPr>
              <p:cNvSpPr/>
              <p:nvPr/>
            </p:nvSpPr>
            <p:spPr>
              <a:xfrm>
                <a:off x="4287203" y="260350"/>
                <a:ext cx="3607117" cy="633349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" name="Прямоугольник 18">
                <a:extLst>
                  <a:ext uri="{FF2B5EF4-FFF2-40B4-BE49-F238E27FC236}">
                    <a16:creationId xmlns:a16="http://schemas.microsoft.com/office/drawing/2014/main" id="{38A7F6E9-A7EE-41A5-A8C4-C215A74CB34F}"/>
                  </a:ext>
                </a:extLst>
              </p:cNvPr>
              <p:cNvSpPr/>
              <p:nvPr/>
            </p:nvSpPr>
            <p:spPr>
              <a:xfrm>
                <a:off x="8239443" y="260350"/>
                <a:ext cx="3607117" cy="633349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5" name="Группа 8">
              <a:extLst>
                <a:ext uri="{FF2B5EF4-FFF2-40B4-BE49-F238E27FC236}">
                  <a16:creationId xmlns:a16="http://schemas.microsoft.com/office/drawing/2014/main" id="{586F99BA-0C82-4D51-AD36-7AD29D4BEBCA}"/>
                </a:ext>
              </a:extLst>
            </p:cNvPr>
            <p:cNvGrpSpPr/>
            <p:nvPr/>
          </p:nvGrpSpPr>
          <p:grpSpPr>
            <a:xfrm>
              <a:off x="334963" y="2382297"/>
              <a:ext cx="11511597" cy="1947356"/>
              <a:chOff x="334963" y="260350"/>
              <a:chExt cx="11511597" cy="6333490"/>
            </a:xfrm>
          </p:grpSpPr>
          <p:sp>
            <p:nvSpPr>
              <p:cNvPr id="14" name="Прямоугольник 13">
                <a:extLst>
                  <a:ext uri="{FF2B5EF4-FFF2-40B4-BE49-F238E27FC236}">
                    <a16:creationId xmlns:a16="http://schemas.microsoft.com/office/drawing/2014/main" id="{DD8015E3-68A9-45C8-8F8F-BCCB420ECB7D}"/>
                  </a:ext>
                </a:extLst>
              </p:cNvPr>
              <p:cNvSpPr/>
              <p:nvPr/>
            </p:nvSpPr>
            <p:spPr>
              <a:xfrm>
                <a:off x="334963" y="260350"/>
                <a:ext cx="3607117" cy="633349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5" name="Прямоугольник 14">
                <a:extLst>
                  <a:ext uri="{FF2B5EF4-FFF2-40B4-BE49-F238E27FC236}">
                    <a16:creationId xmlns:a16="http://schemas.microsoft.com/office/drawing/2014/main" id="{D1794DE9-620D-4CCB-83C4-CFEA55C027D3}"/>
                  </a:ext>
                </a:extLst>
              </p:cNvPr>
              <p:cNvSpPr/>
              <p:nvPr/>
            </p:nvSpPr>
            <p:spPr>
              <a:xfrm>
                <a:off x="4287203" y="260350"/>
                <a:ext cx="3607117" cy="633349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6" name="Прямоугольник 15">
                <a:extLst>
                  <a:ext uri="{FF2B5EF4-FFF2-40B4-BE49-F238E27FC236}">
                    <a16:creationId xmlns:a16="http://schemas.microsoft.com/office/drawing/2014/main" id="{B54E66CB-6725-422F-AA25-A2E2905B9B75}"/>
                  </a:ext>
                </a:extLst>
              </p:cNvPr>
              <p:cNvSpPr/>
              <p:nvPr/>
            </p:nvSpPr>
            <p:spPr>
              <a:xfrm>
                <a:off x="8239443" y="260350"/>
                <a:ext cx="3607117" cy="633349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6" name="Группа 9">
              <a:extLst>
                <a:ext uri="{FF2B5EF4-FFF2-40B4-BE49-F238E27FC236}">
                  <a16:creationId xmlns:a16="http://schemas.microsoft.com/office/drawing/2014/main" id="{7F81AA20-2B2E-4E8C-914B-7FBD23E9E922}"/>
                </a:ext>
              </a:extLst>
            </p:cNvPr>
            <p:cNvGrpSpPr/>
            <p:nvPr/>
          </p:nvGrpSpPr>
          <p:grpSpPr>
            <a:xfrm>
              <a:off x="334963" y="4504244"/>
              <a:ext cx="11511597" cy="1947356"/>
              <a:chOff x="334963" y="260350"/>
              <a:chExt cx="11511597" cy="6333490"/>
            </a:xfrm>
          </p:grpSpPr>
          <p:sp>
            <p:nvSpPr>
              <p:cNvPr id="11" name="Прямоугольник 10">
                <a:extLst>
                  <a:ext uri="{FF2B5EF4-FFF2-40B4-BE49-F238E27FC236}">
                    <a16:creationId xmlns:a16="http://schemas.microsoft.com/office/drawing/2014/main" id="{0907CDF5-DF00-4601-9507-26683ABE26CE}"/>
                  </a:ext>
                </a:extLst>
              </p:cNvPr>
              <p:cNvSpPr/>
              <p:nvPr/>
            </p:nvSpPr>
            <p:spPr>
              <a:xfrm>
                <a:off x="334963" y="260350"/>
                <a:ext cx="3607117" cy="633349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2" name="Прямоугольник 11">
                <a:extLst>
                  <a:ext uri="{FF2B5EF4-FFF2-40B4-BE49-F238E27FC236}">
                    <a16:creationId xmlns:a16="http://schemas.microsoft.com/office/drawing/2014/main" id="{20A986CF-C6D5-4717-B7B5-AFFE599B1347}"/>
                  </a:ext>
                </a:extLst>
              </p:cNvPr>
              <p:cNvSpPr/>
              <p:nvPr/>
            </p:nvSpPr>
            <p:spPr>
              <a:xfrm>
                <a:off x="4287203" y="260350"/>
                <a:ext cx="3607117" cy="633349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3" name="Прямоугольник 12">
                <a:extLst>
                  <a:ext uri="{FF2B5EF4-FFF2-40B4-BE49-F238E27FC236}">
                    <a16:creationId xmlns:a16="http://schemas.microsoft.com/office/drawing/2014/main" id="{7DF5B581-EB52-41CB-82E2-BE2CBDD2701A}"/>
                  </a:ext>
                </a:extLst>
              </p:cNvPr>
              <p:cNvSpPr/>
              <p:nvPr/>
            </p:nvSpPr>
            <p:spPr>
              <a:xfrm>
                <a:off x="8239443" y="260350"/>
                <a:ext cx="3607117" cy="633349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147" name="TextBox 96"/>
          <p:cNvSpPr/>
          <p:nvPr/>
        </p:nvSpPr>
        <p:spPr>
          <a:xfrm>
            <a:off x="11033581" y="2064074"/>
            <a:ext cx="3779640" cy="287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48" name="Рисунок 6" descr="Изображение выглядит как в позе&#10;&#10;Автоматически созданное описание" hidden="1"/>
          <p:cNvPicPr/>
          <p:nvPr/>
        </p:nvPicPr>
        <p:blipFill>
          <a:blip r:embed="rId3"/>
          <a:stretch/>
        </p:blipFill>
        <p:spPr>
          <a:xfrm>
            <a:off x="2448120" y="2839320"/>
            <a:ext cx="5836320" cy="4601520"/>
          </a:xfrm>
          <a:prstGeom prst="rect">
            <a:avLst/>
          </a:prstGeom>
          <a:ln w="0">
            <a:noFill/>
          </a:ln>
        </p:spPr>
      </p:pic>
      <p:sp>
        <p:nvSpPr>
          <p:cNvPr id="149" name="TextBox 38"/>
          <p:cNvSpPr/>
          <p:nvPr/>
        </p:nvSpPr>
        <p:spPr>
          <a:xfrm>
            <a:off x="1211713" y="298749"/>
            <a:ext cx="13160119" cy="359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>
              <a:lnSpc>
                <a:spcPct val="90000"/>
              </a:lnSpc>
              <a:buNone/>
            </a:pPr>
            <a:r>
              <a:rPr lang="ru-RU" sz="3200" spc="-1" dirty="0">
                <a:solidFill>
                  <a:srgbClr val="0033A0"/>
                </a:solidFill>
                <a:latin typeface="Montserrat Medium"/>
              </a:rPr>
              <a:t>Мобильное приложение «ТОП-100 ВАКАНСИЙ ВОЛОГОДЧИНЫ»</a:t>
            </a:r>
            <a:endParaRPr lang="ru-RU" sz="3200" spc="-1" dirty="0"/>
          </a:p>
        </p:txBody>
      </p:sp>
      <p:sp>
        <p:nvSpPr>
          <p:cNvPr id="48" name="Блок-схема: документ 47"/>
          <p:cNvSpPr/>
          <p:nvPr/>
        </p:nvSpPr>
        <p:spPr>
          <a:xfrm>
            <a:off x="0" y="0"/>
            <a:ext cx="17068800" cy="4367284"/>
          </a:xfrm>
          <a:prstGeom prst="flowChartDocument">
            <a:avLst/>
          </a:prstGeom>
          <a:solidFill>
            <a:srgbClr val="BDDEF5">
              <a:alpha val="16863"/>
            </a:srgbClr>
          </a:solidFill>
          <a:ln w="3175"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9" name="Рисунок 48" descr="14179201001xodium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25229" y="831416"/>
            <a:ext cx="1690741" cy="26787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1" name="Picture 2" descr="Топ-100 Вакансий Вологодчины apk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67937" y="1367923"/>
            <a:ext cx="857184" cy="687917"/>
          </a:xfrm>
          <a:prstGeom prst="ellipse">
            <a:avLst/>
          </a:prstGeom>
          <a:ln w="28575" cap="rnd">
            <a:solidFill>
              <a:schemeClr val="tx1">
                <a:lumMod val="50000"/>
                <a:lumOff val="5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chemeClr val="bg1"/>
            </a:contourClr>
          </a:sp3d>
        </p:spPr>
      </p:pic>
      <p:pic>
        <p:nvPicPr>
          <p:cNvPr id="57" name="Рисунок 56" descr="14179201001xodium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743553">
            <a:off x="2916933" y="899962"/>
            <a:ext cx="1690741" cy="27065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2" name="Рисунок 51" descr="17.jpg"/>
          <p:cNvPicPr>
            <a:picLocks noChangeAspect="1"/>
          </p:cNvPicPr>
          <p:nvPr/>
        </p:nvPicPr>
        <p:blipFill rotWithShape="1">
          <a:blip r:embed="rId6" cstate="print"/>
          <a:srcRect l="3393" r="3607" b="12299"/>
          <a:stretch/>
        </p:blipFill>
        <p:spPr>
          <a:xfrm rot="737375">
            <a:off x="2997500" y="1192197"/>
            <a:ext cx="1488004" cy="2150365"/>
          </a:xfrm>
          <a:prstGeom prst="rect">
            <a:avLst/>
          </a:prstGeom>
          <a:noFill/>
          <a:ln>
            <a:noFill/>
          </a:ln>
          <a:effectLst>
            <a:innerShdw blurRad="114300">
              <a:prstClr val="black"/>
            </a:innerShdw>
          </a:effectLst>
        </p:spPr>
      </p:pic>
      <p:pic>
        <p:nvPicPr>
          <p:cNvPr id="58" name="Рисунок 57" descr="14179201001xodium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0832488">
            <a:off x="4277977" y="1260038"/>
            <a:ext cx="1690741" cy="26787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3" name="Рисунок 52" descr="6.jpg"/>
          <p:cNvPicPr>
            <a:picLocks noChangeAspect="1"/>
          </p:cNvPicPr>
          <p:nvPr/>
        </p:nvPicPr>
        <p:blipFill rotWithShape="1">
          <a:blip r:embed="rId7" cstate="print"/>
          <a:srcRect l="3885" t="3106" r="917" b="14524"/>
          <a:stretch/>
        </p:blipFill>
        <p:spPr>
          <a:xfrm rot="20827721">
            <a:off x="4344234" y="1545192"/>
            <a:ext cx="1522083" cy="2155093"/>
          </a:xfrm>
          <a:prstGeom prst="rect">
            <a:avLst/>
          </a:prstGeom>
          <a:noFill/>
          <a:ln>
            <a:noFill/>
          </a:ln>
          <a:effectLst>
            <a:innerShdw blurRad="114300">
              <a:prstClr val="black"/>
            </a:innerShdw>
          </a:effectLst>
        </p:spPr>
      </p:pic>
      <p:pic>
        <p:nvPicPr>
          <p:cNvPr id="59" name="Рисунок 58" descr="14179201001xodium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625193">
            <a:off x="5892677" y="936046"/>
            <a:ext cx="1690741" cy="26787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6" name="Рисунок 55" descr="15.jpg"/>
          <p:cNvPicPr>
            <a:picLocks noChangeAspect="1"/>
          </p:cNvPicPr>
          <p:nvPr/>
        </p:nvPicPr>
        <p:blipFill rotWithShape="1">
          <a:blip r:embed="rId8" cstate="print"/>
          <a:srcRect l="3050" t="3052" r="3378" b="16341"/>
          <a:stretch/>
        </p:blipFill>
        <p:spPr>
          <a:xfrm rot="639183">
            <a:off x="5979106" y="1235419"/>
            <a:ext cx="1496235" cy="2114494"/>
          </a:xfrm>
          <a:prstGeom prst="rect">
            <a:avLst/>
          </a:prstGeom>
          <a:noFill/>
          <a:ln>
            <a:noFill/>
          </a:ln>
          <a:effectLst>
            <a:innerShdw blurRad="114300">
              <a:prstClr val="black"/>
            </a:innerShdw>
          </a:effectLst>
        </p:spPr>
      </p:pic>
      <p:sp>
        <p:nvSpPr>
          <p:cNvPr id="60" name="Прямоугольник 59"/>
          <p:cNvSpPr/>
          <p:nvPr/>
        </p:nvSpPr>
        <p:spPr>
          <a:xfrm>
            <a:off x="8620834" y="955304"/>
            <a:ext cx="7306103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Montserrat"/>
              </a:rPr>
              <a:t>В приложении представлялась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Montserrat"/>
              </a:rPr>
              <a:t>информация о вакансиях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</a:rPr>
              <a:t> c 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Montserrat"/>
              </a:rPr>
              <a:t>заработной платой выше средней по области в 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</a:rPr>
              <a:t>15 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Montserrat"/>
              </a:rPr>
              <a:t>сферах</a:t>
            </a:r>
          </a:p>
          <a:p>
            <a:pPr algn="just"/>
            <a:endParaRPr lang="ru-RU" sz="1600" dirty="0">
              <a:solidFill>
                <a:schemeClr val="accent1">
                  <a:lumMod val="50000"/>
                </a:schemeClr>
              </a:solidFill>
              <a:latin typeface="Montserrat"/>
            </a:endParaRPr>
          </a:p>
          <a:p>
            <a:pPr algn="just"/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Montserrat"/>
              </a:rPr>
              <a:t>Реализован сервис размещения анкеты соискателя</a:t>
            </a:r>
          </a:p>
          <a:p>
            <a:pPr algn="just"/>
            <a:endParaRPr lang="ru-RU" sz="1600" dirty="0">
              <a:solidFill>
                <a:schemeClr val="accent1">
                  <a:lumMod val="50000"/>
                </a:schemeClr>
              </a:solidFill>
              <a:latin typeface="Montserrat"/>
            </a:endParaRPr>
          </a:p>
          <a:p>
            <a:pPr algn="just"/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Montserrat"/>
              </a:rPr>
              <a:t>Размещалось на платформе 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</a:rPr>
              <a:t>Android</a:t>
            </a:r>
            <a:endParaRPr lang="ru-RU" sz="1600" dirty="0">
              <a:solidFill>
                <a:schemeClr val="accent1">
                  <a:lumMod val="50000"/>
                </a:schemeClr>
              </a:solidFill>
              <a:latin typeface="Montserrat"/>
            </a:endParaRPr>
          </a:p>
          <a:p>
            <a:pPr algn="just"/>
            <a:endParaRPr lang="ru-RU" sz="1600" dirty="0">
              <a:solidFill>
                <a:schemeClr val="accent1">
                  <a:lumMod val="50000"/>
                </a:schemeClr>
              </a:solidFill>
              <a:latin typeface="Montserrat"/>
            </a:endParaRPr>
          </a:p>
          <a:p>
            <a:pPr algn="just"/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Montserrat"/>
              </a:rPr>
              <a:t>Доступность для скачивания в других регионах</a:t>
            </a:r>
          </a:p>
          <a:p>
            <a:pPr algn="just"/>
            <a:endParaRPr lang="ru-RU" sz="1600" dirty="0">
              <a:solidFill>
                <a:schemeClr val="accent1">
                  <a:lumMod val="50000"/>
                </a:schemeClr>
              </a:solidFill>
              <a:latin typeface="Montserrat"/>
            </a:endParaRPr>
          </a:p>
          <a:p>
            <a:pPr algn="just"/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Montserrat"/>
              </a:rPr>
              <a:t>Бесплатное скачивание приложения в 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</a:rPr>
              <a:t>PlayMarket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Montserrat"/>
              </a:rPr>
              <a:t> или 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</a:rPr>
              <a:t>AppStore</a:t>
            </a:r>
            <a:endParaRPr lang="ru-RU" sz="1600" dirty="0">
              <a:solidFill>
                <a:schemeClr val="accent1">
                  <a:lumMod val="50000"/>
                </a:schemeClr>
              </a:solidFill>
              <a:latin typeface="Montserrat"/>
            </a:endParaRPr>
          </a:p>
        </p:txBody>
      </p:sp>
      <p:pic>
        <p:nvPicPr>
          <p:cNvPr id="61" name="Голубой">
            <a:extLst>
              <a:ext uri="{FF2B5EF4-FFF2-40B4-BE49-F238E27FC236}">
                <a16:creationId xmlns:a16="http://schemas.microsoft.com/office/drawing/2014/main" id="{3131A545-8103-4169-BB8A-36DF10303BC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286144" y="1060685"/>
            <a:ext cx="273012" cy="321612"/>
          </a:xfrm>
          <a:prstGeom prst="rect">
            <a:avLst/>
          </a:prstGeom>
        </p:spPr>
      </p:pic>
      <p:pic>
        <p:nvPicPr>
          <p:cNvPr id="62" name="Голубой">
            <a:extLst>
              <a:ext uri="{FF2B5EF4-FFF2-40B4-BE49-F238E27FC236}">
                <a16:creationId xmlns:a16="http://schemas.microsoft.com/office/drawing/2014/main" id="{5E0C16FD-8D03-4C0F-9CE1-421387DEE3A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266172" y="1681107"/>
            <a:ext cx="273012" cy="321612"/>
          </a:xfrm>
          <a:prstGeom prst="rect">
            <a:avLst/>
          </a:prstGeom>
        </p:spPr>
      </p:pic>
      <p:pic>
        <p:nvPicPr>
          <p:cNvPr id="63" name="Голубой">
            <a:extLst>
              <a:ext uri="{FF2B5EF4-FFF2-40B4-BE49-F238E27FC236}">
                <a16:creationId xmlns:a16="http://schemas.microsoft.com/office/drawing/2014/main" id="{18DDC9E6-D2DF-49B8-9403-CB1D55E2A4B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277104" y="2202130"/>
            <a:ext cx="273012" cy="321613"/>
          </a:xfrm>
          <a:prstGeom prst="rect">
            <a:avLst/>
          </a:prstGeom>
        </p:spPr>
      </p:pic>
      <p:pic>
        <p:nvPicPr>
          <p:cNvPr id="64" name="Голубой">
            <a:extLst>
              <a:ext uri="{FF2B5EF4-FFF2-40B4-BE49-F238E27FC236}">
                <a16:creationId xmlns:a16="http://schemas.microsoft.com/office/drawing/2014/main" id="{3131A545-8103-4169-BB8A-36DF10303BC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258849" y="2698417"/>
            <a:ext cx="273012" cy="321612"/>
          </a:xfrm>
          <a:prstGeom prst="rect">
            <a:avLst/>
          </a:prstGeom>
        </p:spPr>
      </p:pic>
      <p:pic>
        <p:nvPicPr>
          <p:cNvPr id="65" name="Голубой">
            <a:extLst>
              <a:ext uri="{FF2B5EF4-FFF2-40B4-BE49-F238E27FC236}">
                <a16:creationId xmlns:a16="http://schemas.microsoft.com/office/drawing/2014/main" id="{5E0C16FD-8D03-4C0F-9CE1-421387DEE3A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279820" y="3196008"/>
            <a:ext cx="273012" cy="321612"/>
          </a:xfrm>
          <a:prstGeom prst="rect">
            <a:avLst/>
          </a:prstGeom>
        </p:spPr>
      </p:pic>
      <p:sp>
        <p:nvSpPr>
          <p:cNvPr id="67" name="TextBox 38"/>
          <p:cNvSpPr/>
          <p:nvPr/>
        </p:nvSpPr>
        <p:spPr>
          <a:xfrm>
            <a:off x="1202695" y="4318726"/>
            <a:ext cx="15669463" cy="359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ru-RU" sz="2600" spc="-1" dirty="0">
                <a:solidFill>
                  <a:srgbClr val="0033A0"/>
                </a:solidFill>
                <a:latin typeface="Montserrat Medium"/>
                <a:ea typeface="DejaVu Sans"/>
              </a:rPr>
              <a:t>Интерактивный портал службы занятости населения Вологодской области </a:t>
            </a:r>
            <a:r>
              <a:rPr lang="en-US" sz="2600" b="1" spc="-1" dirty="0">
                <a:solidFill>
                  <a:srgbClr val="0033A0"/>
                </a:solidFill>
                <a:latin typeface="Montserrat Medium"/>
                <a:ea typeface="DejaVu Sans"/>
              </a:rPr>
              <a:t>CZN.GOV35.RU</a:t>
            </a:r>
            <a:endParaRPr lang="ru-RU" sz="2600" b="1" spc="-1" dirty="0">
              <a:solidFill>
                <a:schemeClr val="tx2"/>
              </a:solidFill>
              <a:latin typeface="Montserrat" panose="00000500000000000000"/>
            </a:endParaRPr>
          </a:p>
        </p:txBody>
      </p:sp>
      <p:pic>
        <p:nvPicPr>
          <p:cNvPr id="68" name="Рисунок 67" descr="ИАП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10957449" y="5269689"/>
            <a:ext cx="4478170" cy="3410288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Прямоугольник 68"/>
          <p:cNvSpPr/>
          <p:nvPr/>
        </p:nvSpPr>
        <p:spPr>
          <a:xfrm>
            <a:off x="1442600" y="7176801"/>
            <a:ext cx="891605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Montserrat" panose="00000500000000000000"/>
              </a:rPr>
              <a:t>Для входа на портал используется учетная запись Единого портала государственных услуг  либо логин/пароль, созданный сотрудником службы занятости</a:t>
            </a:r>
          </a:p>
          <a:p>
            <a:r>
              <a:rPr lang="ru-RU" sz="1600" dirty="0">
                <a:latin typeface="Montserrat" panose="00000500000000000000"/>
              </a:rPr>
              <a:t>Точка взаимодействия со службой занятости</a:t>
            </a:r>
          </a:p>
          <a:p>
            <a:r>
              <a:rPr lang="ru-RU" sz="1600" dirty="0">
                <a:latin typeface="Montserrat" panose="00000500000000000000"/>
              </a:rPr>
              <a:t>Размещение вакансий</a:t>
            </a:r>
          </a:p>
          <a:p>
            <a:r>
              <a:rPr lang="ru-RU" sz="1600" dirty="0">
                <a:latin typeface="Montserrat" panose="00000500000000000000"/>
              </a:rPr>
              <a:t>Направление заявления на получение государственных услуг в электронном виде</a:t>
            </a:r>
          </a:p>
          <a:p>
            <a:r>
              <a:rPr lang="ru-RU" sz="1600" dirty="0">
                <a:latin typeface="Montserrat" panose="00000500000000000000"/>
              </a:rPr>
              <a:t>Отслеживание статуса обращений в центр занятости </a:t>
            </a:r>
          </a:p>
          <a:p>
            <a:r>
              <a:rPr lang="ru-RU" sz="1600" dirty="0">
                <a:latin typeface="Montserrat" panose="00000500000000000000"/>
              </a:rPr>
              <a:t>Направление сведений и отчетов в службу занятости</a:t>
            </a:r>
          </a:p>
        </p:txBody>
      </p:sp>
      <p:sp>
        <p:nvSpPr>
          <p:cNvPr id="70" name="Прямоугольник 69"/>
          <p:cNvSpPr/>
          <p:nvPr/>
        </p:nvSpPr>
        <p:spPr>
          <a:xfrm>
            <a:off x="1641282" y="4877901"/>
            <a:ext cx="544285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Montserrat" panose="00000500000000000000"/>
              </a:rPr>
              <a:t>ДЛЯ  ГРАЖДАН</a:t>
            </a:r>
          </a:p>
        </p:txBody>
      </p:sp>
      <p:sp>
        <p:nvSpPr>
          <p:cNvPr id="71" name="Прямоугольник 70"/>
          <p:cNvSpPr/>
          <p:nvPr/>
        </p:nvSpPr>
        <p:spPr>
          <a:xfrm>
            <a:off x="1705540" y="6747411"/>
            <a:ext cx="503961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Montserrat" panose="00000500000000000000"/>
              </a:rPr>
              <a:t>ДЛЯ  РАБОТОДАТЕЛЕЙ</a:t>
            </a:r>
          </a:p>
        </p:txBody>
      </p:sp>
      <p:sp>
        <p:nvSpPr>
          <p:cNvPr id="74" name="Прямоугольник 73"/>
          <p:cNvSpPr/>
          <p:nvPr/>
        </p:nvSpPr>
        <p:spPr>
          <a:xfrm>
            <a:off x="1451546" y="5199798"/>
            <a:ext cx="1278158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dirty="0">
                <a:latin typeface="Montserrat" panose="00000500000000000000"/>
              </a:rPr>
              <a:t>Для входа на портал используется учетная запись портала госуслуг</a:t>
            </a:r>
          </a:p>
          <a:p>
            <a:r>
              <a:rPr lang="ru-RU" sz="1500" dirty="0">
                <a:latin typeface="Montserrat" panose="00000500000000000000"/>
              </a:rPr>
              <a:t>Точка взаимодействия со службой занятости</a:t>
            </a:r>
          </a:p>
          <a:p>
            <a:r>
              <a:rPr lang="ru-RU" sz="1500" dirty="0">
                <a:latin typeface="Montserrat" panose="00000500000000000000"/>
              </a:rPr>
              <a:t>Размещение резюме </a:t>
            </a:r>
          </a:p>
          <a:p>
            <a:r>
              <a:rPr lang="ru-RU" sz="1500" dirty="0">
                <a:latin typeface="Montserrat" panose="00000500000000000000"/>
              </a:rPr>
              <a:t>Направление заявления на получение государственных услуг в электронном виде</a:t>
            </a:r>
          </a:p>
          <a:p>
            <a:r>
              <a:rPr lang="ru-RU" sz="1500" dirty="0">
                <a:latin typeface="Montserrat" panose="00000500000000000000"/>
              </a:rPr>
              <a:t>Отслеживание статуса обращений в центр занятости </a:t>
            </a:r>
          </a:p>
          <a:p>
            <a:r>
              <a:rPr lang="ru-RU" sz="1500" dirty="0">
                <a:latin typeface="Montserrat" panose="00000500000000000000"/>
              </a:rPr>
              <a:t>Региональная база вакансий</a:t>
            </a:r>
          </a:p>
        </p:txBody>
      </p:sp>
      <p:pic>
        <p:nvPicPr>
          <p:cNvPr id="75" name="Голубой">
            <a:extLst>
              <a:ext uri="{FF2B5EF4-FFF2-40B4-BE49-F238E27FC236}">
                <a16:creationId xmlns:a16="http://schemas.microsoft.com/office/drawing/2014/main" id="{3131A545-8103-4169-BB8A-36DF10303BC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23342" y="4788803"/>
            <a:ext cx="487091" cy="573799"/>
          </a:xfrm>
          <a:prstGeom prst="rect">
            <a:avLst/>
          </a:prstGeom>
        </p:spPr>
      </p:pic>
      <p:pic>
        <p:nvPicPr>
          <p:cNvPr id="76" name="Голубой">
            <a:extLst>
              <a:ext uri="{FF2B5EF4-FFF2-40B4-BE49-F238E27FC236}">
                <a16:creationId xmlns:a16="http://schemas.microsoft.com/office/drawing/2014/main" id="{5E0C16FD-8D03-4C0F-9CE1-421387DEE3A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144319" y="6596586"/>
            <a:ext cx="493415" cy="581249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сетка" hidden="1">
            <a:extLst>
              <a:ext uri="{FF2B5EF4-FFF2-40B4-BE49-F238E27FC236}">
                <a16:creationId xmlns:a16="http://schemas.microsoft.com/office/drawing/2014/main" id="{629CA93D-9679-4779-8DA4-58E14EFAC2CA}"/>
              </a:ext>
            </a:extLst>
          </p:cNvPr>
          <p:cNvGrpSpPr/>
          <p:nvPr/>
        </p:nvGrpSpPr>
        <p:grpSpPr>
          <a:xfrm>
            <a:off x="2449530" y="666750"/>
            <a:ext cx="12169775" cy="8359684"/>
            <a:chOff x="334963" y="260350"/>
            <a:chExt cx="11511597" cy="6191250"/>
          </a:xfrm>
        </p:grpSpPr>
        <p:grpSp>
          <p:nvGrpSpPr>
            <p:cNvPr id="3" name="Группа 7">
              <a:extLst>
                <a:ext uri="{FF2B5EF4-FFF2-40B4-BE49-F238E27FC236}">
                  <a16:creationId xmlns:a16="http://schemas.microsoft.com/office/drawing/2014/main" id="{44F0E505-58E8-4856-B777-AC6093A9C477}"/>
                </a:ext>
              </a:extLst>
            </p:cNvPr>
            <p:cNvGrpSpPr/>
            <p:nvPr/>
          </p:nvGrpSpPr>
          <p:grpSpPr>
            <a:xfrm>
              <a:off x="334963" y="260350"/>
              <a:ext cx="11511597" cy="1947356"/>
              <a:chOff x="334963" y="260350"/>
              <a:chExt cx="11511597" cy="6333490"/>
            </a:xfrm>
          </p:grpSpPr>
          <p:sp>
            <p:nvSpPr>
              <p:cNvPr id="17" name="Прямоугольник 16">
                <a:extLst>
                  <a:ext uri="{FF2B5EF4-FFF2-40B4-BE49-F238E27FC236}">
                    <a16:creationId xmlns:a16="http://schemas.microsoft.com/office/drawing/2014/main" id="{F1DCF651-41F1-4041-BA11-012A650D2229}"/>
                  </a:ext>
                </a:extLst>
              </p:cNvPr>
              <p:cNvSpPr/>
              <p:nvPr/>
            </p:nvSpPr>
            <p:spPr>
              <a:xfrm>
                <a:off x="334963" y="260350"/>
                <a:ext cx="3607117" cy="633349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8" name="Прямоугольник 17">
                <a:extLst>
                  <a:ext uri="{FF2B5EF4-FFF2-40B4-BE49-F238E27FC236}">
                    <a16:creationId xmlns:a16="http://schemas.microsoft.com/office/drawing/2014/main" id="{77C9D92A-BD72-4DDA-86A3-285DB84DBA90}"/>
                  </a:ext>
                </a:extLst>
              </p:cNvPr>
              <p:cNvSpPr/>
              <p:nvPr/>
            </p:nvSpPr>
            <p:spPr>
              <a:xfrm>
                <a:off x="4287203" y="260350"/>
                <a:ext cx="3607117" cy="633349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" name="Прямоугольник 18">
                <a:extLst>
                  <a:ext uri="{FF2B5EF4-FFF2-40B4-BE49-F238E27FC236}">
                    <a16:creationId xmlns:a16="http://schemas.microsoft.com/office/drawing/2014/main" id="{38A7F6E9-A7EE-41A5-A8C4-C215A74CB34F}"/>
                  </a:ext>
                </a:extLst>
              </p:cNvPr>
              <p:cNvSpPr/>
              <p:nvPr/>
            </p:nvSpPr>
            <p:spPr>
              <a:xfrm>
                <a:off x="8239443" y="260350"/>
                <a:ext cx="3607117" cy="633349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4" name="Группа 8">
              <a:extLst>
                <a:ext uri="{FF2B5EF4-FFF2-40B4-BE49-F238E27FC236}">
                  <a16:creationId xmlns:a16="http://schemas.microsoft.com/office/drawing/2014/main" id="{586F99BA-0C82-4D51-AD36-7AD29D4BEBCA}"/>
                </a:ext>
              </a:extLst>
            </p:cNvPr>
            <p:cNvGrpSpPr/>
            <p:nvPr/>
          </p:nvGrpSpPr>
          <p:grpSpPr>
            <a:xfrm>
              <a:off x="334963" y="2382297"/>
              <a:ext cx="11511597" cy="1947356"/>
              <a:chOff x="334963" y="260350"/>
              <a:chExt cx="11511597" cy="6333490"/>
            </a:xfrm>
          </p:grpSpPr>
          <p:sp>
            <p:nvSpPr>
              <p:cNvPr id="14" name="Прямоугольник 13">
                <a:extLst>
                  <a:ext uri="{FF2B5EF4-FFF2-40B4-BE49-F238E27FC236}">
                    <a16:creationId xmlns:a16="http://schemas.microsoft.com/office/drawing/2014/main" id="{DD8015E3-68A9-45C8-8F8F-BCCB420ECB7D}"/>
                  </a:ext>
                </a:extLst>
              </p:cNvPr>
              <p:cNvSpPr/>
              <p:nvPr/>
            </p:nvSpPr>
            <p:spPr>
              <a:xfrm>
                <a:off x="334963" y="260350"/>
                <a:ext cx="3607117" cy="633349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5" name="Прямоугольник 14">
                <a:extLst>
                  <a:ext uri="{FF2B5EF4-FFF2-40B4-BE49-F238E27FC236}">
                    <a16:creationId xmlns:a16="http://schemas.microsoft.com/office/drawing/2014/main" id="{D1794DE9-620D-4CCB-83C4-CFEA55C027D3}"/>
                  </a:ext>
                </a:extLst>
              </p:cNvPr>
              <p:cNvSpPr/>
              <p:nvPr/>
            </p:nvSpPr>
            <p:spPr>
              <a:xfrm>
                <a:off x="4287203" y="260350"/>
                <a:ext cx="3607117" cy="633349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6" name="Прямоугольник 15">
                <a:extLst>
                  <a:ext uri="{FF2B5EF4-FFF2-40B4-BE49-F238E27FC236}">
                    <a16:creationId xmlns:a16="http://schemas.microsoft.com/office/drawing/2014/main" id="{B54E66CB-6725-422F-AA25-A2E2905B9B75}"/>
                  </a:ext>
                </a:extLst>
              </p:cNvPr>
              <p:cNvSpPr/>
              <p:nvPr/>
            </p:nvSpPr>
            <p:spPr>
              <a:xfrm>
                <a:off x="8239443" y="260350"/>
                <a:ext cx="3607117" cy="633349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5" name="Группа 9">
              <a:extLst>
                <a:ext uri="{FF2B5EF4-FFF2-40B4-BE49-F238E27FC236}">
                  <a16:creationId xmlns:a16="http://schemas.microsoft.com/office/drawing/2014/main" id="{7F81AA20-2B2E-4E8C-914B-7FBD23E9E922}"/>
                </a:ext>
              </a:extLst>
            </p:cNvPr>
            <p:cNvGrpSpPr/>
            <p:nvPr/>
          </p:nvGrpSpPr>
          <p:grpSpPr>
            <a:xfrm>
              <a:off x="334963" y="4504244"/>
              <a:ext cx="11511597" cy="1947356"/>
              <a:chOff x="334963" y="260350"/>
              <a:chExt cx="11511597" cy="6333490"/>
            </a:xfrm>
          </p:grpSpPr>
          <p:sp>
            <p:nvSpPr>
              <p:cNvPr id="11" name="Прямоугольник 10">
                <a:extLst>
                  <a:ext uri="{FF2B5EF4-FFF2-40B4-BE49-F238E27FC236}">
                    <a16:creationId xmlns:a16="http://schemas.microsoft.com/office/drawing/2014/main" id="{0907CDF5-DF00-4601-9507-26683ABE26CE}"/>
                  </a:ext>
                </a:extLst>
              </p:cNvPr>
              <p:cNvSpPr/>
              <p:nvPr/>
            </p:nvSpPr>
            <p:spPr>
              <a:xfrm>
                <a:off x="334963" y="260350"/>
                <a:ext cx="3607117" cy="633349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2" name="Прямоугольник 11">
                <a:extLst>
                  <a:ext uri="{FF2B5EF4-FFF2-40B4-BE49-F238E27FC236}">
                    <a16:creationId xmlns:a16="http://schemas.microsoft.com/office/drawing/2014/main" id="{20A986CF-C6D5-4717-B7B5-AFFE599B1347}"/>
                  </a:ext>
                </a:extLst>
              </p:cNvPr>
              <p:cNvSpPr/>
              <p:nvPr/>
            </p:nvSpPr>
            <p:spPr>
              <a:xfrm>
                <a:off x="4287203" y="260350"/>
                <a:ext cx="3607117" cy="633349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3" name="Прямоугольник 12">
                <a:extLst>
                  <a:ext uri="{FF2B5EF4-FFF2-40B4-BE49-F238E27FC236}">
                    <a16:creationId xmlns:a16="http://schemas.microsoft.com/office/drawing/2014/main" id="{7DF5B581-EB52-41CB-82E2-BE2CBDD2701A}"/>
                  </a:ext>
                </a:extLst>
              </p:cNvPr>
              <p:cNvSpPr/>
              <p:nvPr/>
            </p:nvSpPr>
            <p:spPr>
              <a:xfrm>
                <a:off x="8239443" y="260350"/>
                <a:ext cx="3607117" cy="633349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147" name="TextBox 96"/>
          <p:cNvSpPr/>
          <p:nvPr/>
        </p:nvSpPr>
        <p:spPr>
          <a:xfrm>
            <a:off x="10869809" y="2173256"/>
            <a:ext cx="3779640" cy="287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48" name="Рисунок 6" descr="Изображение выглядит как в позе&#10;&#10;Автоматически созданное описание" hidden="1"/>
          <p:cNvPicPr/>
          <p:nvPr/>
        </p:nvPicPr>
        <p:blipFill>
          <a:blip r:embed="rId3"/>
          <a:stretch/>
        </p:blipFill>
        <p:spPr>
          <a:xfrm>
            <a:off x="2448120" y="2839320"/>
            <a:ext cx="5836320" cy="4601520"/>
          </a:xfrm>
          <a:prstGeom prst="rect">
            <a:avLst/>
          </a:prstGeom>
          <a:ln w="0">
            <a:noFill/>
          </a:ln>
        </p:spPr>
      </p:pic>
      <p:sp>
        <p:nvSpPr>
          <p:cNvPr id="149" name="TextBox 38"/>
          <p:cNvSpPr/>
          <p:nvPr/>
        </p:nvSpPr>
        <p:spPr>
          <a:xfrm>
            <a:off x="1334542" y="530761"/>
            <a:ext cx="9720145" cy="359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>
              <a:lnSpc>
                <a:spcPct val="90000"/>
              </a:lnSpc>
              <a:buNone/>
            </a:pPr>
            <a:r>
              <a:rPr lang="ru-RU" sz="3200" spc="-1" dirty="0">
                <a:solidFill>
                  <a:srgbClr val="0033A0"/>
                </a:solidFill>
                <a:latin typeface="Montserrat Medium"/>
              </a:rPr>
              <a:t>Взаимодействие с порталом «Работа в России»</a:t>
            </a:r>
            <a:endParaRPr lang="ru-RU" sz="3200" spc="-1" dirty="0"/>
          </a:p>
        </p:txBody>
      </p:sp>
      <p:sp>
        <p:nvSpPr>
          <p:cNvPr id="20" name="TextBox 96"/>
          <p:cNvSpPr/>
          <p:nvPr/>
        </p:nvSpPr>
        <p:spPr>
          <a:xfrm>
            <a:off x="11525449" y="2470139"/>
            <a:ext cx="5039520" cy="287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" name="Прямоугольник с двумя скругленными противолежащими углами 43"/>
          <p:cNvSpPr/>
          <p:nvPr/>
        </p:nvSpPr>
        <p:spPr>
          <a:xfrm>
            <a:off x="4754443" y="1344732"/>
            <a:ext cx="11954492" cy="3598948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0033A0"/>
          </a:solidFill>
          <a:ln>
            <a:solidFill>
              <a:srgbClr val="FFFFFF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2" name="Прямая соединительная линия 44"/>
          <p:cNvSpPr/>
          <p:nvPr/>
        </p:nvSpPr>
        <p:spPr>
          <a:xfrm>
            <a:off x="1177688" y="1520763"/>
            <a:ext cx="480" cy="360"/>
          </a:xfrm>
          <a:prstGeom prst="line">
            <a:avLst/>
          </a:prstGeom>
          <a:ln>
            <a:solidFill>
              <a:srgbClr val="4A7EBB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3" name="Рисунок 45" descr="Sed-03-512.png"/>
          <p:cNvPicPr/>
          <p:nvPr/>
        </p:nvPicPr>
        <p:blipFill>
          <a:blip r:embed="rId4" cstate="print"/>
          <a:stretch/>
        </p:blipFill>
        <p:spPr>
          <a:xfrm>
            <a:off x="3914168" y="1366683"/>
            <a:ext cx="671520" cy="503640"/>
          </a:xfrm>
          <a:prstGeom prst="rect">
            <a:avLst/>
          </a:prstGeom>
          <a:ln w="0">
            <a:noFill/>
          </a:ln>
        </p:spPr>
      </p:pic>
      <p:sp>
        <p:nvSpPr>
          <p:cNvPr id="24" name="Прямоугольник с двумя скругленными противолежащими углами 47"/>
          <p:cNvSpPr/>
          <p:nvPr/>
        </p:nvSpPr>
        <p:spPr>
          <a:xfrm>
            <a:off x="1225689" y="1368482"/>
            <a:ext cx="5349637" cy="3587074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CF4520"/>
          </a:solidFill>
          <a:ln>
            <a:solidFill>
              <a:srgbClr val="FFFFFF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5" name="Овал 48"/>
          <p:cNvSpPr/>
          <p:nvPr/>
        </p:nvSpPr>
        <p:spPr>
          <a:xfrm>
            <a:off x="4376337" y="1369206"/>
            <a:ext cx="3907855" cy="3526974"/>
          </a:xfrm>
          <a:prstGeom prst="ellipse">
            <a:avLst/>
          </a:prstGeom>
          <a:solidFill>
            <a:schemeClr val="bg1"/>
          </a:solidFill>
          <a:ln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6" name="Прямая соединительная линия 49"/>
          <p:cNvSpPr/>
          <p:nvPr/>
        </p:nvSpPr>
        <p:spPr>
          <a:xfrm>
            <a:off x="5757848" y="2160483"/>
            <a:ext cx="480" cy="360"/>
          </a:xfrm>
          <a:prstGeom prst="line">
            <a:avLst/>
          </a:prstGeom>
          <a:ln>
            <a:solidFill>
              <a:srgbClr val="4A7EBB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7" name="Прямоугольник с двумя скругленными противолежащими углами 59"/>
          <p:cNvSpPr/>
          <p:nvPr/>
        </p:nvSpPr>
        <p:spPr>
          <a:xfrm>
            <a:off x="3967652" y="5454318"/>
            <a:ext cx="12487944" cy="3007293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0033A0"/>
          </a:solidFill>
          <a:ln>
            <a:solidFill>
              <a:srgbClr val="FFFFFF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8" name="Прямая соединительная линия 60"/>
          <p:cNvSpPr/>
          <p:nvPr/>
        </p:nvSpPr>
        <p:spPr>
          <a:xfrm>
            <a:off x="1431028" y="7754654"/>
            <a:ext cx="480" cy="360"/>
          </a:xfrm>
          <a:prstGeom prst="line">
            <a:avLst/>
          </a:prstGeom>
          <a:ln>
            <a:solidFill>
              <a:srgbClr val="4A7EBB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9" name="Прямоугольник с двумя скругленными противолежащими углами 62"/>
          <p:cNvSpPr/>
          <p:nvPr/>
        </p:nvSpPr>
        <p:spPr>
          <a:xfrm>
            <a:off x="1178185" y="5464814"/>
            <a:ext cx="4747959" cy="2983150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CF4520"/>
          </a:solidFill>
          <a:ln>
            <a:solidFill>
              <a:srgbClr val="FFFFFF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0" name="Овал 63"/>
          <p:cNvSpPr/>
          <p:nvPr/>
        </p:nvSpPr>
        <p:spPr>
          <a:xfrm>
            <a:off x="4400392" y="5486400"/>
            <a:ext cx="3228706" cy="2961566"/>
          </a:xfrm>
          <a:prstGeom prst="ellipse">
            <a:avLst/>
          </a:prstGeom>
          <a:solidFill>
            <a:schemeClr val="bg1"/>
          </a:solidFill>
          <a:ln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1" name="Прямая соединительная линия 64"/>
          <p:cNvSpPr/>
          <p:nvPr/>
        </p:nvSpPr>
        <p:spPr>
          <a:xfrm>
            <a:off x="6011188" y="8394374"/>
            <a:ext cx="480" cy="360"/>
          </a:xfrm>
          <a:prstGeom prst="line">
            <a:avLst/>
          </a:prstGeom>
          <a:ln>
            <a:solidFill>
              <a:srgbClr val="4A7EBB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2" name="Прямоугольник 31"/>
          <p:cNvSpPr/>
          <p:nvPr/>
        </p:nvSpPr>
        <p:spPr>
          <a:xfrm>
            <a:off x="1527605" y="1787861"/>
            <a:ext cx="367219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  <a:latin typeface="Montserrat"/>
              </a:rPr>
              <a:t>      </a:t>
            </a:r>
            <a:r>
              <a:rPr lang="ru-RU" sz="1800" b="1" dirty="0">
                <a:solidFill>
                  <a:schemeClr val="bg1"/>
                </a:solidFill>
                <a:latin typeface="Montserrat"/>
              </a:rPr>
              <a:t>Соглашение о   </a:t>
            </a:r>
          </a:p>
          <a:p>
            <a:r>
              <a:rPr lang="ru-RU" sz="1800" b="1" dirty="0">
                <a:solidFill>
                  <a:schemeClr val="bg1"/>
                </a:solidFill>
                <a:latin typeface="Montserrat"/>
              </a:rPr>
              <a:t>    взаимодействии и </a:t>
            </a:r>
          </a:p>
          <a:p>
            <a:r>
              <a:rPr lang="ru-RU" sz="1800" b="1" dirty="0">
                <a:solidFill>
                  <a:schemeClr val="bg1"/>
                </a:solidFill>
                <a:latin typeface="Montserrat"/>
              </a:rPr>
              <a:t>взаимном обмене информацией между Федеральной службой </a:t>
            </a:r>
          </a:p>
          <a:p>
            <a:r>
              <a:rPr lang="ru-RU" sz="1800" b="1" dirty="0">
                <a:solidFill>
                  <a:schemeClr val="bg1"/>
                </a:solidFill>
                <a:latin typeface="Montserrat"/>
              </a:rPr>
              <a:t>по труду и занятости и Правительством </a:t>
            </a:r>
          </a:p>
          <a:p>
            <a:r>
              <a:rPr lang="ru-RU" sz="1800" b="1" dirty="0">
                <a:solidFill>
                  <a:schemeClr val="bg1"/>
                </a:solidFill>
                <a:latin typeface="Montserrat"/>
              </a:rPr>
              <a:t>Вологодской области (заключено в г. Москве 15.04.2015) 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8229605" y="1433375"/>
            <a:ext cx="843786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chemeClr val="bg1"/>
                </a:solidFill>
                <a:latin typeface="Montserrat"/>
              </a:rPr>
              <a:t>заполнение и актуализация паспорта региона</a:t>
            </a:r>
          </a:p>
          <a:p>
            <a:endParaRPr lang="ru-RU" sz="900" b="1" dirty="0">
              <a:solidFill>
                <a:schemeClr val="bg1"/>
              </a:solidFill>
              <a:latin typeface="Montserrat"/>
            </a:endParaRPr>
          </a:p>
          <a:p>
            <a:r>
              <a:rPr lang="ru-RU" sz="1800" b="1" dirty="0">
                <a:solidFill>
                  <a:schemeClr val="bg1"/>
                </a:solidFill>
                <a:latin typeface="Montserrat"/>
              </a:rPr>
              <a:t>усиление контроля за качеством информации о вакансиях</a:t>
            </a:r>
          </a:p>
          <a:p>
            <a:endParaRPr lang="ru-RU" sz="900" b="1" dirty="0">
              <a:solidFill>
                <a:schemeClr val="bg1"/>
              </a:solidFill>
              <a:latin typeface="Montserrat"/>
            </a:endParaRPr>
          </a:p>
          <a:p>
            <a:r>
              <a:rPr lang="ru-RU" sz="1800" b="1" dirty="0">
                <a:solidFill>
                  <a:schemeClr val="bg1"/>
                </a:solidFill>
                <a:latin typeface="Montserrat"/>
              </a:rPr>
              <a:t>организация ежедневных консультаций клиентов службы занятости о возможностях и преимуществах платформы, работе с ней</a:t>
            </a:r>
          </a:p>
          <a:p>
            <a:endParaRPr lang="ru-RU" sz="900" b="1" dirty="0">
              <a:solidFill>
                <a:schemeClr val="bg1"/>
              </a:solidFill>
              <a:latin typeface="Montserrat"/>
            </a:endParaRPr>
          </a:p>
          <a:p>
            <a:r>
              <a:rPr lang="ru-RU" sz="1800" b="1" dirty="0">
                <a:solidFill>
                  <a:schemeClr val="bg1"/>
                </a:solidFill>
                <a:latin typeface="Montserrat"/>
              </a:rPr>
              <a:t>организация информационной компании (в течение 2016-2019 гг. было распространено более 66 тысяч раздаточных материалов, проведено порядка 700 информационных мероприятий для граждан и работодателей, обратившимся в органы службы занятости)</a:t>
            </a:r>
          </a:p>
          <a:p>
            <a:endParaRPr lang="ru-RU" sz="900" b="1" dirty="0">
              <a:solidFill>
                <a:schemeClr val="bg1"/>
              </a:solidFill>
              <a:latin typeface="Montserrat"/>
            </a:endParaRPr>
          </a:p>
          <a:p>
            <a:r>
              <a:rPr lang="ru-RU" sz="1800" b="1" dirty="0">
                <a:solidFill>
                  <a:schemeClr val="bg1"/>
                </a:solidFill>
                <a:latin typeface="Montserrat"/>
              </a:rPr>
              <a:t>организация работы по модерации вакансий, резюме и компаний сотрудниками службы занятости 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1393319" y="5815162"/>
            <a:ext cx="365759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  <a:latin typeface="Montserrat"/>
              </a:rPr>
              <a:t>     </a:t>
            </a:r>
            <a:r>
              <a:rPr lang="ru-RU" sz="1800" b="1" dirty="0">
                <a:solidFill>
                  <a:schemeClr val="bg1"/>
                </a:solidFill>
                <a:latin typeface="Montserrat"/>
              </a:rPr>
              <a:t>Оценка деятельности органов исполнительной власти субъектов РФ, осуществляющих полномочия в области содействия занятости населения, по наполнению ИАС ОБВ «Работа в России» 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7724640" y="5696264"/>
            <a:ext cx="843431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chemeClr val="bg1"/>
                </a:solidFill>
                <a:latin typeface="Montserrat"/>
              </a:rPr>
              <a:t>разработка системы анализа работы отделений занятости населения по достижению показателей, характеризующих взаимодействие с ИАС ОБВ «Работа в России» </a:t>
            </a:r>
          </a:p>
          <a:p>
            <a:endParaRPr lang="ru-RU" sz="1800" b="1" dirty="0">
              <a:solidFill>
                <a:schemeClr val="bg1"/>
              </a:solidFill>
              <a:latin typeface="Montserrat"/>
            </a:endParaRPr>
          </a:p>
          <a:p>
            <a:r>
              <a:rPr lang="ru-RU" sz="1800" b="1" dirty="0">
                <a:solidFill>
                  <a:schemeClr val="bg1"/>
                </a:solidFill>
                <a:latin typeface="Montserrat"/>
              </a:rPr>
              <a:t>организация проведения ежемесячного мониторинга выполнения показателей</a:t>
            </a:r>
          </a:p>
          <a:p>
            <a:endParaRPr lang="ru-RU" sz="1800" b="1" dirty="0">
              <a:solidFill>
                <a:schemeClr val="bg1"/>
              </a:solidFill>
              <a:latin typeface="Montserrat"/>
            </a:endParaRPr>
          </a:p>
          <a:p>
            <a:r>
              <a:rPr lang="ru-RU" sz="1800" b="1" dirty="0">
                <a:solidFill>
                  <a:schemeClr val="bg1"/>
                </a:solidFill>
                <a:latin typeface="Montserrat"/>
              </a:rPr>
              <a:t>включение показателей по взаимодействию с ИАС ОБВ «Работа в России» в систему премирования </a:t>
            </a:r>
          </a:p>
        </p:txBody>
      </p:sp>
      <p:pic>
        <p:nvPicPr>
          <p:cNvPr id="40" name="Рисунок 39" descr="прием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88640" y="2101756"/>
            <a:ext cx="2598864" cy="2101755"/>
          </a:xfrm>
          <a:prstGeom prst="rect">
            <a:avLst/>
          </a:prstGeom>
        </p:spPr>
      </p:pic>
      <p:pic>
        <p:nvPicPr>
          <p:cNvPr id="36" name="Рисунок 35" descr="IMG-20220524-WA0007(1)22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31558" y="5936777"/>
            <a:ext cx="1496265" cy="2062512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291</TotalTime>
  <Words>1643</Words>
  <Application>Microsoft Macintosh PowerPoint</Application>
  <PresentationFormat>Произвольный</PresentationFormat>
  <Paragraphs>194</Paragraphs>
  <Slides>14</Slides>
  <Notes>14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4" baseType="lpstr">
      <vt:lpstr>Montserrat</vt:lpstr>
      <vt:lpstr>Montserrat Medium</vt:lpstr>
      <vt:lpstr>Symbol</vt:lpstr>
      <vt:lpstr>Webdings</vt:lpstr>
      <vt:lpstr>Times New Roman</vt:lpstr>
      <vt:lpstr>Calibri</vt:lpstr>
      <vt:lpstr>Arial</vt:lpstr>
      <vt:lpstr>Wingdings</vt:lpstr>
      <vt:lpstr>Montserrat SemiBold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Машанова Валерия Вячеславовна</dc:creator>
  <cp:lastModifiedBy>Максим Максим</cp:lastModifiedBy>
  <cp:revision>37</cp:revision>
  <dcterms:modified xsi:type="dcterms:W3CDTF">2022-09-28T15:54:50Z</dcterms:modified>
</cp:coreProperties>
</file>