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451" r:id="rId2"/>
    <p:sldId id="504" r:id="rId3"/>
    <p:sldId id="492" r:id="rId4"/>
    <p:sldId id="481" r:id="rId5"/>
    <p:sldId id="494" r:id="rId6"/>
    <p:sldId id="496" r:id="rId7"/>
    <p:sldId id="497" r:id="rId8"/>
    <p:sldId id="482" r:id="rId9"/>
    <p:sldId id="498" r:id="rId10"/>
    <p:sldId id="499" r:id="rId11"/>
    <p:sldId id="501" r:id="rId12"/>
    <p:sldId id="505" r:id="rId13"/>
    <p:sldId id="500" r:id="rId14"/>
    <p:sldId id="476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itchFamily="2" charset="0"/>
      <p:regular r:id="rId22"/>
      <p:bold r:id="rId23"/>
      <p:italic r:id="rId24"/>
      <p:boldItalic r:id="rId25"/>
    </p:embeddedFont>
    <p:embeddedFont>
      <p:font typeface="Montserrat Medium" panose="020F0502020204030204" pitchFamily="34" charset="0"/>
      <p:regular r:id="rId26"/>
      <p:italic r:id="rId27"/>
    </p:embeddedFont>
  </p:embeddedFontLst>
  <p:defaultTextStyle>
    <a:defPPr>
      <a:defRPr lang="ru-RU"/>
    </a:defPPr>
    <a:lvl1pPr marL="0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1pPr>
    <a:lvl2pPr marL="1825145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2pPr>
    <a:lvl3pPr marL="3650288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3pPr>
    <a:lvl4pPr marL="5475433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4pPr>
    <a:lvl5pPr marL="7300576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5pPr>
    <a:lvl6pPr marL="9125721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6pPr>
    <a:lvl7pPr marL="10950866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7pPr>
    <a:lvl8pPr marL="12776009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8pPr>
    <a:lvl9pPr marL="14601154" algn="l" defTabSz="3650288" rtl="0" eaLnBrk="1" latinLnBrk="0" hangingPunct="1">
      <a:defRPr sz="71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51F"/>
    <a:srgbClr val="69B3E7"/>
    <a:srgbClr val="000000"/>
    <a:srgbClr val="CF4520"/>
    <a:srgbClr val="DCDCDC"/>
    <a:srgbClr val="0033A0"/>
    <a:srgbClr val="0031A0"/>
    <a:srgbClr val="0070C0"/>
    <a:srgbClr val="0032A0"/>
    <a:srgbClr val="006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2"/>
    <p:restoredTop sz="84241" autoAdjust="0"/>
  </p:normalViewPr>
  <p:slideViewPr>
    <p:cSldViewPr snapToGrid="0" snapToObjects="1">
      <p:cViewPr varScale="1">
        <p:scale>
          <a:sx n="111" d="100"/>
          <a:sy n="111" d="100"/>
        </p:scale>
        <p:origin x="464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1" d="100"/>
          <a:sy n="121" d="100"/>
        </p:scale>
        <p:origin x="4376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8E9A8-4CA5-3C4D-93B0-BBDA5325AC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Название презентации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7B81C-411F-0C43-9164-850181D6BC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FFFD1-1369-B640-ADAD-0E6E796B53D3}" type="datetimeFigureOut">
              <a:rPr lang="x-none" smtClean="0"/>
              <a:t>28.09.2022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F8D07-2CAC-4F41-9927-6E091080F9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481A0-F2CD-A142-A620-E0A4EE26C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28D25-EFA5-2A49-BB7E-3930B7D74B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02882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054B08-CA46-904A-9AED-5403B8287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Название презентации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2FA08-872A-6E49-8389-0906F2C4A8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B8FCC-649E-2F46-9483-C4A4284A0DF7}" type="datetimeFigureOut">
              <a:rPr lang="x-none" smtClean="0"/>
              <a:t>28.09.2022</a:t>
            </a:fld>
            <a:endParaRPr 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5F08380-6384-3D4F-A1DE-19A605454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220BE23-4AC6-254B-A31C-D6F78D4A1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2FB8-EB20-4A4B-B8E2-A602247D34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4F074-F5E7-024D-AFFD-0FDABFBF3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52D82-82A2-EC44-8D67-D7946490BDC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6213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dirty="0"/>
              <a:t>Услуги со</a:t>
            </a:r>
            <a:r>
              <a:rPr lang="ru-RU" sz="1100" baseline="0" dirty="0"/>
              <a:t> СМЭВ: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Подбор работников,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 работы,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Профориентация (2),</a:t>
            </a:r>
            <a:r>
              <a:rPr lang="ru-RU" sz="1100" dirty="0"/>
              <a:t> 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обучение безработных (6),</a:t>
            </a:r>
            <a:r>
              <a:rPr lang="ru-RU" sz="1100" dirty="0"/>
              <a:t> 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обучение 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соц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категорий (7),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Общественные работы (1),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Временное трудоустройство безработных (1),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Временное трудоустройство 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несовершенолетних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(1),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Трудоустройство инвалидов (1),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Переезд (6),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самозанятости</a:t>
            </a:r>
            <a:r>
              <a:rPr lang="ru-RU" sz="1100" dirty="0"/>
              <a:t> (5)</a:t>
            </a:r>
          </a:p>
          <a:p>
            <a:endParaRPr lang="ru-RU" sz="1100" dirty="0"/>
          </a:p>
          <a:p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МВД: Запрос в МВД на проверку действительности паспорта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регистрации по месту жительства граждан РФ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регистрации по месту пребывания граждан РФ</a:t>
            </a:r>
            <a:r>
              <a:rPr lang="ru-RU" sz="1100" dirty="0"/>
              <a:t> </a:t>
            </a:r>
          </a:p>
          <a:p>
            <a:endParaRPr lang="ru-RU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ПФР: Факт назначения пенсии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осуществления трудовой деятельности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страховом стаже застрахованного лица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заработной плате или доходе, на которые начислены страховые взносы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трудовой деятельности застрахованного лица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об инвалиде из ФГИС ФРИ</a:t>
            </a:r>
            <a:r>
              <a:rPr lang="ru-RU" sz="1100" dirty="0"/>
              <a:t> </a:t>
            </a:r>
          </a:p>
          <a:p>
            <a:endParaRPr lang="ru-RU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ФНС: Проверка чеков (АПИ)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Выписка из ЕГРЮЛ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Выписка из ЕГРИП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Проверка участия 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физ.лица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юр. Лице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Проверка статуса налогоплательщика (</a:t>
            </a:r>
            <a:r>
              <a:rPr lang="ru-RU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самозанятого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(АПИ)</a:t>
            </a:r>
            <a:r>
              <a:rPr lang="ru-RU" sz="1100" dirty="0"/>
              <a:t> </a:t>
            </a:r>
          </a:p>
          <a:p>
            <a:endParaRPr lang="ru-RU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ЗАГС: Предоставление из ЕГР ЗАГС по запросу сведений о рождении</a:t>
            </a:r>
            <a:r>
              <a:rPr lang="ru-RU" sz="1100" dirty="0"/>
              <a:t> </a:t>
            </a:r>
            <a:r>
              <a:rPr lang="ru-RU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Предоставление из ЕГР ЗАГС по запросу сведений о смерти</a:t>
            </a:r>
            <a:r>
              <a:rPr lang="ru-RU" sz="1100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2D82-82A2-EC44-8D67-D7946490BDC8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298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1">
    <p:bg>
      <p:bgPr>
        <a:solidFill>
          <a:srgbClr val="0032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6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2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954D10FF-CBCE-47FB-B6FC-9A49DAC8BCE4}"/>
              </a:ext>
            </a:extLst>
          </p:cNvPr>
          <p:cNvSpPr txBox="1">
            <a:spLocks/>
          </p:cNvSpPr>
          <p:nvPr userDrawn="1"/>
        </p:nvSpPr>
        <p:spPr>
          <a:xfrm>
            <a:off x="550863" y="6166112"/>
            <a:ext cx="356834" cy="2530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09517" rtl="0" eaLnBrk="1" latinLnBrk="0" hangingPunct="1">
              <a:lnSpc>
                <a:spcPct val="110000"/>
              </a:lnSpc>
              <a:spcBef>
                <a:spcPts val="996"/>
              </a:spcBef>
              <a:buFontTx/>
              <a:buNone/>
              <a:defRPr sz="900" b="0" i="0" kern="1200" baseline="0">
                <a:solidFill>
                  <a:schemeClr val="tx1"/>
                </a:solidFill>
                <a:latin typeface="Montserrat" pitchFamily="2" charset="77"/>
                <a:ea typeface="Geometria Light" panose="020B0403020204020204" pitchFamily="34" charset="-52"/>
                <a:cs typeface="+mn-cs"/>
              </a:defRPr>
            </a:lvl1pPr>
            <a:lvl2pPr marL="682137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9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65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40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66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92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68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43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8DEFD-8475-7946-8693-0C88E19A6E53}" type="slidenum">
              <a:rPr lang="en-US" smtClean="0"/>
              <a:pPr/>
              <a:t>‹#›</a:t>
            </a:fld>
            <a:endParaRPr lang="ru-RU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514C8CE-5CE9-4292-B40A-A0C12F001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2713" y="5916653"/>
            <a:ext cx="1152525" cy="45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4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20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97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09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547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44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036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02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766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48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4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22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800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224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-1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551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020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68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9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-4">
    <p:bg>
      <p:bgPr>
        <a:solidFill>
          <a:srgbClr val="0032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46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-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5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6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44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-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09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71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76" r:id="rId11"/>
    <p:sldLayoutId id="2147483778" r:id="rId12"/>
    <p:sldLayoutId id="2147483777" r:id="rId13"/>
    <p:sldLayoutId id="2147483779" r:id="rId14"/>
    <p:sldLayoutId id="2147483780" r:id="rId15"/>
    <p:sldLayoutId id="2147483685" r:id="rId16"/>
    <p:sldLayoutId id="2147483781" r:id="rId17"/>
    <p:sldLayoutId id="2147483782" r:id="rId18"/>
    <p:sldLayoutId id="2147483783" r:id="rId19"/>
    <p:sldLayoutId id="2147483784" r:id="rId20"/>
    <p:sldLayoutId id="2147483769" r:id="rId21"/>
    <p:sldLayoutId id="2147483786" r:id="rId22"/>
    <p:sldLayoutId id="2147483785" r:id="rId23"/>
    <p:sldLayoutId id="2147483726" r:id="rId24"/>
    <p:sldLayoutId id="2147483787" r:id="rId25"/>
    <p:sldLayoutId id="2147483775" r:id="rId26"/>
    <p:sldLayoutId id="2147483774" r:id="rId27"/>
  </p:sldLayoutIdLst>
  <p:hf sldNum="0" hdr="0" ftr="0" dt="0"/>
  <p:txStyles>
    <p:titleStyle>
      <a:lvl1pPr algn="l" defTabSz="909517" rtl="0" eaLnBrk="1" latinLnBrk="0" hangingPunct="1">
        <a:lnSpc>
          <a:spcPct val="90000"/>
        </a:lnSpc>
        <a:spcBef>
          <a:spcPct val="0"/>
        </a:spcBef>
        <a:buNone/>
        <a:defRPr sz="4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79" indent="-227379" algn="l" defTabSz="909517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137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8" kern="1200">
          <a:solidFill>
            <a:schemeClr val="tx1"/>
          </a:solidFill>
          <a:latin typeface="+mn-lt"/>
          <a:ea typeface="+mn-ea"/>
          <a:cs typeface="+mn-cs"/>
        </a:defRPr>
      </a:lvl2pPr>
      <a:lvl3pPr marL="1136893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90" kern="1200">
          <a:solidFill>
            <a:schemeClr val="tx1"/>
          </a:solidFill>
          <a:latin typeface="+mn-lt"/>
          <a:ea typeface="+mn-ea"/>
          <a:cs typeface="+mn-cs"/>
        </a:defRPr>
      </a:lvl3pPr>
      <a:lvl4pPr marL="1591651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2046408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501166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955923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410681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865438" indent="-227379" algn="l" defTabSz="909517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4759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09517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73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9030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88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8544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3302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8060" algn="l" defTabSz="909517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18" pos="10310">
          <p15:clr>
            <a:srgbClr val="F26B43"/>
          </p15:clr>
        </p15:guide>
        <p15:guide id="19" pos="10584">
          <p15:clr>
            <a:srgbClr val="F26B43"/>
          </p15:clr>
        </p15:guide>
        <p15:guide id="20" pos="11400">
          <p15:clr>
            <a:srgbClr val="F26B43"/>
          </p15:clr>
        </p15:guide>
        <p15:guide id="21" pos="11672">
          <p15:clr>
            <a:srgbClr val="F26B43"/>
          </p15:clr>
        </p15:guide>
        <p15:guide id="22" pos="12488">
          <p15:clr>
            <a:srgbClr val="F26B43"/>
          </p15:clr>
        </p15:guide>
        <p15:guide id="23" pos="12806">
          <p15:clr>
            <a:srgbClr val="F26B43"/>
          </p15:clr>
        </p15:guide>
        <p15:guide id="24" pos="13622">
          <p15:clr>
            <a:srgbClr val="F26B43"/>
          </p15:clr>
        </p15:guide>
        <p15:guide id="25" pos="13894">
          <p15:clr>
            <a:srgbClr val="F26B43"/>
          </p15:clr>
        </p15:guide>
        <p15:guide id="26" pos="14756">
          <p15:clr>
            <a:srgbClr val="F26B43"/>
          </p15:clr>
        </p15:guide>
        <p15:guide id="27" orient="horz" pos="8019">
          <p15:clr>
            <a:srgbClr val="F26B43"/>
          </p15:clr>
        </p15:guide>
        <p15:guide id="28" orient="horz" pos="7205">
          <p15:clr>
            <a:srgbClr val="F26B43"/>
          </p15:clr>
        </p15:guide>
        <p15:guide id="29" orient="horz" pos="6931">
          <p15:clr>
            <a:srgbClr val="F26B43"/>
          </p15:clr>
        </p15:guide>
        <p15:guide id="31" orient="horz" pos="3952" userDrawn="1">
          <p15:clr>
            <a:srgbClr val="F26B43"/>
          </p15:clr>
        </p15:guide>
        <p15:guide id="40" pos="347" userDrawn="1">
          <p15:clr>
            <a:srgbClr val="F26B43"/>
          </p15:clr>
        </p15:guide>
        <p15:guide id="41" pos="710" userDrawn="1">
          <p15:clr>
            <a:srgbClr val="F26B43"/>
          </p15:clr>
        </p15:guide>
        <p15:guide id="42" userDrawn="1">
          <p15:clr>
            <a:srgbClr val="F26B43"/>
          </p15:clr>
        </p15:guide>
        <p15:guide id="43" pos="1073" userDrawn="1">
          <p15:clr>
            <a:srgbClr val="F26B43"/>
          </p15:clr>
        </p15:guide>
        <p15:guide id="44" pos="1436" userDrawn="1">
          <p15:clr>
            <a:srgbClr val="F26B43"/>
          </p15:clr>
        </p15:guide>
        <p15:guide id="45" pos="1799" userDrawn="1">
          <p15:clr>
            <a:srgbClr val="F26B43"/>
          </p15:clr>
        </p15:guide>
        <p15:guide id="46" pos="6834" userDrawn="1">
          <p15:clr>
            <a:srgbClr val="F26B43"/>
          </p15:clr>
        </p15:guide>
        <p15:guide id="47" pos="2162" userDrawn="1">
          <p15:clr>
            <a:srgbClr val="F26B43"/>
          </p15:clr>
        </p15:guide>
        <p15:guide id="48" pos="2525" userDrawn="1">
          <p15:clr>
            <a:srgbClr val="F26B43"/>
          </p15:clr>
        </p15:guide>
        <p15:guide id="49" pos="2865" userDrawn="1">
          <p15:clr>
            <a:srgbClr val="F26B43"/>
          </p15:clr>
        </p15:guide>
        <p15:guide id="50" pos="3228" userDrawn="1">
          <p15:clr>
            <a:srgbClr val="F26B43"/>
          </p15:clr>
        </p15:guide>
        <p15:guide id="51" pos="7559" userDrawn="1">
          <p15:clr>
            <a:srgbClr val="F26B43"/>
          </p15:clr>
        </p15:guide>
        <p15:guide id="52" pos="3591" userDrawn="1">
          <p15:clr>
            <a:srgbClr val="F26B43"/>
          </p15:clr>
        </p15:guide>
        <p15:guide id="53" pos="3953" userDrawn="1">
          <p15:clr>
            <a:srgbClr val="F26B43"/>
          </p15:clr>
        </p15:guide>
        <p15:guide id="54" pos="4316" userDrawn="1">
          <p15:clr>
            <a:srgbClr val="F26B43"/>
          </p15:clr>
        </p15:guide>
        <p15:guide id="55" pos="4656" userDrawn="1">
          <p15:clr>
            <a:srgbClr val="F26B43"/>
          </p15:clr>
        </p15:guide>
        <p15:guide id="57" pos="5019" userDrawn="1">
          <p15:clr>
            <a:srgbClr val="F26B43"/>
          </p15:clr>
        </p15:guide>
        <p15:guide id="58" pos="5405" userDrawn="1">
          <p15:clr>
            <a:srgbClr val="F26B43"/>
          </p15:clr>
        </p15:guide>
        <p15:guide id="59" pos="5745" userDrawn="1">
          <p15:clr>
            <a:srgbClr val="F26B43"/>
          </p15:clr>
        </p15:guide>
        <p15:guide id="60" pos="7197" userDrawn="1">
          <p15:clr>
            <a:srgbClr val="F26B43"/>
          </p15:clr>
        </p15:guide>
        <p15:guide id="61" pos="6108" userDrawn="1">
          <p15:clr>
            <a:srgbClr val="F26B43"/>
          </p15:clr>
        </p15:guide>
        <p15:guide id="62" pos="6471" userDrawn="1">
          <p15:clr>
            <a:srgbClr val="F26B43"/>
          </p15:clr>
        </p15:guide>
        <p15:guide id="65" orient="horz" pos="709" userDrawn="1">
          <p15:clr>
            <a:srgbClr val="F26B43"/>
          </p15:clr>
        </p15:guide>
        <p15:guide id="67" orient="horz" pos="1071" userDrawn="1">
          <p15:clr>
            <a:srgbClr val="F26B43"/>
          </p15:clr>
        </p15:guide>
        <p15:guide id="68" orient="horz" pos="1434" userDrawn="1">
          <p15:clr>
            <a:srgbClr val="F26B43"/>
          </p15:clr>
        </p15:guide>
        <p15:guide id="69" orient="horz" pos="1797" userDrawn="1">
          <p15:clr>
            <a:srgbClr val="F26B43"/>
          </p15:clr>
        </p15:guide>
        <p15:guide id="72" orient="horz" pos="2160" userDrawn="1">
          <p15:clr>
            <a:srgbClr val="F26B43"/>
          </p15:clr>
        </p15:guide>
        <p15:guide id="73" orient="horz" pos="2523" userDrawn="1">
          <p15:clr>
            <a:srgbClr val="F26B43"/>
          </p15:clr>
        </p15:guide>
        <p15:guide id="74" orient="horz" pos="2863" userDrawn="1">
          <p15:clr>
            <a:srgbClr val="F26B43"/>
          </p15:clr>
        </p15:guide>
        <p15:guide id="75" orient="horz" pos="3249" userDrawn="1">
          <p15:clr>
            <a:srgbClr val="F26B43"/>
          </p15:clr>
        </p15:guide>
        <p15:guide id="78" orient="horz" pos="35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emf"/><Relationship Id="rId4" Type="http://schemas.openxmlformats.org/officeDocument/2006/relationships/image" Target="../media/image22.png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emf"/><Relationship Id="rId5" Type="http://schemas.openxmlformats.org/officeDocument/2006/relationships/image" Target="../media/image12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A84169B-7909-8D9C-C660-4B2372A7D4E9}"/>
              </a:ext>
            </a:extLst>
          </p:cNvPr>
          <p:cNvSpPr txBox="1">
            <a:spLocks/>
          </p:cNvSpPr>
          <p:nvPr/>
        </p:nvSpPr>
        <p:spPr>
          <a:xfrm>
            <a:off x="550864" y="1851102"/>
            <a:ext cx="5724524" cy="226369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chemeClr val="bg1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Подходы и решения, используемые при разработке сервисов оказания услуг в сфере занятости в электронном виде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89B3101-C0D2-D50D-6BAB-9C0EB47836C9}"/>
              </a:ext>
            </a:extLst>
          </p:cNvPr>
          <p:cNvSpPr txBox="1">
            <a:spLocks/>
          </p:cNvSpPr>
          <p:nvPr/>
        </p:nvSpPr>
        <p:spPr>
          <a:xfrm>
            <a:off x="573165" y="6151139"/>
            <a:ext cx="1265939" cy="34078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09517" rtl="0" eaLnBrk="1" latinLnBrk="0" hangingPunct="1">
              <a:lnSpc>
                <a:spcPct val="110000"/>
              </a:lnSpc>
              <a:spcBef>
                <a:spcPts val="996"/>
              </a:spcBef>
              <a:buFontTx/>
              <a:buNone/>
              <a:defRPr sz="900" b="0" i="0" kern="1200" baseline="0">
                <a:solidFill>
                  <a:schemeClr val="bg1"/>
                </a:solidFill>
                <a:latin typeface="Montserrat Medium" pitchFamily="2" charset="77"/>
                <a:ea typeface="Geometria Light" panose="020B0403020204020204" pitchFamily="34" charset="-52"/>
                <a:cs typeface="+mn-cs"/>
              </a:defRPr>
            </a:lvl1pPr>
            <a:lvl2pPr marL="682137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9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65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640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1166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923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681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438" indent="-227379" algn="l" defTabSz="909517" rtl="0" eaLnBrk="1" latinLnBrk="0" hangingPunct="1">
              <a:lnSpc>
                <a:spcPct val="90000"/>
              </a:lnSpc>
              <a:spcBef>
                <a:spcPts val="497"/>
              </a:spcBef>
              <a:buFont typeface="Arial" panose="020B0604020202020204" pitchFamily="34" charset="0"/>
              <a:buChar char="•"/>
              <a:defRPr sz="1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2</a:t>
            </a:r>
            <a:r>
              <a:rPr lang="en-US" dirty="0"/>
              <a:t>9.</a:t>
            </a:r>
            <a:r>
              <a:rPr lang="ru-RU" dirty="0"/>
              <a:t>09</a:t>
            </a:r>
            <a:r>
              <a:rPr lang="en-US" dirty="0"/>
              <a:t>.202</a:t>
            </a:r>
            <a:r>
              <a:rPr lang="ru-RU" dirty="0"/>
              <a:t>2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42CD123-26BE-CD2F-4565-62D02B1C3CCE}"/>
              </a:ext>
            </a:extLst>
          </p:cNvPr>
          <p:cNvSpPr txBox="1">
            <a:spLocks/>
          </p:cNvSpPr>
          <p:nvPr/>
        </p:nvSpPr>
        <p:spPr>
          <a:xfrm>
            <a:off x="584316" y="5384168"/>
            <a:ext cx="2357926" cy="62673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chemeClr val="bg1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100"/>
              </a:lnSpc>
            </a:pPr>
            <a:r>
              <a:rPr lang="ru-RU" sz="900" b="1" i="0" dirty="0">
                <a:latin typeface="Montserrat" pitchFamily="2" charset="77"/>
              </a:rPr>
              <a:t>Анна Сергеевна Мареева</a:t>
            </a:r>
          </a:p>
          <a:p>
            <a:pPr>
              <a:lnSpc>
                <a:spcPts val="1100"/>
              </a:lnSpc>
            </a:pPr>
            <a:r>
              <a:rPr lang="ru-RU" sz="900" b="0" i="0" dirty="0">
                <a:latin typeface="Montserrat Medium" pitchFamily="2" charset="77"/>
              </a:rPr>
              <a:t>Руководитель проекта  </a:t>
            </a:r>
          </a:p>
          <a:p>
            <a:pPr>
              <a:lnSpc>
                <a:spcPts val="1100"/>
              </a:lnSpc>
            </a:pPr>
            <a:r>
              <a:rPr lang="ru-RU" sz="900" b="0" i="0" dirty="0">
                <a:latin typeface="Montserrat Medium" pitchFamily="2" charset="77"/>
              </a:rPr>
              <a:t>ООО «БФТ-Холдинг»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6592CF-E40A-8F0B-D51A-F15CDC9D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584200"/>
            <a:ext cx="1404447" cy="558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3159F-6E87-68FD-BA1A-F01C0EF4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682963"/>
            <a:ext cx="38100" cy="342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612" y="514346"/>
            <a:ext cx="1296000" cy="15291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17224B3-4386-0690-6B05-4C976993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534" y="1413732"/>
            <a:ext cx="1281425" cy="1512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116" y="1499357"/>
            <a:ext cx="3966333" cy="4680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67" y="1367654"/>
            <a:ext cx="4703840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593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2022" r="11299" b="3455"/>
          <a:stretch/>
        </p:blipFill>
        <p:spPr bwMode="auto">
          <a:xfrm>
            <a:off x="4808222" y="1146413"/>
            <a:ext cx="6832299" cy="468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8006617" cy="45136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Инновации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1C9A073-9BC1-42B8-9FBD-EAEFA8FABD37}"/>
              </a:ext>
            </a:extLst>
          </p:cNvPr>
          <p:cNvSpPr txBox="1">
            <a:spLocks/>
          </p:cNvSpPr>
          <p:nvPr/>
        </p:nvSpPr>
        <p:spPr>
          <a:xfrm>
            <a:off x="752723" y="1777347"/>
            <a:ext cx="1039153" cy="9957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300" dirty="0">
                <a:solidFill>
                  <a:schemeClr val="bg1"/>
                </a:solidFill>
              </a:rPr>
              <a:t>0</a:t>
            </a:r>
            <a:r>
              <a:rPr lang="ru-RU" sz="63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B3D157DE-E7E9-418A-B130-6C5A0F1B0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21" y="1184831"/>
            <a:ext cx="915308" cy="1080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573821" y="1238513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04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F47AA65-1869-4DED-BD34-4D9B5560069F}"/>
              </a:ext>
            </a:extLst>
          </p:cNvPr>
          <p:cNvSpPr txBox="1">
            <a:spLocks/>
          </p:cNvSpPr>
          <p:nvPr/>
        </p:nvSpPr>
        <p:spPr>
          <a:xfrm>
            <a:off x="1638138" y="1392716"/>
            <a:ext cx="2688202" cy="6343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600" dirty="0">
                <a:solidFill>
                  <a:schemeClr val="tx2"/>
                </a:solidFill>
              </a:rPr>
              <a:t>СМЭВ - проверка сведений, указанных заявителем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972B746-4A26-4B0B-A651-53B24BED2525}"/>
              </a:ext>
            </a:extLst>
          </p:cNvPr>
          <p:cNvSpPr txBox="1">
            <a:spLocks/>
          </p:cNvSpPr>
          <p:nvPr/>
        </p:nvSpPr>
        <p:spPr>
          <a:xfrm>
            <a:off x="573820" y="2631632"/>
            <a:ext cx="3888997" cy="85478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endParaRPr lang="ru-RU" sz="1600" dirty="0">
              <a:solidFill>
                <a:srgbClr val="000000"/>
              </a:solidFill>
            </a:endParaRPr>
          </a:p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0000"/>
                </a:solidFill>
              </a:rPr>
              <a:t>Гражданам больше не нужно предоставлять множество подтверждающих документов</a:t>
            </a:r>
          </a:p>
          <a:p>
            <a:pPr>
              <a:lnSpc>
                <a:spcPts val="1400"/>
              </a:lnSpc>
            </a:pP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972B746-4A26-4B0B-A651-53B24BED2525}"/>
              </a:ext>
            </a:extLst>
          </p:cNvPr>
          <p:cNvSpPr txBox="1">
            <a:spLocks/>
          </p:cNvSpPr>
          <p:nvPr/>
        </p:nvSpPr>
        <p:spPr>
          <a:xfrm>
            <a:off x="669354" y="4517296"/>
            <a:ext cx="2960951" cy="109193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171450" indent="-171450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ПФР – 7 ВС СМЭВ </a:t>
            </a:r>
          </a:p>
          <a:p>
            <a:pPr marL="171450" indent="-171450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ФНС – 3 ВС СМЭВ</a:t>
            </a:r>
            <a:r>
              <a:rPr lang="en-US" sz="1600" dirty="0">
                <a:solidFill>
                  <a:srgbClr val="000000"/>
                </a:solidFill>
              </a:rPr>
              <a:t> +</a:t>
            </a:r>
            <a:r>
              <a:rPr lang="ru-RU" sz="1600" dirty="0">
                <a:solidFill>
                  <a:srgbClr val="000000"/>
                </a:solidFill>
              </a:rPr>
              <a:t> 2 </a:t>
            </a:r>
            <a:r>
              <a:rPr lang="en-US" sz="1600" dirty="0">
                <a:solidFill>
                  <a:srgbClr val="000000"/>
                </a:solidFill>
              </a:rPr>
              <a:t>API</a:t>
            </a:r>
            <a:endParaRPr lang="ru-RU" sz="1600" dirty="0">
              <a:solidFill>
                <a:srgbClr val="000000"/>
              </a:solidFill>
            </a:endParaRPr>
          </a:p>
          <a:p>
            <a:pPr marL="171450" indent="-171450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МВД – 3 ВС СМЭВ </a:t>
            </a:r>
          </a:p>
          <a:p>
            <a:pPr marL="171450" indent="-171450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ЗАГС – 2 ВС СМЭВ</a:t>
            </a:r>
          </a:p>
          <a:p>
            <a:pPr>
              <a:lnSpc>
                <a:spcPts val="1400"/>
              </a:lnSpc>
              <a:spcBef>
                <a:spcPts val="0"/>
              </a:spcBef>
              <a:spcAft>
                <a:spcPts val="600"/>
              </a:spcAft>
            </a:pP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5DB5202-86E0-5141-C4E2-59E5AA5956FC}"/>
              </a:ext>
            </a:extLst>
          </p:cNvPr>
          <p:cNvSpPr txBox="1">
            <a:spLocks/>
          </p:cNvSpPr>
          <p:nvPr/>
        </p:nvSpPr>
        <p:spPr>
          <a:xfrm>
            <a:off x="573821" y="3608445"/>
            <a:ext cx="1166303" cy="6241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ru-RU" sz="4800" dirty="0">
                <a:solidFill>
                  <a:schemeClr val="tx2"/>
                </a:solidFill>
              </a:rPr>
              <a:t>17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972B746-4A26-4B0B-A651-53B24BED2525}"/>
              </a:ext>
            </a:extLst>
          </p:cNvPr>
          <p:cNvSpPr txBox="1">
            <a:spLocks/>
          </p:cNvSpPr>
          <p:nvPr/>
        </p:nvSpPr>
        <p:spPr>
          <a:xfrm>
            <a:off x="1272299" y="3744925"/>
            <a:ext cx="3190517" cy="41764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0000"/>
                </a:solidFill>
              </a:rPr>
              <a:t>различных видов сведений, подключены в 11 услугах:</a:t>
            </a:r>
          </a:p>
        </p:txBody>
      </p:sp>
    </p:spTree>
    <p:extLst>
      <p:ext uri="{BB962C8B-B14F-4D97-AF65-F5344CB8AC3E}">
        <p14:creationId xmlns:p14="http://schemas.microsoft.com/office/powerpoint/2010/main" val="127421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3296274" y="1896665"/>
            <a:ext cx="6746281" cy="2796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8006617" cy="45136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Инновации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DA603AD-8B09-4048-948F-A8EDE6878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67" y="1395618"/>
            <a:ext cx="915308" cy="10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573821" y="1456881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51199A7-57B3-487F-B2B8-A549EBC21AD3}"/>
              </a:ext>
            </a:extLst>
          </p:cNvPr>
          <p:cNvSpPr txBox="1">
            <a:spLocks/>
          </p:cNvSpPr>
          <p:nvPr/>
        </p:nvSpPr>
        <p:spPr>
          <a:xfrm>
            <a:off x="3297059" y="1610442"/>
            <a:ext cx="2855611" cy="2862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en-US" sz="1800" dirty="0">
                <a:solidFill>
                  <a:schemeClr val="tx2"/>
                </a:solidFill>
              </a:rPr>
              <a:t>CV-matching</a:t>
            </a:r>
          </a:p>
        </p:txBody>
      </p:sp>
      <p:sp>
        <p:nvSpPr>
          <p:cNvPr id="7" name="Cylinder 5"/>
          <p:cNvSpPr/>
          <p:nvPr/>
        </p:nvSpPr>
        <p:spPr>
          <a:xfrm>
            <a:off x="5936521" y="2046917"/>
            <a:ext cx="1568757" cy="1026284"/>
          </a:xfrm>
          <a:prstGeom prst="can">
            <a:avLst>
              <a:gd name="adj" fmla="val 19901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olidFill>
                <a:schemeClr val="bg1"/>
              </a:solidFill>
              <a:latin typeface="Montserrat Medium" panose="020B060402020202020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1290" y="3465708"/>
            <a:ext cx="1879218" cy="1007966"/>
          </a:xfrm>
          <a:prstGeom prst="rect">
            <a:avLst/>
          </a:prstGeom>
          <a:solidFill>
            <a:srgbClr val="86BBF1"/>
          </a:solidFill>
          <a:ln w="12700">
            <a:noFill/>
          </a:ln>
        </p:spPr>
        <p:txBody>
          <a:bodyPr lIns="90000" tIns="45000" rIns="90000" bIns="45000" rtlCol="0" anchor="ctr">
            <a:noAutofit/>
          </a:bodyPr>
          <a:lstStyle/>
          <a:p>
            <a:pPr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</a:tabLst>
            </a:pPr>
            <a:endParaRPr lang="ru-RU" sz="1400" dirty="0" err="1">
              <a:solidFill>
                <a:srgbClr val="000000"/>
              </a:solidFill>
              <a:latin typeface="Montserrat Medium" panose="020B0604020202020204" charset="-52"/>
              <a:ea typeface="SimSun" panose="02010600030101010101" pitchFamily="2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09566" y="2030972"/>
            <a:ext cx="1879218" cy="1042229"/>
          </a:xfrm>
          <a:prstGeom prst="rect">
            <a:avLst/>
          </a:prstGeom>
          <a:solidFill>
            <a:srgbClr val="86BBF1"/>
          </a:solidFill>
          <a:ln w="12700">
            <a:noFill/>
          </a:ln>
        </p:spPr>
        <p:txBody>
          <a:bodyPr lIns="90000" tIns="45000" rIns="90000" bIns="45000" rtlCol="0" anchor="ctr">
            <a:noAutofit/>
          </a:bodyPr>
          <a:lstStyle/>
          <a:p>
            <a:pPr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</a:tabLst>
            </a:pPr>
            <a:endParaRPr lang="ru-RU" sz="1400" dirty="0" err="1">
              <a:solidFill>
                <a:srgbClr val="000000"/>
              </a:solidFill>
              <a:latin typeface="Montserrat Medium" panose="020B0604020202020204" charset="-52"/>
              <a:ea typeface="SimSun" panose="02010600030101010101" pitchFamily="2" charset="-12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16732" y="2064039"/>
            <a:ext cx="1879218" cy="1009162"/>
          </a:xfrm>
          <a:prstGeom prst="rect">
            <a:avLst/>
          </a:prstGeom>
          <a:solidFill>
            <a:srgbClr val="86BBF1"/>
          </a:solidFill>
          <a:ln w="12700">
            <a:noFill/>
          </a:ln>
        </p:spPr>
        <p:txBody>
          <a:bodyPr lIns="90000" tIns="45000" rIns="90000" bIns="45000" rtlCol="0" anchor="ctr">
            <a:noAutofit/>
          </a:bodyPr>
          <a:lstStyle/>
          <a:p>
            <a:pPr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tabLst>
                <a:tab pos="723900" algn="l"/>
              </a:tabLst>
            </a:pPr>
            <a:endParaRPr lang="ru-RU" sz="1400" dirty="0" err="1">
              <a:solidFill>
                <a:srgbClr val="000000"/>
              </a:solidFill>
              <a:latin typeface="Montserrat Medium" panose="020B0604020202020204" charset="-52"/>
              <a:ea typeface="SimSun" panose="02010600030101010101" pitchFamily="2" charset="-122"/>
            </a:endParaRPr>
          </a:p>
        </p:txBody>
      </p:sp>
      <p:cxnSp>
        <p:nvCxnSpPr>
          <p:cNvPr id="11" name="Соединитель: уступ 44"/>
          <p:cNvCxnSpPr>
            <a:endCxn id="8" idx="1"/>
          </p:cNvCxnSpPr>
          <p:nvPr/>
        </p:nvCxnSpPr>
        <p:spPr>
          <a:xfrm>
            <a:off x="2981069" y="3969691"/>
            <a:ext cx="2800221" cy="12700"/>
          </a:xfrm>
          <a:prstGeom prst="bentConnector3">
            <a:avLst>
              <a:gd name="adj1" fmla="val 97281"/>
            </a:avLst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3821" y="3664958"/>
            <a:ext cx="1296185" cy="253914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Пользователь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40346" y="2069383"/>
            <a:ext cx="1819867" cy="946411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Генерация рекомендаций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первоначальная загрузка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1187" y="2046917"/>
            <a:ext cx="1516842" cy="253914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Montserrat Medium" panose="020B0604020202020204" charset="-52"/>
              </a:rPr>
              <a:t>Database</a:t>
            </a:r>
            <a:endParaRPr lang="ru-RU" sz="1600" dirty="0">
              <a:solidFill>
                <a:schemeClr val="bg1"/>
              </a:solidFill>
              <a:latin typeface="Montserrat Medium" panose="020B060402020202020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8205" y="2063612"/>
            <a:ext cx="2027547" cy="946411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Предоставление данных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с учетом </a:t>
            </a:r>
            <a:b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параметров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981069" y="2705727"/>
            <a:ext cx="631981" cy="0"/>
          </a:xfrm>
          <a:prstGeom prst="straightConnector1">
            <a:avLst/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81290" y="3465708"/>
            <a:ext cx="1879217" cy="946411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Montserrat Medium" panose="020B0604020202020204" charset="-52"/>
              </a:rPr>
              <a:t>Обновление рекомендаций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реакция на события пользователей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93821" y="2819287"/>
            <a:ext cx="1300688" cy="253914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Пользователь</a:t>
            </a:r>
            <a:endParaRPr lang="en-US" sz="1200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495950" y="2705728"/>
            <a:ext cx="393094" cy="0"/>
          </a:xfrm>
          <a:prstGeom prst="straightConnector1">
            <a:avLst/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788784" y="2705728"/>
            <a:ext cx="658089" cy="0"/>
          </a:xfrm>
          <a:prstGeom prst="straightConnector1">
            <a:avLst/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7" idx="0"/>
          </p:cNvCxnSpPr>
          <p:nvPr/>
        </p:nvCxnSpPr>
        <p:spPr>
          <a:xfrm flipV="1">
            <a:off x="6720899" y="3073202"/>
            <a:ext cx="0" cy="392506"/>
          </a:xfrm>
          <a:prstGeom prst="straightConnector1">
            <a:avLst/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2" y="3080438"/>
            <a:ext cx="573751" cy="576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29" y="2216222"/>
            <a:ext cx="573749" cy="576000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>
            <a:off x="7505278" y="2714434"/>
            <a:ext cx="393094" cy="0"/>
          </a:xfrm>
          <a:prstGeom prst="straightConnector1">
            <a:avLst/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145" y="2416432"/>
            <a:ext cx="437111" cy="576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86" y="3643132"/>
            <a:ext cx="576000" cy="576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23944" y="3027248"/>
            <a:ext cx="1573115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Данные резюме/ вакансии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23944" y="4254384"/>
            <a:ext cx="1655003" cy="438580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Пользовательская активность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1243441" y="2659842"/>
            <a:ext cx="736618" cy="278956"/>
          </a:xfrm>
          <a:prstGeom prst="straightConnector1">
            <a:avLst/>
          </a:prstGeom>
          <a:ln>
            <a:solidFill>
              <a:srgbClr val="CF451F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2" idx="2"/>
          </p:cNvCxnSpPr>
          <p:nvPr/>
        </p:nvCxnSpPr>
        <p:spPr>
          <a:xfrm>
            <a:off x="1221914" y="3918872"/>
            <a:ext cx="538790" cy="423141"/>
          </a:xfrm>
          <a:prstGeom prst="straightConnector1">
            <a:avLst/>
          </a:prstGeom>
          <a:ln>
            <a:solidFill>
              <a:srgbClr val="CF452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22872" y="2357623"/>
            <a:ext cx="1568757" cy="715578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Montserrat Medium" panose="020B0604020202020204" charset="-52"/>
              </a:rPr>
              <a:t>Кэш с под-</a:t>
            </a:r>
            <a:r>
              <a:rPr lang="ru-RU" dirty="0" err="1">
                <a:solidFill>
                  <a:schemeClr val="bg1"/>
                </a:solidFill>
                <a:latin typeface="Montserrat Medium" panose="020B0604020202020204" charset="-52"/>
              </a:rPr>
              <a:t>готовленными</a:t>
            </a:r>
            <a:r>
              <a:rPr lang="ru-RU" dirty="0">
                <a:solidFill>
                  <a:schemeClr val="bg1"/>
                </a:solidFill>
                <a:latin typeface="Montserrat Medium" panose="020B0604020202020204" charset="-52"/>
              </a:rPr>
              <a:t> данными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7C848919-9771-4C8B-881C-672390E5A2F8}"/>
              </a:ext>
            </a:extLst>
          </p:cNvPr>
          <p:cNvSpPr txBox="1">
            <a:spLocks/>
          </p:cNvSpPr>
          <p:nvPr/>
        </p:nvSpPr>
        <p:spPr>
          <a:xfrm>
            <a:off x="10042555" y="3153210"/>
            <a:ext cx="1626281" cy="155584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ts val="1400"/>
              </a:lnSpc>
              <a:buClr>
                <a:srgbClr val="69B3E7"/>
              </a:buClr>
            </a:pPr>
            <a:r>
              <a:rPr lang="ru-RU" sz="1200" kern="1200" dirty="0">
                <a:solidFill>
                  <a:srgbClr val="000000"/>
                </a:solidFill>
                <a:latin typeface="Montserrat Medium" panose="020B0604020202020204" charset="-52"/>
                <a:ea typeface="+mn-ea"/>
                <a:cs typeface="+mn-cs"/>
              </a:rPr>
              <a:t>Ускорение процесса оценки резюме и вакансий при поиске подходящих вариантов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292668" y="5036029"/>
            <a:ext cx="6075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В рамках СЗН 2.0 учитываются:</a:t>
            </a:r>
          </a:p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сфера деятельности</a:t>
            </a:r>
          </a:p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заработная плата</a:t>
            </a:r>
          </a:p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опыт (в годах)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56726" y="5133838"/>
            <a:ext cx="3686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регион</a:t>
            </a:r>
          </a:p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город</a:t>
            </a:r>
          </a:p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профессия (при наличии)</a:t>
            </a:r>
          </a:p>
          <a:p>
            <a:pPr marL="285750" indent="-285750"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ключевые навыки</a:t>
            </a:r>
          </a:p>
        </p:txBody>
      </p:sp>
    </p:spTree>
    <p:extLst>
      <p:ext uri="{BB962C8B-B14F-4D97-AF65-F5344CB8AC3E}">
        <p14:creationId xmlns:p14="http://schemas.microsoft.com/office/powerpoint/2010/main" val="1319399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8006617" cy="45136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Инновации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630840D-6A27-459E-9882-78117F70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21" y="1248378"/>
            <a:ext cx="915308" cy="108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596331" y="1309442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" name="AutoShape 2" descr="blob:https://web.telegram.org/69502240-2458-4dec-88e9-fcacfa26293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a.garmashova\Downloads\image_2022-09-24_20-38-2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r="26011" b="5217"/>
          <a:stretch/>
        </p:blipFill>
        <p:spPr bwMode="auto">
          <a:xfrm>
            <a:off x="6653048" y="773279"/>
            <a:ext cx="5092261" cy="56423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17421" y="810596"/>
            <a:ext cx="630621" cy="114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48739F5-09A6-4064-900E-BAB0DA7B1BD7}"/>
              </a:ext>
            </a:extLst>
          </p:cNvPr>
          <p:cNvSpPr txBox="1">
            <a:spLocks/>
          </p:cNvSpPr>
          <p:nvPr/>
        </p:nvSpPr>
        <p:spPr>
          <a:xfrm>
            <a:off x="1620516" y="1292974"/>
            <a:ext cx="3739759" cy="3998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tx2"/>
                </a:solidFill>
              </a:rPr>
              <a:t>Заключение по услуге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F3532D2-76E8-406E-B0E2-0E0C96DD1275}"/>
              </a:ext>
            </a:extLst>
          </p:cNvPr>
          <p:cNvSpPr txBox="1">
            <a:spLocks/>
          </p:cNvSpPr>
          <p:nvPr/>
        </p:nvSpPr>
        <p:spPr>
          <a:xfrm>
            <a:off x="1643474" y="1616522"/>
            <a:ext cx="4615435" cy="19780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ts val="1400"/>
              </a:lnSpc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формируется в зависимости от этапа, на котором завершается оказание услуги</a:t>
            </a:r>
          </a:p>
          <a:p>
            <a:pPr marL="285750" indent="-285750">
              <a:lnSpc>
                <a:spcPts val="1400"/>
              </a:lnSpc>
              <a:buClr>
                <a:srgbClr val="69B3E7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1400"/>
              </a:lnSpc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автоматически вносятся все ключевые сведения, которые вносились в Систему по ходу оказания</a:t>
            </a:r>
          </a:p>
          <a:p>
            <a:pPr marL="285750" indent="-285750">
              <a:lnSpc>
                <a:spcPts val="1400"/>
              </a:lnSpc>
              <a:buClr>
                <a:srgbClr val="69B3E7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1400"/>
              </a:lnSpc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итоговое заключение может редактироваться сотрудником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DA603AD-8B09-4048-948F-A8EDE6878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77" y="4123053"/>
            <a:ext cx="915308" cy="1080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596331" y="4184316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6198A64-DEC8-4FA8-B63A-63F6D8583D59}"/>
              </a:ext>
            </a:extLst>
          </p:cNvPr>
          <p:cNvSpPr txBox="1">
            <a:spLocks/>
          </p:cNvSpPr>
          <p:nvPr/>
        </p:nvSpPr>
        <p:spPr>
          <a:xfrm>
            <a:off x="1621028" y="4074288"/>
            <a:ext cx="4212213" cy="24671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tx2"/>
                </a:solidFill>
              </a:rPr>
              <a:t>Прохождение тестов на портале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AD9275C-6AC9-453B-A8BF-841AC65E61D1}"/>
              </a:ext>
            </a:extLst>
          </p:cNvPr>
          <p:cNvSpPr txBox="1">
            <a:spLocks/>
          </p:cNvSpPr>
          <p:nvPr/>
        </p:nvSpPr>
        <p:spPr>
          <a:xfrm>
            <a:off x="1627743" y="4413752"/>
            <a:ext cx="4631165" cy="185737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ts val="1400"/>
              </a:lnSpc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настройка тестов, которые могут использоваться в рамках оказания услуг</a:t>
            </a:r>
          </a:p>
          <a:p>
            <a:pPr marL="285750" indent="-285750">
              <a:lnSpc>
                <a:spcPts val="1400"/>
              </a:lnSpc>
              <a:buClr>
                <a:srgbClr val="CF451F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1400"/>
              </a:lnSpc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результаты тестов формируются автоматически и передаются в ЛК СЗН</a:t>
            </a:r>
          </a:p>
          <a:p>
            <a:pPr marL="285750" indent="-285750">
              <a:lnSpc>
                <a:spcPts val="1400"/>
              </a:lnSpc>
              <a:buClr>
                <a:srgbClr val="CF451F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1400"/>
              </a:lnSpc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автоматическое определение профильной группы по результатам анкетирования граждан</a:t>
            </a:r>
          </a:p>
          <a:p>
            <a:pPr marL="285750" indent="-285750">
              <a:lnSpc>
                <a:spcPts val="1400"/>
              </a:lnSpc>
              <a:buClr>
                <a:srgbClr val="CF451F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5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8006617" cy="45136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Инновации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789179CB-149C-42B0-8A3C-34E5713F3E06}"/>
              </a:ext>
            </a:extLst>
          </p:cNvPr>
          <p:cNvSpPr txBox="1">
            <a:spLocks/>
          </p:cNvSpPr>
          <p:nvPr/>
        </p:nvSpPr>
        <p:spPr>
          <a:xfrm>
            <a:off x="7335965" y="1180533"/>
            <a:ext cx="2965036" cy="4934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ru-RU" sz="1800" dirty="0">
                <a:solidFill>
                  <a:schemeClr val="tx2"/>
                </a:solidFill>
              </a:rPr>
              <a:t>Индивидуальные планы мероприятий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1FEC4CA0-B139-4478-841D-DBA43DF8B4EC}"/>
              </a:ext>
            </a:extLst>
          </p:cNvPr>
          <p:cNvSpPr txBox="1">
            <a:spLocks/>
          </p:cNvSpPr>
          <p:nvPr/>
        </p:nvSpPr>
        <p:spPr>
          <a:xfrm>
            <a:off x="7335965" y="1827067"/>
            <a:ext cx="3060570" cy="18730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lnSpc>
                <a:spcPts val="1400"/>
              </a:lnSpc>
              <a:buClr>
                <a:srgbClr val="0033A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формирование индивидуальных планов мероприятий </a:t>
            </a:r>
          </a:p>
          <a:p>
            <a:pPr marL="285750" indent="-285750">
              <a:lnSpc>
                <a:spcPts val="1400"/>
              </a:lnSpc>
              <a:buClr>
                <a:srgbClr val="0033A0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1400"/>
              </a:lnSpc>
              <a:buClr>
                <a:srgbClr val="0033A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</a:rPr>
              <a:t>система помогает сформировать индивидуальные планы, предлагая сотруднику СЗН рекомендованные мероприятия. </a:t>
            </a:r>
          </a:p>
        </p:txBody>
      </p:sp>
      <p:pic>
        <p:nvPicPr>
          <p:cNvPr id="2050" name="Picture 2" descr="C:\Users\a.garmashova\Downloads\image_2022-09-24_20-46-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 r="26008" b="6383"/>
          <a:stretch/>
        </p:blipFill>
        <p:spPr bwMode="auto">
          <a:xfrm>
            <a:off x="573821" y="1181237"/>
            <a:ext cx="5018020" cy="5436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B3D157DE-E7E9-418A-B130-6C5A0F1B0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86" y="1181237"/>
            <a:ext cx="915308" cy="1080000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6075986" y="1234919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00765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BD552D-0B67-FDF0-7D76-3A71897937FF}"/>
              </a:ext>
            </a:extLst>
          </p:cNvPr>
          <p:cNvSpPr txBox="1">
            <a:spLocks/>
          </p:cNvSpPr>
          <p:nvPr/>
        </p:nvSpPr>
        <p:spPr>
          <a:xfrm>
            <a:off x="550864" y="1755729"/>
            <a:ext cx="5724524" cy="140557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b="0" i="0" kern="0" baseline="0">
                <a:solidFill>
                  <a:schemeClr val="bg1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/>
              <a:t>Спасибо</a:t>
            </a:r>
            <a:br>
              <a:rPr lang="en-US"/>
            </a:br>
            <a:r>
              <a:rPr lang="ru-RU"/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318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 flipH="1">
            <a:off x="5362402" y="1257624"/>
            <a:ext cx="5574" cy="4892393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0181230" y="5783301"/>
            <a:ext cx="1596788" cy="69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/>
          </a:p>
        </p:txBody>
      </p:sp>
      <p:sp>
        <p:nvSpPr>
          <p:cNvPr id="58" name="Прямоугольник 57"/>
          <p:cNvSpPr/>
          <p:nvPr/>
        </p:nvSpPr>
        <p:spPr>
          <a:xfrm>
            <a:off x="5243417" y="6128422"/>
            <a:ext cx="6345967" cy="522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Реализация проекта СЗН 2.0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4" y="3815476"/>
            <a:ext cx="578267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1414050" y="3760884"/>
            <a:ext cx="2284494" cy="602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300" dirty="0">
                <a:solidFill>
                  <a:srgbClr val="69B3E7"/>
                </a:solidFill>
              </a:rPr>
              <a:t>13</a:t>
            </a:r>
            <a:r>
              <a:rPr lang="ru-RU" sz="1300" dirty="0">
                <a:solidFill>
                  <a:srgbClr val="000000"/>
                </a:solidFill>
              </a:rPr>
              <a:t> новых стандартов по осуществлению полномочий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3" y="4690078"/>
            <a:ext cx="58850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1400401" y="4769698"/>
            <a:ext cx="2880570" cy="4665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300" dirty="0">
                <a:solidFill>
                  <a:srgbClr val="000000"/>
                </a:solidFill>
              </a:rPr>
              <a:t>Доработки процессов в соответствии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ru-RU" sz="1300" dirty="0">
                <a:solidFill>
                  <a:srgbClr val="000000"/>
                </a:solidFill>
              </a:rPr>
              <a:t>со стандартами + новый функционал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2" y="5529069"/>
            <a:ext cx="52909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1400402" y="5565792"/>
            <a:ext cx="2516506" cy="4665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300" dirty="0">
                <a:solidFill>
                  <a:srgbClr val="000000"/>
                </a:solidFill>
              </a:rPr>
              <a:t>Внедрение доработанных услуг в соответствии с план-графиком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1" y="1372431"/>
            <a:ext cx="5568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1400402" y="1413375"/>
            <a:ext cx="2516506" cy="4665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300" dirty="0">
                <a:solidFill>
                  <a:srgbClr val="000000"/>
                </a:solidFill>
              </a:rPr>
              <a:t>Внедрение услуг по поиску работы и подбору работников</a:t>
            </a:r>
          </a:p>
        </p:txBody>
      </p:sp>
      <p:pic>
        <p:nvPicPr>
          <p:cNvPr id="13" name="Picture 8" descr="https://www.trendsmap.com/ipx/https:/pbs.twimg.com/media/EL5UzseWwAIqAo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5465" r="8323" b="5465"/>
          <a:stretch/>
        </p:blipFill>
        <p:spPr bwMode="auto">
          <a:xfrm>
            <a:off x="554460" y="2227795"/>
            <a:ext cx="50359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1400402" y="2283583"/>
            <a:ext cx="2291317" cy="4665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300" dirty="0">
                <a:solidFill>
                  <a:srgbClr val="000000"/>
                </a:solidFill>
              </a:rPr>
              <a:t>Интеграция с ЕПГУ по услуге по поиску работы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2" y="3040506"/>
            <a:ext cx="48717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00EC940-2F59-AF73-687B-FEDB412A90FB}"/>
              </a:ext>
            </a:extLst>
          </p:cNvPr>
          <p:cNvSpPr txBox="1">
            <a:spLocks/>
          </p:cNvSpPr>
          <p:nvPr/>
        </p:nvSpPr>
        <p:spPr>
          <a:xfrm>
            <a:off x="1400402" y="3048039"/>
            <a:ext cx="2880569" cy="5597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solidFill>
                  <a:srgbClr val="000000"/>
                </a:solidFill>
              </a:rPr>
              <a:t>Возможность размещения вакансий за работодателей сотрудниками в ЛК СЗН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1433093" y="1293601"/>
            <a:ext cx="7855" cy="4833341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81673" y="1293601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0969588" y="1293601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973302" y="1293601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480544" y="1307249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9470610" y="1256878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995215" y="1256878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506172" y="1256878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976184" y="1257624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432549" y="1257624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888913" y="1256878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855997" y="1257624"/>
            <a:ext cx="0" cy="4870064"/>
          </a:xfrm>
          <a:prstGeom prst="line">
            <a:avLst/>
          </a:prstGeom>
          <a:ln>
            <a:solidFill>
              <a:srgbClr val="69B3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трелка вправо 36">
            <a:extLst>
              <a:ext uri="{FF2B5EF4-FFF2-40B4-BE49-F238E27FC236}">
                <a16:creationId xmlns:a16="http://schemas.microsoft.com/office/drawing/2014/main" id="{9421115C-A8F2-9043-9DB5-67C59688327B}"/>
              </a:ext>
            </a:extLst>
          </p:cNvPr>
          <p:cNvSpPr/>
          <p:nvPr/>
        </p:nvSpPr>
        <p:spPr>
          <a:xfrm>
            <a:off x="5367976" y="1137566"/>
            <a:ext cx="6057262" cy="948881"/>
          </a:xfrm>
          <a:prstGeom prst="rightArrow">
            <a:avLst>
              <a:gd name="adj1" fmla="val 79091"/>
              <a:gd name="adj2" fmla="val 518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5367976" y="1327600"/>
            <a:ext cx="6011993" cy="52503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b="1" dirty="0">
                <a:solidFill>
                  <a:srgbClr val="000000"/>
                </a:solidFill>
                <a:latin typeface="Montserrat" pitchFamily="2" charset="77"/>
              </a:rPr>
              <a:t>Завершено внедрение 2 услуг</a:t>
            </a: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: с 01.01.2022 г. запущены </a:t>
            </a:r>
            <a:br>
              <a:rPr lang="ru-RU" sz="1300" dirty="0">
                <a:solidFill>
                  <a:srgbClr val="000000"/>
                </a:solidFill>
                <a:latin typeface="Montserrat" pitchFamily="2" charset="77"/>
              </a:rPr>
            </a:b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на ЕЦП еще в 66 регионах. На ЕЦП работают все регионы, кроме г. Москвы.  </a:t>
            </a:r>
            <a:r>
              <a:rPr lang="ru-RU" sz="1300" dirty="0">
                <a:solidFill>
                  <a:srgbClr val="CF451F"/>
                </a:solidFill>
                <a:latin typeface="Montserrat" pitchFamily="2" charset="77"/>
              </a:rPr>
              <a:t>Сопровождение</a:t>
            </a: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. </a:t>
            </a:r>
          </a:p>
        </p:txBody>
      </p:sp>
      <p:sp>
        <p:nvSpPr>
          <p:cNvPr id="40" name="Стрелка вправо 39">
            <a:extLst>
              <a:ext uri="{FF2B5EF4-FFF2-40B4-BE49-F238E27FC236}">
                <a16:creationId xmlns:a16="http://schemas.microsoft.com/office/drawing/2014/main" id="{9421115C-A8F2-9043-9DB5-67C59688327B}"/>
              </a:ext>
            </a:extLst>
          </p:cNvPr>
          <p:cNvSpPr/>
          <p:nvPr/>
        </p:nvSpPr>
        <p:spPr>
          <a:xfrm>
            <a:off x="5362402" y="2877420"/>
            <a:ext cx="6100794" cy="912159"/>
          </a:xfrm>
          <a:prstGeom prst="rightArrow">
            <a:avLst>
              <a:gd name="adj1" fmla="val 79091"/>
              <a:gd name="adj2" fmla="val 518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41" name="Стрелка вправо 40">
            <a:extLst>
              <a:ext uri="{FF2B5EF4-FFF2-40B4-BE49-F238E27FC236}">
                <a16:creationId xmlns:a16="http://schemas.microsoft.com/office/drawing/2014/main" id="{9421115C-A8F2-9043-9DB5-67C59688327B}"/>
              </a:ext>
            </a:extLst>
          </p:cNvPr>
          <p:cNvSpPr/>
          <p:nvPr/>
        </p:nvSpPr>
        <p:spPr>
          <a:xfrm>
            <a:off x="4912327" y="3702277"/>
            <a:ext cx="3593846" cy="857883"/>
          </a:xfrm>
          <a:prstGeom prst="rightArrow">
            <a:avLst>
              <a:gd name="adj1" fmla="val 79091"/>
              <a:gd name="adj2" fmla="val 518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5008728" y="3791401"/>
            <a:ext cx="3070748" cy="56407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Приняты с декабря 2021 года </a:t>
            </a:r>
            <a:br>
              <a:rPr lang="ru-RU" sz="1300" dirty="0">
                <a:solidFill>
                  <a:srgbClr val="000000"/>
                </a:solidFill>
                <a:latin typeface="Montserrat" pitchFamily="2" charset="77"/>
              </a:rPr>
            </a:b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по июнь 2022 года</a:t>
            </a:r>
          </a:p>
        </p:txBody>
      </p:sp>
      <p:sp>
        <p:nvSpPr>
          <p:cNvPr id="46" name="Стрелка вправо 45">
            <a:extLst>
              <a:ext uri="{FF2B5EF4-FFF2-40B4-BE49-F238E27FC236}">
                <a16:creationId xmlns:a16="http://schemas.microsoft.com/office/drawing/2014/main" id="{9421115C-A8F2-9043-9DB5-67C59688327B}"/>
              </a:ext>
            </a:extLst>
          </p:cNvPr>
          <p:cNvSpPr/>
          <p:nvPr/>
        </p:nvSpPr>
        <p:spPr>
          <a:xfrm>
            <a:off x="9973302" y="5263492"/>
            <a:ext cx="1489894" cy="912159"/>
          </a:xfrm>
          <a:prstGeom prst="rightArrow">
            <a:avLst>
              <a:gd name="adj1" fmla="val 79091"/>
              <a:gd name="adj2" fmla="val 518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10027894" y="5365057"/>
            <a:ext cx="1375630" cy="56407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3 очереди с 30.09 по 31.12</a:t>
            </a:r>
          </a:p>
        </p:txBody>
      </p:sp>
      <p:sp>
        <p:nvSpPr>
          <p:cNvPr id="49" name="Стрелка вправо 48">
            <a:extLst>
              <a:ext uri="{FF2B5EF4-FFF2-40B4-BE49-F238E27FC236}">
                <a16:creationId xmlns:a16="http://schemas.microsoft.com/office/drawing/2014/main" id="{9421115C-A8F2-9043-9DB5-67C59688327B}"/>
              </a:ext>
            </a:extLst>
          </p:cNvPr>
          <p:cNvSpPr/>
          <p:nvPr/>
        </p:nvSpPr>
        <p:spPr>
          <a:xfrm>
            <a:off x="7432549" y="4478272"/>
            <a:ext cx="3537039" cy="806398"/>
          </a:xfrm>
          <a:prstGeom prst="rightArrow">
            <a:avLst>
              <a:gd name="adj1" fmla="val 79091"/>
              <a:gd name="adj2" fmla="val 518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5397428" y="3041685"/>
            <a:ext cx="5656996" cy="5188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Внедрена в январе 2022. Обеспечивает выполнение положений Постановления от 30.12.2021 №2576. </a:t>
            </a:r>
            <a:r>
              <a:rPr lang="ru-RU" sz="1300" dirty="0">
                <a:solidFill>
                  <a:srgbClr val="CF451F"/>
                </a:solidFill>
                <a:latin typeface="Montserrat" pitchFamily="2" charset="77"/>
              </a:rPr>
              <a:t>Сопровождение.</a:t>
            </a:r>
          </a:p>
        </p:txBody>
      </p:sp>
      <p:sp>
        <p:nvSpPr>
          <p:cNvPr id="51" name="Стрелка вправо 50">
            <a:extLst>
              <a:ext uri="{FF2B5EF4-FFF2-40B4-BE49-F238E27FC236}">
                <a16:creationId xmlns:a16="http://schemas.microsoft.com/office/drawing/2014/main" id="{9421115C-A8F2-9043-9DB5-67C59688327B}"/>
              </a:ext>
            </a:extLst>
          </p:cNvPr>
          <p:cNvSpPr/>
          <p:nvPr/>
        </p:nvSpPr>
        <p:spPr>
          <a:xfrm>
            <a:off x="5367976" y="1991589"/>
            <a:ext cx="6057262" cy="854084"/>
          </a:xfrm>
          <a:prstGeom prst="rightArrow">
            <a:avLst>
              <a:gd name="adj1" fmla="val 79091"/>
              <a:gd name="adj2" fmla="val 5181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2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5390610" y="2054915"/>
            <a:ext cx="6011993" cy="67303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b="1" dirty="0">
                <a:solidFill>
                  <a:srgbClr val="000000"/>
                </a:solidFill>
                <a:latin typeface="Montserrat" pitchFamily="2" charset="77"/>
              </a:rPr>
              <a:t>Подача заявлений на поиск работы </a:t>
            </a: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с дальнейшей передачей на ЕЦП, передача на ЕПГУ статусов и результатов оказания  услуги. </a:t>
            </a:r>
            <a:r>
              <a:rPr lang="ru-RU" sz="1300" dirty="0">
                <a:solidFill>
                  <a:srgbClr val="CF451F"/>
                </a:solidFill>
                <a:latin typeface="Montserrat" pitchFamily="2" charset="77"/>
              </a:rPr>
              <a:t>Сопровождение.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7432549" y="4599433"/>
            <a:ext cx="3621875" cy="56407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300" dirty="0">
                <a:solidFill>
                  <a:srgbClr val="000000"/>
                </a:solidFill>
                <a:latin typeface="Montserrat" pitchFamily="2" charset="77"/>
              </a:rPr>
              <a:t>Услуги, справки, ЭЛД, выплатной блок, интеграция с РПГУ, устранение нарушений, доработка интерфейсов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5282383" y="6033756"/>
            <a:ext cx="669848" cy="56407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b="1" dirty="0" err="1">
                <a:solidFill>
                  <a:srgbClr val="000000"/>
                </a:solidFill>
                <a:latin typeface="Montserrat" pitchFamily="2" charset="77"/>
              </a:rPr>
              <a:t>Янв</a:t>
            </a:r>
            <a: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  <a:t> </a:t>
            </a:r>
            <a:b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</a:br>
            <a: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  <a:t>2022</a:t>
            </a: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10919537" y="6022194"/>
            <a:ext cx="669848" cy="56407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  <a:t>Дек </a:t>
            </a:r>
            <a:b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</a:br>
            <a: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  <a:t>2022</a:t>
            </a:r>
          </a:p>
        </p:txBody>
      </p: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05C64699-37C4-B813-4086-0A8DAFC5CF92}"/>
              </a:ext>
            </a:extLst>
          </p:cNvPr>
          <p:cNvSpPr txBox="1">
            <a:spLocks/>
          </p:cNvSpPr>
          <p:nvPr/>
        </p:nvSpPr>
        <p:spPr>
          <a:xfrm>
            <a:off x="7948966" y="6050494"/>
            <a:ext cx="669848" cy="56407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  <a:t>Июнь </a:t>
            </a:r>
            <a:b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</a:br>
            <a:r>
              <a:rPr lang="ru-RU" sz="1200" b="1" dirty="0">
                <a:solidFill>
                  <a:srgbClr val="000000"/>
                </a:solidFill>
                <a:latin typeface="Montserrat" pitchFamily="2" charset="77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70661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Электронное личное дело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4766" y="1310187"/>
            <a:ext cx="6181820" cy="2879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792187" y="5145207"/>
            <a:ext cx="1009934" cy="12828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1573"/>
            </a:avLst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Montserrat Medium" panose="020B0604020202020204" charset="-52"/>
              </a:rPr>
              <a:t>СМЭВ</a:t>
            </a: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1858985" y="5145207"/>
            <a:ext cx="1009934" cy="12828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1573"/>
            </a:avLst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Montserrat Medium" panose="020B0604020202020204" charset="-52"/>
              </a:rPr>
              <a:t>ЕСИА</a:t>
            </a: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2925782" y="5145207"/>
            <a:ext cx="1009934" cy="12828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1573"/>
            </a:avLst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Montserrat Medium" panose="020B0604020202020204" charset="-52"/>
              </a:rPr>
              <a:t>ЕПГУ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4766" y="4490112"/>
            <a:ext cx="3506860" cy="655095"/>
          </a:xfrm>
          <a:prstGeom prst="rect">
            <a:avLst/>
          </a:prstGeom>
          <a:noFill/>
          <a:ln w="19050">
            <a:solidFill>
              <a:srgbClr val="0033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Подсистема обеспечения государственных услуг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3636" y="4490112"/>
            <a:ext cx="2442950" cy="1937985"/>
          </a:xfrm>
          <a:prstGeom prst="rect">
            <a:avLst/>
          </a:prstGeom>
          <a:noFill/>
          <a:ln w="19050">
            <a:solidFill>
              <a:srgbClr val="0033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ПРПУ – карточки персонального учета (КПУ)</a:t>
            </a:r>
          </a:p>
          <a:p>
            <a:pPr algn="ctr"/>
            <a:endParaRPr lang="ru-RU" sz="1400" dirty="0">
              <a:solidFill>
                <a:srgbClr val="000000"/>
              </a:solidFill>
              <a:latin typeface="Montserrat Medium" panose="020B0604020202020204" charset="-52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Перенос исторических данных (миграция) глубиной 3 года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2736" y="1351132"/>
            <a:ext cx="483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Montserrat Medium" panose="020B0604020202020204" charset="-52"/>
              </a:rPr>
              <a:t>Цифровой профиль гражданина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09299"/>
              </p:ext>
            </p:extLst>
          </p:nvPr>
        </p:nvGraphicFramePr>
        <p:xfrm>
          <a:off x="994770" y="1865469"/>
          <a:ext cx="5419678" cy="21333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7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36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latin typeface="Montserrat Medium" panose="020B0604020202020204" charset="-52"/>
                        </a:rPr>
                        <a:t>Открытая часть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</a:rPr>
                        <a:t>Закрытая часть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0000"/>
                          </a:solidFill>
                          <a:latin typeface="Montserrat Medium" panose="020B0604020202020204" charset="-52"/>
                        </a:rPr>
                        <a:t>Сведения на портале</a:t>
                      </a:r>
                      <a:r>
                        <a:rPr lang="ru-RU" sz="1600" baseline="0" dirty="0">
                          <a:solidFill>
                            <a:srgbClr val="000000"/>
                          </a:solidFill>
                          <a:latin typeface="Montserrat Medium" panose="020B0604020202020204" charset="-52"/>
                        </a:rPr>
                        <a:t> «Работа России»</a:t>
                      </a:r>
                      <a:endParaRPr lang="ru-RU" sz="1600" dirty="0">
                        <a:solidFill>
                          <a:srgbClr val="000000"/>
                        </a:solidFill>
                        <a:latin typeface="Montserrat Medium" panose="020B0604020202020204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</a:rPr>
                        <a:t>Электронное личное дело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  <a:ea typeface="+mn-ea"/>
                          <a:cs typeface="+mn-cs"/>
                        </a:rPr>
                        <a:t>1. Оперативные данные</a:t>
                      </a:r>
                      <a:r>
                        <a:rPr lang="ru-RU" sz="1400" kern="1200" baseline="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  <a:ea typeface="+mn-ea"/>
                          <a:cs typeface="+mn-cs"/>
                        </a:rPr>
                        <a:t>в рамках оказания услуг на ЕЦП</a:t>
                      </a:r>
                    </a:p>
                    <a:p>
                      <a:pPr marL="0" marR="0" indent="0" algn="just" defTabSz="9095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  <a:ea typeface="+mn-ea"/>
                          <a:cs typeface="+mn-cs"/>
                        </a:rPr>
                        <a:t>2.</a:t>
                      </a:r>
                      <a:r>
                        <a:rPr lang="ru-RU" sz="1400" kern="1200" baseline="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  <a:ea typeface="+mn-ea"/>
                          <a:cs typeface="+mn-cs"/>
                        </a:rPr>
                        <a:t> И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Montserrat Medium" panose="020B0604020202020204" charset="-52"/>
                          <a:ea typeface="+mn-ea"/>
                          <a:cs typeface="+mn-cs"/>
                        </a:rPr>
                        <a:t>сторические данные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Стрелка вправо 15"/>
          <p:cNvSpPr/>
          <p:nvPr/>
        </p:nvSpPr>
        <p:spPr>
          <a:xfrm>
            <a:off x="2613855" y="3302762"/>
            <a:ext cx="1009934" cy="53226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4203513" y="3725836"/>
            <a:ext cx="832510" cy="53226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200000">
            <a:off x="3483065" y="3721288"/>
            <a:ext cx="823414" cy="53226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039" y="1310190"/>
            <a:ext cx="256640" cy="303360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7820170" y="1262837"/>
            <a:ext cx="3605068" cy="430544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Единое для гражданина </a:t>
            </a: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в рамках всех периодов и регионов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Все сведения </a:t>
            </a: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о взаимодействии ЦЗН с гражданином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Агрегирование сведений по данным СНИЛС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000000"/>
                </a:solidFill>
              </a:rPr>
              <a:t>Форматно-логический контроль </a:t>
            </a:r>
            <a:r>
              <a:rPr lang="ru-RU" sz="1600" dirty="0">
                <a:solidFill>
                  <a:srgbClr val="69B3E7"/>
                </a:solidFill>
              </a:rPr>
              <a:t>с учетом сведений с 01.01.2019</a:t>
            </a: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000000"/>
                </a:solidFill>
              </a:rPr>
              <a:t>Доступ для просмотра сведений ранее 01.01.2019</a:t>
            </a:r>
            <a:endParaRPr lang="ru-RU" sz="1600" dirty="0">
              <a:solidFill>
                <a:srgbClr val="000000"/>
              </a:solidFill>
              <a:latin typeface="Montserrat Medium" panose="020B0604020202020204" charset="-52"/>
            </a:endParaRPr>
          </a:p>
          <a:p>
            <a:pPr>
              <a:lnSpc>
                <a:spcPct val="100000"/>
              </a:lnSpc>
              <a:spcAft>
                <a:spcPts val="1800"/>
              </a:spcAft>
              <a:buClr>
                <a:srgbClr val="69B3E7"/>
              </a:buClr>
            </a:pP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Предоставление информации для аналитической отчетности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471" y="2228296"/>
            <a:ext cx="256640" cy="30336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460" y="2969107"/>
            <a:ext cx="256640" cy="303360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460" y="3684894"/>
            <a:ext cx="256640" cy="303360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460" y="4406667"/>
            <a:ext cx="256640" cy="30336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70" y="5089056"/>
            <a:ext cx="256640" cy="3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914A5D4-92A1-4090-AD60-4C8A75835315}"/>
              </a:ext>
            </a:extLst>
          </p:cNvPr>
          <p:cNvSpPr txBox="1">
            <a:spLocks/>
          </p:cNvSpPr>
          <p:nvPr/>
        </p:nvSpPr>
        <p:spPr>
          <a:xfrm>
            <a:off x="6173360" y="1227858"/>
            <a:ext cx="4752143" cy="429931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defPPr>
              <a:defRPr lang="ru-RU"/>
            </a:defPPr>
            <a:lvl1pPr defTabSz="909517">
              <a:lnSpc>
                <a:spcPts val="1400"/>
              </a:lnSpc>
              <a:spcBef>
                <a:spcPct val="0"/>
              </a:spcBef>
              <a:buNone/>
              <a:defRPr sz="1600" b="0" i="0" kern="0" baseline="0">
                <a:solidFill>
                  <a:srgbClr val="00000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69B3E7"/>
              </a:buClr>
            </a:pP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Механизм внесения изменений 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/>
              <a:t>в процесс оказания услуги по поиску работы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/>
              <a:t>в целях устранения нарушений, допущенных сотрудниками органов занятости (необоснованно принятое решение)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/>
              <a:t>основания: </a:t>
            </a:r>
            <a:br>
              <a:rPr lang="ru-RU" dirty="0"/>
            </a:br>
            <a:r>
              <a:rPr lang="ru-RU" dirty="0"/>
              <a:t>- результаты внутренних проверок</a:t>
            </a:r>
            <a:br>
              <a:rPr lang="ru-RU" dirty="0"/>
            </a:br>
            <a:r>
              <a:rPr lang="ru-RU" dirty="0"/>
              <a:t>- предписания вышестоящих органов, </a:t>
            </a:r>
            <a:br>
              <a:rPr lang="ru-RU" dirty="0"/>
            </a:br>
            <a:r>
              <a:rPr lang="ru-RU" dirty="0"/>
              <a:t>   в т.ч. Роструда, </a:t>
            </a:r>
            <a:br>
              <a:rPr lang="ru-RU" dirty="0"/>
            </a:br>
            <a:r>
              <a:rPr lang="ru-RU" dirty="0"/>
              <a:t>- судебных решений</a:t>
            </a: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dirty="0"/>
              <a:t>прозрачная фиксация фактов и основания внесения изменения – нет изменений «задним числом»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0" y="547596"/>
            <a:ext cx="11199079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Устранение нарушений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73820" y="1275156"/>
            <a:ext cx="4944110" cy="513305"/>
          </a:xfrm>
          <a:prstGeom prst="rect">
            <a:avLst/>
          </a:prstGeom>
          <a:solidFill>
            <a:schemeClr val="bg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Зарегистрировано нарушение </a:t>
            </a:r>
            <a:b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</a:br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(внесено основание)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73820" y="2152758"/>
            <a:ext cx="4944110" cy="779624"/>
          </a:xfrm>
          <a:prstGeom prst="rect">
            <a:avLst/>
          </a:prstGeom>
          <a:noFill/>
          <a:ln w="19050">
            <a:solidFill>
              <a:srgbClr val="0033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Принято решение по устранению </a:t>
            </a:r>
            <a:b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(приказ об отмене или корректировке ранее принятого решения)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73819" y="3329918"/>
            <a:ext cx="4944111" cy="753349"/>
          </a:xfrm>
          <a:prstGeom prst="rect">
            <a:avLst/>
          </a:prstGeom>
          <a:noFill/>
          <a:ln w="19050">
            <a:solidFill>
              <a:srgbClr val="0033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Выполнение алгоритмов по определению условий перезапуска процессов </a:t>
            </a:r>
            <a:b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</a:br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(с учетом вида нарушения)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73819" y="4459781"/>
            <a:ext cx="1822539" cy="753349"/>
          </a:xfrm>
          <a:prstGeom prst="rect">
            <a:avLst/>
          </a:prstGeom>
          <a:noFill/>
          <a:ln w="19050">
            <a:solidFill>
              <a:srgbClr val="0033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Перерасчет сумм и сроков выплат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573819" y="5621175"/>
            <a:ext cx="4944111" cy="376674"/>
          </a:xfrm>
          <a:prstGeom prst="rect">
            <a:avLst/>
          </a:prstGeom>
          <a:solidFill>
            <a:schemeClr val="bg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Medium" panose="020B0604020202020204" charset="-52"/>
              </a:rPr>
              <a:t>Нарушение устранено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2648607" y="4475547"/>
            <a:ext cx="2869324" cy="753349"/>
          </a:xfrm>
          <a:prstGeom prst="rect">
            <a:avLst/>
          </a:prstGeom>
          <a:noFill/>
          <a:ln w="19050">
            <a:solidFill>
              <a:srgbClr val="0033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Montserrat Medium" panose="020B0604020202020204" charset="-52"/>
              </a:rPr>
              <a:t>Корректировка параметров регистрационного учета</a:t>
            </a:r>
          </a:p>
        </p:txBody>
      </p:sp>
      <p:sp>
        <p:nvSpPr>
          <p:cNvPr id="74" name="Стрелка вниз 73"/>
          <p:cNvSpPr/>
          <p:nvPr/>
        </p:nvSpPr>
        <p:spPr>
          <a:xfrm>
            <a:off x="2837794" y="1788461"/>
            <a:ext cx="394138" cy="37710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низ 75"/>
          <p:cNvSpPr/>
          <p:nvPr/>
        </p:nvSpPr>
        <p:spPr>
          <a:xfrm>
            <a:off x="2848806" y="2948148"/>
            <a:ext cx="394138" cy="37710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>
            <a:off x="1288019" y="4083267"/>
            <a:ext cx="394138" cy="37710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>
            <a:off x="4128440" y="4104284"/>
            <a:ext cx="394138" cy="37710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трелка вниз 78"/>
          <p:cNvSpPr/>
          <p:nvPr/>
        </p:nvSpPr>
        <p:spPr>
          <a:xfrm>
            <a:off x="1256990" y="5228896"/>
            <a:ext cx="394138" cy="37710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низ 79"/>
          <p:cNvSpPr/>
          <p:nvPr/>
        </p:nvSpPr>
        <p:spPr>
          <a:xfrm>
            <a:off x="4128440" y="5249281"/>
            <a:ext cx="394138" cy="37710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9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Выплатной блок</a:t>
            </a:r>
          </a:p>
        </p:txBody>
      </p:sp>
      <p:cxnSp>
        <p:nvCxnSpPr>
          <p:cNvPr id="3" name="Straight Connector 17"/>
          <p:cNvCxnSpPr/>
          <p:nvPr/>
        </p:nvCxnSpPr>
        <p:spPr>
          <a:xfrm flipV="1">
            <a:off x="1664643" y="3246841"/>
            <a:ext cx="9026578" cy="1911"/>
          </a:xfrm>
          <a:prstGeom prst="line">
            <a:avLst/>
          </a:prstGeom>
          <a:noFill/>
          <a:ln w="25400" cap="flat" cmpd="sng" algn="ctr">
            <a:solidFill>
              <a:srgbClr val="0033A0"/>
            </a:solidFill>
            <a:prstDash val="solid"/>
            <a:miter lim="800000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96540" y="1848921"/>
            <a:ext cx="2769738" cy="93102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Расчет нормативной величины выплаты</a:t>
            </a:r>
            <a:b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</a:b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по базовому алгоритму с учетом сведений о гражданине</a:t>
            </a:r>
            <a:endParaRPr lang="ru-RU" sz="1200" b="1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768" y="3663438"/>
            <a:ext cx="2113492" cy="1177243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en-US"/>
            </a:defPPr>
            <a:lvl1pPr lvl="0" algn="ctr">
              <a:lnSpc>
                <a:spcPct val="80000"/>
              </a:lnSpc>
              <a:defRPr sz="1400"/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69B3E7"/>
                </a:solidFill>
                <a:latin typeface="Montserrat Medium" panose="020B0604020202020204" charset="-52"/>
              </a:rPr>
              <a:t>Учет региональных особенностей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районные коэффициенты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5975" y="3659450"/>
            <a:ext cx="2218602" cy="93102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ru-RU"/>
            </a:defPPr>
            <a:lvl1pPr lvl="0">
              <a:lnSpc>
                <a:spcPct val="100000"/>
              </a:lnSpc>
              <a:defRPr sz="1600">
                <a:solidFill>
                  <a:srgbClr val="2A398F"/>
                </a:solidFill>
              </a:defRPr>
            </a:lvl1pPr>
          </a:lstStyle>
          <a:p>
            <a:pPr algn="ctr"/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Вычеты и учет </a:t>
            </a:r>
            <a:b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</a:br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истории выплат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исполнительные листы, переплаты и недоплаты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99403" y="3646062"/>
            <a:ext cx="2505803" cy="1115688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ru-RU"/>
            </a:defPPr>
            <a:lvl1pPr lvl="0">
              <a:lnSpc>
                <a:spcPct val="100000"/>
              </a:lnSpc>
              <a:defRPr sz="1600">
                <a:solidFill>
                  <a:srgbClr val="2A398F"/>
                </a:solidFill>
              </a:defRPr>
            </a:lvl1pPr>
          </a:lstStyle>
          <a:p>
            <a:pPr algn="ctr"/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Фиксация результатов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сохранение сведений о всех проведенных операциях на лицевом счете гражданина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93765C-B5E0-684B-892A-2E73C9B7C905}"/>
              </a:ext>
            </a:extLst>
          </p:cNvPr>
          <p:cNvSpPr txBox="1"/>
          <p:nvPr/>
        </p:nvSpPr>
        <p:spPr>
          <a:xfrm>
            <a:off x="7271796" y="1840913"/>
            <a:ext cx="3189559" cy="93102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ru-RU"/>
            </a:defPPr>
            <a:lvl1pPr lvl="0">
              <a:lnSpc>
                <a:spcPct val="100000"/>
              </a:lnSpc>
              <a:defRPr sz="1600">
                <a:solidFill>
                  <a:srgbClr val="2A398F"/>
                </a:solidFill>
              </a:defRPr>
            </a:lvl1pPr>
          </a:lstStyle>
          <a:p>
            <a:pPr algn="ctr"/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Формирование и выгрузка реестров выплат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с учетом вида выплаты, уровня бюджета и кредитной организации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5" y="1109128"/>
            <a:ext cx="605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r="1067"/>
          <a:stretch/>
        </p:blipFill>
        <p:spPr bwMode="auto">
          <a:xfrm>
            <a:off x="2757122" y="4840124"/>
            <a:ext cx="13014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53" y="1163128"/>
            <a:ext cx="731546" cy="612000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08" y="4707519"/>
            <a:ext cx="802631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55" y="4770215"/>
            <a:ext cx="607698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678" y="2907932"/>
            <a:ext cx="610207" cy="720000"/>
          </a:xfrm>
          <a:prstGeom prst="rect">
            <a:avLst/>
          </a:prstGeom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90E4BBF6-E361-BB1F-6C68-535DE56C03D8}"/>
              </a:ext>
            </a:extLst>
          </p:cNvPr>
          <p:cNvSpPr txBox="1">
            <a:spLocks/>
          </p:cNvSpPr>
          <p:nvPr/>
        </p:nvSpPr>
        <p:spPr>
          <a:xfrm>
            <a:off x="5055326" y="2870617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Medium" panose="020B0604020202020204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ontserrat Medium" panose="020B0604020202020204" charset="-52"/>
              </a:rPr>
              <a:t>3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8079" y="2901662"/>
            <a:ext cx="610207" cy="720000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90E4BBF6-E361-BB1F-6C68-535DE56C03D8}"/>
              </a:ext>
            </a:extLst>
          </p:cNvPr>
          <p:cNvSpPr txBox="1">
            <a:spLocks/>
          </p:cNvSpPr>
          <p:nvPr/>
        </p:nvSpPr>
        <p:spPr>
          <a:xfrm>
            <a:off x="10281727" y="2850699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Medium" panose="020B0604020202020204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ontserrat Medium" panose="020B0604020202020204" charset="-52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94552" y="1797259"/>
            <a:ext cx="2218602" cy="931022"/>
          </a:xfrm>
          <a:prstGeom prst="rect">
            <a:avLst/>
          </a:prstGeom>
          <a:noFill/>
        </p:spPr>
        <p:txBody>
          <a:bodyPr wrap="square" lIns="68573" tIns="34289" rIns="68573" bIns="34289" rtlCol="0">
            <a:spAutoFit/>
          </a:bodyPr>
          <a:lstStyle>
            <a:defPPr>
              <a:defRPr lang="ru-RU"/>
            </a:defPPr>
            <a:lvl1pPr lvl="0">
              <a:lnSpc>
                <a:spcPct val="100000"/>
              </a:lnSpc>
              <a:defRPr sz="1600">
                <a:solidFill>
                  <a:srgbClr val="2A398F"/>
                </a:solidFill>
              </a:defRPr>
            </a:lvl1pPr>
          </a:lstStyle>
          <a:p>
            <a:pPr algn="ctr"/>
            <a:r>
              <a:rPr lang="ru-RU" dirty="0">
                <a:solidFill>
                  <a:srgbClr val="69B3E7"/>
                </a:solidFill>
                <a:latin typeface="Montserrat Medium" panose="020B0604020202020204" charset="-52"/>
              </a:rPr>
              <a:t>Начисление выплат за период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Montserrat Medium" panose="020B0604020202020204" charset="-52"/>
              </a:rPr>
              <a:t>с учетом региональных выплат</a:t>
            </a: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67" y="1045832"/>
            <a:ext cx="814468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917224B3-4386-0690-6B05-4C9769939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0151" y="2892182"/>
            <a:ext cx="610205" cy="720000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C8185114-C932-2990-729E-9F17084AB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9718" y="2905830"/>
            <a:ext cx="610205" cy="720000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90E4BBF6-E361-BB1F-6C68-535DE56C03D8}"/>
              </a:ext>
            </a:extLst>
          </p:cNvPr>
          <p:cNvSpPr txBox="1">
            <a:spLocks/>
          </p:cNvSpPr>
          <p:nvPr/>
        </p:nvSpPr>
        <p:spPr>
          <a:xfrm>
            <a:off x="1397014" y="2861046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Medium" panose="020B0604020202020204" charset="-52"/>
              </a:rPr>
              <a:t>01</a:t>
            </a:r>
            <a:endParaRPr lang="ru-RU" sz="1800" dirty="0">
              <a:solidFill>
                <a:schemeClr val="bg1"/>
              </a:solidFill>
              <a:latin typeface="Montserrat Medium" panose="020B0604020202020204" charset="-52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0E4BBF6-E361-BB1F-6C68-535DE56C03D8}"/>
              </a:ext>
            </a:extLst>
          </p:cNvPr>
          <p:cNvSpPr txBox="1">
            <a:spLocks/>
          </p:cNvSpPr>
          <p:nvPr/>
        </p:nvSpPr>
        <p:spPr>
          <a:xfrm>
            <a:off x="3264195" y="2870294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Medium" panose="020B0604020202020204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ontserrat Medium" panose="020B0604020202020204" charset="-52"/>
              </a:rPr>
              <a:t>2</a:t>
            </a: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C8185114-C932-2990-729E-9F17084AB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0034" y="2912154"/>
            <a:ext cx="610205" cy="7200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90E4BBF6-E361-BB1F-6C68-535DE56C03D8}"/>
              </a:ext>
            </a:extLst>
          </p:cNvPr>
          <p:cNvSpPr txBox="1">
            <a:spLocks/>
          </p:cNvSpPr>
          <p:nvPr/>
        </p:nvSpPr>
        <p:spPr>
          <a:xfrm>
            <a:off x="6893565" y="2874839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Medium" panose="020B0604020202020204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ontserrat Medium" panose="020B0604020202020204" charset="-52"/>
              </a:rPr>
              <a:t>4</a:t>
            </a: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917224B3-4386-0690-6B05-4C9769939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4350" y="2916142"/>
            <a:ext cx="610205" cy="720000"/>
          </a:xfrm>
          <a:prstGeom prst="rect">
            <a:avLst/>
          </a:prstGeom>
        </p:spPr>
      </p:pic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90E4BBF6-E361-BB1F-6C68-535DE56C03D8}"/>
              </a:ext>
            </a:extLst>
          </p:cNvPr>
          <p:cNvSpPr txBox="1">
            <a:spLocks/>
          </p:cNvSpPr>
          <p:nvPr/>
        </p:nvSpPr>
        <p:spPr>
          <a:xfrm>
            <a:off x="8668664" y="2865179"/>
            <a:ext cx="781421" cy="5762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Montserrat Medium" panose="020B0604020202020204" charset="-52"/>
              </a:rPr>
              <a:t>0</a:t>
            </a:r>
            <a:r>
              <a:rPr lang="ru-RU" sz="1800" dirty="0">
                <a:solidFill>
                  <a:schemeClr val="bg1"/>
                </a:solidFill>
                <a:latin typeface="Montserrat Medium" panose="020B0604020202020204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750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Улучшение интерфейсов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5DB5202-86E0-5141-C4E2-59E5AA5956FC}"/>
              </a:ext>
            </a:extLst>
          </p:cNvPr>
          <p:cNvSpPr txBox="1">
            <a:spLocks/>
          </p:cNvSpPr>
          <p:nvPr/>
        </p:nvSpPr>
        <p:spPr>
          <a:xfrm>
            <a:off x="573821" y="1424803"/>
            <a:ext cx="1166303" cy="6241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ru-RU" sz="4800" dirty="0">
                <a:solidFill>
                  <a:schemeClr val="tx2"/>
                </a:solidFill>
              </a:rPr>
              <a:t>35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319E483-DA85-A63E-E3DC-FB3A04466427}"/>
              </a:ext>
            </a:extLst>
          </p:cNvPr>
          <p:cNvSpPr txBox="1">
            <a:spLocks/>
          </p:cNvSpPr>
          <p:nvPr/>
        </p:nvSpPr>
        <p:spPr>
          <a:xfrm>
            <a:off x="1392508" y="1473901"/>
            <a:ext cx="3868652" cy="57505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600" dirty="0">
                <a:solidFill>
                  <a:srgbClr val="000000"/>
                </a:solidFill>
              </a:rPr>
              <a:t>Доработок для услуг по поиску работы и подбору работников по предложениям пользователей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33159" y="2817069"/>
            <a:ext cx="27839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Дополнительные форматно-логические контроли</a:t>
            </a:r>
          </a:p>
          <a:p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при заполнении заявлений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7615" y="4517965"/>
            <a:ext cx="2520281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Справочник банков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выбор из справочника при заполнении платежных реквизитов в заявлении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72498" y="2813668"/>
            <a:ext cx="2442952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Расширение числа  </a:t>
            </a:r>
            <a:r>
              <a:rPr lang="ru-RU" sz="1400" kern="0" dirty="0" err="1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предзаполняемых</a:t>
            </a:r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 сведений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в формах для граждан и работодателей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286690" y="2848133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3" y="2986405"/>
            <a:ext cx="55245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1286690" y="4488816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7" y="4777277"/>
            <a:ext cx="781398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20" y="3085618"/>
            <a:ext cx="645482" cy="540000"/>
          </a:xfrm>
          <a:prstGeom prst="rect">
            <a:avLst/>
          </a:prstGeom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5001940" y="2831591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05" y="4768574"/>
            <a:ext cx="648000" cy="648000"/>
          </a:xfrm>
          <a:prstGeom prst="rect">
            <a:avLst/>
          </a:prstGeom>
        </p:spPr>
      </p:pic>
      <p:cxnSp>
        <p:nvCxnSpPr>
          <p:cNvPr id="41" name="Прямая соединительная линия 40"/>
          <p:cNvCxnSpPr/>
          <p:nvPr/>
        </p:nvCxnSpPr>
        <p:spPr>
          <a:xfrm>
            <a:off x="5011075" y="4475168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5179272" y="4430780"/>
            <a:ext cx="29108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Статистика по вакансии</a:t>
            </a:r>
          </a:p>
          <a:p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количество выданных направлений и  проведенных собеседований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941549" y="2806750"/>
            <a:ext cx="2442952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Дополнительные пояснения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правил заполнения полей в заявлениях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968844" y="4552617"/>
            <a:ext cx="2713634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Вакансии закрытые самостоятельно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внесение работодателем сведений при получении услуги по подбору работников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endParaRPr lang="ru-RU" sz="1400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743305" y="2852490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29" y="3036253"/>
            <a:ext cx="546387" cy="720000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8743305" y="4509519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25" y="4752813"/>
            <a:ext cx="717802" cy="61200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963940" y="1166094"/>
            <a:ext cx="2713634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Собеседования, </a:t>
            </a:r>
            <a:b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</a:br>
            <a:r>
              <a:rPr lang="ru-RU" sz="1400" kern="0" dirty="0">
                <a:solidFill>
                  <a:schemeClr val="tx2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отклики и приглашения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расширение и улучшение интерфейсов для граждан и работодателей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endParaRPr lang="ru-RU" sz="1400" dirty="0">
              <a:solidFill>
                <a:srgbClr val="000000"/>
              </a:solidFill>
              <a:latin typeface="Montserrat Medium" panose="020B0604020202020204" charset="-52"/>
            </a:endParaRPr>
          </a:p>
          <a:p>
            <a:pPr>
              <a:lnSpc>
                <a:spcPts val="1400"/>
              </a:lnSpc>
              <a:buClr>
                <a:srgbClr val="69B3E7"/>
              </a:buClr>
            </a:pPr>
            <a:endParaRPr lang="ru-RU" sz="1400" dirty="0">
              <a:solidFill>
                <a:srgbClr val="000000"/>
              </a:solidFill>
              <a:latin typeface="Montserrat Medium" panose="020B0604020202020204" charset="-52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8738401" y="1122996"/>
            <a:ext cx="0" cy="1111515"/>
          </a:xfrm>
          <a:prstGeom prst="line">
            <a:avLst/>
          </a:prstGeom>
          <a:ln w="25400">
            <a:solidFill>
              <a:srgbClr val="69B3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21" y="1366290"/>
            <a:ext cx="717802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7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777449" y="2127457"/>
            <a:ext cx="10626671" cy="0"/>
          </a:xfrm>
          <a:prstGeom prst="line">
            <a:avLst/>
          </a:prstGeom>
          <a:ln>
            <a:solidFill>
              <a:srgbClr val="69B3E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4335437" y="2134225"/>
            <a:ext cx="0" cy="4533994"/>
          </a:xfrm>
          <a:prstGeom prst="line">
            <a:avLst/>
          </a:prstGeom>
          <a:ln>
            <a:solidFill>
              <a:srgbClr val="69B3E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3E4D6B-391A-4E8E-8FDD-275CAF0662C5}"/>
              </a:ext>
            </a:extLst>
          </p:cNvPr>
          <p:cNvSpPr txBox="1"/>
          <p:nvPr/>
        </p:nvSpPr>
        <p:spPr>
          <a:xfrm>
            <a:off x="1582884" y="2332548"/>
            <a:ext cx="226874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  <a:cs typeface="Arial" panose="020B0604020202020204" pitchFamily="34" charset="0"/>
              </a:rPr>
              <a:t>о регистрации/ отсутствии регистрации в органах СЗН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E4D6B-391A-4E8E-8FDD-275CAF0662C5}"/>
              </a:ext>
            </a:extLst>
          </p:cNvPr>
          <p:cNvSpPr txBox="1"/>
          <p:nvPr/>
        </p:nvSpPr>
        <p:spPr>
          <a:xfrm>
            <a:off x="1582884" y="3405334"/>
            <a:ext cx="248440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  <a:cs typeface="Arial" panose="020B0604020202020204" pitchFamily="34" charset="0"/>
              </a:rPr>
              <a:t>подтверждение периодов, засчитываемых в страховой стаж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E4D6B-391A-4E8E-8FDD-275CAF0662C5}"/>
              </a:ext>
            </a:extLst>
          </p:cNvPr>
          <p:cNvSpPr txBox="1"/>
          <p:nvPr/>
        </p:nvSpPr>
        <p:spPr>
          <a:xfrm>
            <a:off x="1582884" y="4509946"/>
            <a:ext cx="248440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  <a:cs typeface="Arial" panose="020B0604020202020204" pitchFamily="34" charset="0"/>
              </a:rPr>
              <a:t>о социальных выплатах в период безработицы, включая сведения о начисленных суммах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E4D6B-391A-4E8E-8FDD-275CAF0662C5}"/>
              </a:ext>
            </a:extLst>
          </p:cNvPr>
          <p:cNvSpPr txBox="1"/>
          <p:nvPr/>
        </p:nvSpPr>
        <p:spPr>
          <a:xfrm>
            <a:off x="1582884" y="5737732"/>
            <a:ext cx="24844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  <a:cs typeface="Arial" panose="020B0604020202020204" pitchFamily="34" charset="0"/>
              </a:rPr>
              <a:t>выписка из РПУ о регистрации в качестве безработного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2" y="2334361"/>
            <a:ext cx="546387" cy="720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3" y="3347206"/>
            <a:ext cx="879428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9" y="5684046"/>
            <a:ext cx="720000" cy="72000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6" y="4579371"/>
            <a:ext cx="72966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782868" y="2313029"/>
            <a:ext cx="5876033" cy="42131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подача заявления на портале «Работа России» с указанием желаемого способа получения, уведомления 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единые формы справок и алгоритмы их формирования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автоматическое формирование по алгоритму или подготовка сотрудником ЦЗН в ЛК по шаблону в зависимости от вида справки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подписание справок ЭП системы/ УКЭП сотрудника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направление справок в ЛК соискателя (работника) 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хранение всех справок в реестре выданных справок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отображение выданных справок в личном деле гражданина</a:t>
            </a:r>
          </a:p>
          <a:p>
            <a:pPr marL="285750" indent="-285750">
              <a:lnSpc>
                <a:spcPts val="1400"/>
              </a:lnSpc>
              <a:spcAft>
                <a:spcPts val="1800"/>
              </a:spcAft>
              <a:buClr>
                <a:srgbClr val="CF451F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latin typeface="Montserrat Medium" panose="020B0604020202020204" charset="-52"/>
              </a:rPr>
              <a:t>формирование печатной формы справки при необходимости</a:t>
            </a:r>
            <a:endParaRPr lang="ru-RU" sz="1400" kern="0" dirty="0">
              <a:solidFill>
                <a:srgbClr val="2A398F"/>
              </a:solidFill>
              <a:latin typeface="Montserrat Medium" panose="020B0604020202020204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C3D3C9-4463-3A4E-B73E-EFDA83B7F0DF}"/>
              </a:ext>
            </a:extLst>
          </p:cNvPr>
          <p:cNvSpPr txBox="1"/>
          <p:nvPr/>
        </p:nvSpPr>
        <p:spPr>
          <a:xfrm>
            <a:off x="867053" y="1226316"/>
            <a:ext cx="49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kern="0" dirty="0">
                <a:solidFill>
                  <a:schemeClr val="tx2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4</a:t>
            </a:r>
            <a:endParaRPr lang="en-US" sz="4800" kern="0" dirty="0">
              <a:solidFill>
                <a:schemeClr val="tx2"/>
              </a:solidFill>
              <a:latin typeface="Montserrat Medium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3E4D6B-391A-4E8E-8FDD-275CAF0662C5}"/>
              </a:ext>
            </a:extLst>
          </p:cNvPr>
          <p:cNvSpPr txBox="1"/>
          <p:nvPr/>
        </p:nvSpPr>
        <p:spPr>
          <a:xfrm>
            <a:off x="1358336" y="1498092"/>
            <a:ext cx="248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0" dirty="0">
                <a:solidFill>
                  <a:srgbClr val="000000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вида справок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3D3C9-4463-3A4E-B73E-EFDA83B7F0DF}"/>
              </a:ext>
            </a:extLst>
          </p:cNvPr>
          <p:cNvSpPr txBox="1"/>
          <p:nvPr/>
        </p:nvSpPr>
        <p:spPr>
          <a:xfrm>
            <a:off x="4772792" y="1200639"/>
            <a:ext cx="49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kern="0" dirty="0">
                <a:solidFill>
                  <a:schemeClr val="tx2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rPr>
              <a:t>2</a:t>
            </a:r>
            <a:endParaRPr lang="en-US" sz="4800" kern="0" dirty="0">
              <a:solidFill>
                <a:schemeClr val="tx2"/>
              </a:solidFill>
              <a:latin typeface="Montserrat Medium" pitchFamily="2" charset="77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E4D6B-391A-4E8E-8FDD-275CAF0662C5}"/>
              </a:ext>
            </a:extLst>
          </p:cNvPr>
          <p:cNvSpPr txBox="1"/>
          <p:nvPr/>
        </p:nvSpPr>
        <p:spPr>
          <a:xfrm>
            <a:off x="5264075" y="1298038"/>
            <a:ext cx="3226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kern="0" dirty="0">
                <a:solidFill>
                  <a:srgbClr val="000000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способа получения:</a:t>
            </a:r>
          </a:p>
          <a:p>
            <a:r>
              <a:rPr lang="ru-RU" sz="1400" kern="0" dirty="0">
                <a:solidFill>
                  <a:srgbClr val="000000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в электронном виде с ЭП или </a:t>
            </a:r>
            <a:br>
              <a:rPr lang="ru-RU" sz="1400" kern="0" dirty="0">
                <a:solidFill>
                  <a:srgbClr val="000000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</a:br>
            <a:r>
              <a:rPr lang="ru-RU" sz="1400" kern="0" dirty="0">
                <a:solidFill>
                  <a:srgbClr val="000000"/>
                </a:solidFill>
                <a:latin typeface="Montserrat Medium" panose="020B0604020202020204" charset="-52"/>
                <a:ea typeface="+mj-ea"/>
                <a:cs typeface="Arial" panose="020B0604020202020204" pitchFamily="34" charset="0"/>
              </a:rPr>
              <a:t>при личном посещении ЦЗН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B9679744-C63D-4E1E-BA84-01C727D5C83F}"/>
              </a:ext>
            </a:extLst>
          </p:cNvPr>
          <p:cNvSpPr txBox="1">
            <a:spLocks/>
          </p:cNvSpPr>
          <p:nvPr/>
        </p:nvSpPr>
        <p:spPr>
          <a:xfrm>
            <a:off x="11382379" y="6352120"/>
            <a:ext cx="685792" cy="365125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Montserrat Medium" panose="020B0604020202020204" charset="-52"/>
              </a:rPr>
              <a:t>07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0851417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Выдача справок гражданам</a:t>
            </a:r>
          </a:p>
        </p:txBody>
      </p:sp>
    </p:spTree>
    <p:extLst>
      <p:ext uri="{BB962C8B-B14F-4D97-AF65-F5344CB8AC3E}">
        <p14:creationId xmlns:p14="http://schemas.microsoft.com/office/powerpoint/2010/main" val="9467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11256229" cy="451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Интеграция с РПГУ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2F1CC95-2476-465C-81B3-718BB5B11DC4}"/>
              </a:ext>
            </a:extLst>
          </p:cNvPr>
          <p:cNvSpPr txBox="1">
            <a:spLocks/>
          </p:cNvSpPr>
          <p:nvPr/>
        </p:nvSpPr>
        <p:spPr>
          <a:xfrm>
            <a:off x="7803488" y="1542510"/>
            <a:ext cx="3835493" cy="8031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69B3E7"/>
                </a:solidFill>
              </a:rPr>
              <a:t>Единый сервис интеграции </a:t>
            </a:r>
            <a:br>
              <a:rPr lang="ru-RU" sz="1600" dirty="0">
                <a:solidFill>
                  <a:srgbClr val="69B3E7"/>
                </a:solidFill>
              </a:rPr>
            </a:br>
            <a:r>
              <a:rPr lang="ru-RU" sz="1600" dirty="0">
                <a:solidFill>
                  <a:srgbClr val="000000"/>
                </a:solidFill>
              </a:rPr>
              <a:t>для всех услуг, включая: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FA907-640E-44DD-9C7C-B2FFBD485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77" b="23636"/>
          <a:stretch/>
        </p:blipFill>
        <p:spPr>
          <a:xfrm>
            <a:off x="573821" y="1542510"/>
            <a:ext cx="6858000" cy="399732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2F1CC95-2476-465C-81B3-718BB5B11DC4}"/>
              </a:ext>
            </a:extLst>
          </p:cNvPr>
          <p:cNvSpPr txBox="1">
            <a:spLocks/>
          </p:cNvSpPr>
          <p:nvPr/>
        </p:nvSpPr>
        <p:spPr>
          <a:xfrm>
            <a:off x="8256896" y="2542350"/>
            <a:ext cx="2975211" cy="18658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600" dirty="0">
                <a:solidFill>
                  <a:srgbClr val="000000"/>
                </a:solidFill>
              </a:rPr>
              <a:t>получение заявления, поданного на региональном портале государственных услуг </a:t>
            </a:r>
          </a:p>
          <a:p>
            <a:pPr>
              <a:lnSpc>
                <a:spcPts val="1400"/>
              </a:lnSpc>
              <a:buClr>
                <a:srgbClr val="69B3E7"/>
              </a:buClr>
            </a:pPr>
            <a:endParaRPr lang="ru-RU" sz="1600" dirty="0">
              <a:solidFill>
                <a:srgbClr val="000000"/>
              </a:solidFill>
            </a:endParaRPr>
          </a:p>
          <a:p>
            <a:pPr marL="171450" indent="-171450">
              <a:lnSpc>
                <a:spcPts val="1400"/>
              </a:lnSpc>
              <a:buClr>
                <a:srgbClr val="69B3E7"/>
              </a:buClr>
              <a:buFont typeface="Wingdings" panose="05000000000000000000" pitchFamily="2" charset="2"/>
              <a:buChar char="§"/>
            </a:pPr>
            <a:endParaRPr lang="ru-RU" sz="1600" dirty="0">
              <a:solidFill>
                <a:srgbClr val="000000"/>
              </a:solidFill>
            </a:endParaRPr>
          </a:p>
          <a:p>
            <a:pPr>
              <a:lnSpc>
                <a:spcPts val="1400"/>
              </a:lnSpc>
              <a:buClr>
                <a:srgbClr val="69B3E7"/>
              </a:buClr>
            </a:pPr>
            <a:r>
              <a:rPr lang="ru-RU" sz="1600" dirty="0">
                <a:solidFill>
                  <a:srgbClr val="000000"/>
                </a:solidFill>
              </a:rPr>
              <a:t>передачу на региональный портал государственных услуг статусов и результатов оказания государственных услуг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31" y="2542350"/>
            <a:ext cx="256640" cy="30336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25C337A-8144-49CD-E7BF-EF90B4D1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31" y="3609413"/>
            <a:ext cx="256640" cy="3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1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9507744-5769-9D23-E662-690DE2F98B6D}"/>
              </a:ext>
            </a:extLst>
          </p:cNvPr>
          <p:cNvSpPr txBox="1">
            <a:spLocks/>
          </p:cNvSpPr>
          <p:nvPr/>
        </p:nvSpPr>
        <p:spPr>
          <a:xfrm>
            <a:off x="573821" y="547596"/>
            <a:ext cx="8006617" cy="45136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Инновации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1792" b="14407"/>
          <a:stretch/>
        </p:blipFill>
        <p:spPr bwMode="auto">
          <a:xfrm>
            <a:off x="573821" y="1090205"/>
            <a:ext cx="5485406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1C9A073-9BC1-42B8-9FBD-EAEFA8FABD37}"/>
              </a:ext>
            </a:extLst>
          </p:cNvPr>
          <p:cNvSpPr txBox="1">
            <a:spLocks/>
          </p:cNvSpPr>
          <p:nvPr/>
        </p:nvSpPr>
        <p:spPr>
          <a:xfrm>
            <a:off x="6621261" y="1682721"/>
            <a:ext cx="1039153" cy="99578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6300" dirty="0">
                <a:solidFill>
                  <a:schemeClr val="bg1"/>
                </a:solidFill>
              </a:rPr>
              <a:t>0</a:t>
            </a:r>
            <a:r>
              <a:rPr lang="ru-RU" sz="63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B3D157DE-E7E9-418A-B130-6C5A0F1B0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59" y="1090205"/>
            <a:ext cx="915308" cy="1080000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6442359" y="1184831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F47AA65-1869-4DED-BD34-4D9B5560069F}"/>
              </a:ext>
            </a:extLst>
          </p:cNvPr>
          <p:cNvSpPr txBox="1">
            <a:spLocks/>
          </p:cNvSpPr>
          <p:nvPr/>
        </p:nvSpPr>
        <p:spPr>
          <a:xfrm>
            <a:off x="7506676" y="1147961"/>
            <a:ext cx="4025682" cy="94014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400" dirty="0">
                <a:solidFill>
                  <a:schemeClr val="tx2"/>
                </a:solidFill>
              </a:rPr>
              <a:t>Подача заявления онлайн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</a:rPr>
              <a:t>на портале «Работа в России».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</a:rPr>
              <a:t>Подписание заявления ПЭП -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</a:rPr>
              <a:t>обеспечение юридически значимого документооборота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2DA603AD-8B09-4048-948F-A8EDE6878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359" y="2910517"/>
            <a:ext cx="915308" cy="1080000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6445418" y="2957933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BCA7EAE-FB94-414D-9386-5B6A35A73203}"/>
              </a:ext>
            </a:extLst>
          </p:cNvPr>
          <p:cNvSpPr txBox="1">
            <a:spLocks/>
          </p:cNvSpPr>
          <p:nvPr/>
        </p:nvSpPr>
        <p:spPr>
          <a:xfrm>
            <a:off x="7506675" y="2874913"/>
            <a:ext cx="3930149" cy="11238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400" dirty="0">
                <a:solidFill>
                  <a:schemeClr val="tx2"/>
                </a:solidFill>
              </a:rPr>
              <a:t>Уведомления 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000000"/>
                </a:solidFill>
              </a:rPr>
              <a:t>с информацией о ходе оказания услуги (статусы заявления, личные явки и т.д.) поступают в личный кабинет на портале и дублируются на электронную почту.</a:t>
            </a:r>
          </a:p>
          <a:p>
            <a:pPr>
              <a:lnSpc>
                <a:spcPts val="1400"/>
              </a:lnSpc>
            </a:pPr>
            <a:r>
              <a:rPr lang="ru-RU" sz="1400" dirty="0">
                <a:solidFill>
                  <a:srgbClr val="CF451F"/>
                </a:solidFill>
              </a:rPr>
              <a:t>Все всегда под рукой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630840D-6A27-459E-9882-78117F70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515" y="4685261"/>
            <a:ext cx="915308" cy="108000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2C68A2D-A2E3-47D1-A6A7-0E2A2E106926}"/>
              </a:ext>
            </a:extLst>
          </p:cNvPr>
          <p:cNvSpPr txBox="1">
            <a:spLocks/>
          </p:cNvSpPr>
          <p:nvPr/>
        </p:nvSpPr>
        <p:spPr>
          <a:xfrm>
            <a:off x="6472025" y="4746325"/>
            <a:ext cx="965160" cy="76679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0</a:t>
            </a:r>
            <a:r>
              <a:rPr lang="ru-RU" sz="4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D6FE098-C5A0-4655-BE5B-182ED175E01D}"/>
              </a:ext>
            </a:extLst>
          </p:cNvPr>
          <p:cNvSpPr txBox="1">
            <a:spLocks/>
          </p:cNvSpPr>
          <p:nvPr/>
        </p:nvSpPr>
        <p:spPr>
          <a:xfrm>
            <a:off x="7437185" y="4604328"/>
            <a:ext cx="4327185" cy="127011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09517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200" b="0" i="0" kern="0" baseline="0">
                <a:solidFill>
                  <a:srgbClr val="0031A0"/>
                </a:solidFill>
                <a:latin typeface="Montserrat Medium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1400"/>
              </a:lnSpc>
            </a:pPr>
            <a:r>
              <a:rPr lang="ru-RU" sz="1400" dirty="0">
                <a:solidFill>
                  <a:schemeClr val="tx2"/>
                </a:solidFill>
              </a:rPr>
              <a:t>Возможность взаимодействия 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со службой занятости удаленно </a:t>
            </a:r>
            <a:r>
              <a:rPr lang="ru-RU" sz="1400" dirty="0">
                <a:solidFill>
                  <a:srgbClr val="000000"/>
                </a:solidFill>
              </a:rPr>
              <a:t>для:</a:t>
            </a:r>
          </a:p>
          <a:p>
            <a:pPr marL="171450" indent="-171450">
              <a:lnSpc>
                <a:spcPts val="1400"/>
              </a:lnSpc>
              <a:spcBef>
                <a:spcPts val="0"/>
              </a:spcBef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ранжирования вакансий при выборе вариантов подходящей работы;</a:t>
            </a:r>
          </a:p>
          <a:p>
            <a:pPr marL="171450" indent="-171450">
              <a:lnSpc>
                <a:spcPts val="1400"/>
              </a:lnSpc>
              <a:spcBef>
                <a:spcPts val="0"/>
              </a:spcBef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прохождения тестов; </a:t>
            </a:r>
          </a:p>
          <a:p>
            <a:pPr marL="171450" indent="-171450">
              <a:lnSpc>
                <a:spcPts val="1400"/>
              </a:lnSpc>
              <a:spcBef>
                <a:spcPts val="0"/>
              </a:spcBef>
              <a:buClr>
                <a:srgbClr val="69B3E7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</a:rPr>
              <a:t>рассмотрения и согласования планов мероприятий и т.д.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52884" y="1035119"/>
            <a:ext cx="696035" cy="225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128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Custom 2">
      <a:dk1>
        <a:srgbClr val="00329F"/>
      </a:dk1>
      <a:lt1>
        <a:srgbClr val="FFFFFF"/>
      </a:lt1>
      <a:dk2>
        <a:srgbClr val="68B3E7"/>
      </a:dk2>
      <a:lt2>
        <a:srgbClr val="CF451F"/>
      </a:lt2>
      <a:accent1>
        <a:srgbClr val="00C1D3"/>
      </a:accent1>
      <a:accent2>
        <a:srgbClr val="FDD924"/>
      </a:accent2>
      <a:accent3>
        <a:srgbClr val="DA281B"/>
      </a:accent3>
      <a:accent4>
        <a:srgbClr val="A3D55D"/>
      </a:accent4>
      <a:accent5>
        <a:srgbClr val="FE9DA1"/>
      </a:accent5>
      <a:accent6>
        <a:srgbClr val="511D84"/>
      </a:accent6>
      <a:hlink>
        <a:srgbClr val="00C1D3"/>
      </a:hlink>
      <a:folHlink>
        <a:srgbClr val="511D8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ED1F527-4C56-482F-99F0-BF5BF4A9EE1C}" vid="{1E5D8681-E45A-4437-B35A-8FDC829B34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32887</TotalTime>
  <Words>1209</Words>
  <Application>Microsoft Macintosh PowerPoint</Application>
  <PresentationFormat>Широкоэкранный</PresentationFormat>
  <Paragraphs>198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Montserrat Medium</vt:lpstr>
      <vt:lpstr>Montserrat</vt:lpstr>
      <vt:lpstr>Times New Roman</vt:lpstr>
      <vt:lpstr>Calibri</vt:lpstr>
      <vt:lpstr>Arial</vt:lpstr>
      <vt:lpstr>Wingdings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клиентов и всякое такое</dc:title>
  <dc:creator>Microsoft Office User</dc:creator>
  <cp:lastModifiedBy>Максим Максим</cp:lastModifiedBy>
  <cp:revision>359</cp:revision>
  <dcterms:created xsi:type="dcterms:W3CDTF">2020-04-03T09:29:37Z</dcterms:created>
  <dcterms:modified xsi:type="dcterms:W3CDTF">2022-09-28T15:54:24Z</dcterms:modified>
</cp:coreProperties>
</file>