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51" r:id="rId2"/>
    <p:sldId id="517" r:id="rId3"/>
    <p:sldId id="515" r:id="rId4"/>
    <p:sldId id="523" r:id="rId5"/>
    <p:sldId id="525" r:id="rId6"/>
    <p:sldId id="522" r:id="rId7"/>
    <p:sldId id="520" r:id="rId8"/>
    <p:sldId id="524" r:id="rId9"/>
    <p:sldId id="476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itchFamily="2" charset="0"/>
      <p:regular r:id="rId17"/>
      <p:bold r:id="rId18"/>
      <p:italic r:id="rId19"/>
      <p:boldItalic r:id="rId20"/>
    </p:embeddedFont>
    <p:embeddedFont>
      <p:font typeface="Montserrat Medium" panose="020F0502020204030204" pitchFamily="34" charset="0"/>
      <p:regular r:id="rId21"/>
      <p:italic r:id="rId22"/>
    </p:embeddedFont>
  </p:embeddedFontLst>
  <p:defaultTextStyle>
    <a:defPPr>
      <a:defRPr lang="ru-RU"/>
    </a:defPPr>
    <a:lvl1pPr marL="0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1pPr>
    <a:lvl2pPr marL="1825145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2pPr>
    <a:lvl3pPr marL="3650288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3pPr>
    <a:lvl4pPr marL="5475433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4pPr>
    <a:lvl5pPr marL="7300576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5pPr>
    <a:lvl6pPr marL="9125721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6pPr>
    <a:lvl7pPr marL="10950866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7pPr>
    <a:lvl8pPr marL="12776009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8pPr>
    <a:lvl9pPr marL="14601154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520"/>
    <a:srgbClr val="69B3E7"/>
    <a:srgbClr val="000000"/>
    <a:srgbClr val="0032A0"/>
    <a:srgbClr val="0031A0"/>
    <a:srgbClr val="CF451F"/>
    <a:srgbClr val="DCDCDC"/>
    <a:srgbClr val="0033A0"/>
    <a:srgbClr val="0070C0"/>
    <a:srgbClr val="006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2"/>
    <p:restoredTop sz="84241" autoAdjust="0"/>
  </p:normalViewPr>
  <p:slideViewPr>
    <p:cSldViewPr snapToGrid="0" snapToObjects="1">
      <p:cViewPr varScale="1">
        <p:scale>
          <a:sx n="111" d="100"/>
          <a:sy n="111" d="100"/>
        </p:scale>
        <p:origin x="464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4376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8E9A8-4CA5-3C4D-93B0-BBDA5325AC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Название презентации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7B81C-411F-0C43-9164-850181D6BC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FFFD1-1369-B640-ADAD-0E6E796B53D3}" type="datetimeFigureOut">
              <a:rPr lang="x-none" smtClean="0"/>
              <a:t>28.09.2022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F8D07-2CAC-4F41-9927-6E091080F9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481A0-F2CD-A142-A620-E0A4EE26C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28D25-EFA5-2A49-BB7E-3930B7D74B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0288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054B08-CA46-904A-9AED-5403B8287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Название презентации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2FA08-872A-6E49-8389-0906F2C4A8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B8FCC-649E-2F46-9483-C4A4284A0DF7}" type="datetimeFigureOut">
              <a:rPr lang="x-none" smtClean="0"/>
              <a:t>28.09.2022</a:t>
            </a:fld>
            <a:endParaRPr 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5F08380-6384-3D4F-A1DE-19A605454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0BE23-4AC6-254B-A31C-D6F78D4A1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2FB8-EB20-4A4B-B8E2-A602247D34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4F074-F5E7-024D-AFFD-0FDABFBF3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52D82-82A2-EC44-8D67-D7946490BD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6213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1">
    <p:bg>
      <p:bgPr>
        <a:solidFill>
          <a:srgbClr val="0032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2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954D10FF-CBCE-47FB-B6FC-9A49DAC8BCE4}"/>
              </a:ext>
            </a:extLst>
          </p:cNvPr>
          <p:cNvSpPr txBox="1">
            <a:spLocks/>
          </p:cNvSpPr>
          <p:nvPr userDrawn="1"/>
        </p:nvSpPr>
        <p:spPr>
          <a:xfrm>
            <a:off x="550863" y="6166112"/>
            <a:ext cx="356834" cy="2530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09517" rtl="0" eaLnBrk="1" latinLnBrk="0" hangingPunct="1">
              <a:lnSpc>
                <a:spcPct val="110000"/>
              </a:lnSpc>
              <a:spcBef>
                <a:spcPts val="996"/>
              </a:spcBef>
              <a:buFontTx/>
              <a:buNone/>
              <a:defRPr sz="900" b="0" i="0" kern="1200" baseline="0">
                <a:solidFill>
                  <a:schemeClr val="tx1"/>
                </a:solidFill>
                <a:latin typeface="Montserrat" pitchFamily="2" charset="77"/>
                <a:ea typeface="Geometria Light" panose="020B0403020204020204" pitchFamily="34" charset="-52"/>
                <a:cs typeface="+mn-cs"/>
              </a:defRPr>
            </a:lvl1pPr>
            <a:lvl2pPr marL="682137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9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65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40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66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92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68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43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8DEFD-8475-7946-8693-0C88E19A6E53}" type="slidenum">
              <a:rPr lang="en-US" smtClean="0"/>
              <a:pPr/>
              <a:t>‹#›</a:t>
            </a:fld>
            <a:endParaRPr lang="ru-RU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514C8CE-5CE9-4292-B40A-A0C12F001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2713" y="5916653"/>
            <a:ext cx="1152525" cy="4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20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97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9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54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4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036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2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76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48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4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2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800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224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51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020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68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-4">
    <p:bg>
      <p:bgPr>
        <a:solidFill>
          <a:srgbClr val="0032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46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5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44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9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71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76" r:id="rId11"/>
    <p:sldLayoutId id="2147483778" r:id="rId12"/>
    <p:sldLayoutId id="2147483777" r:id="rId13"/>
    <p:sldLayoutId id="2147483779" r:id="rId14"/>
    <p:sldLayoutId id="2147483780" r:id="rId15"/>
    <p:sldLayoutId id="2147483685" r:id="rId16"/>
    <p:sldLayoutId id="2147483781" r:id="rId17"/>
    <p:sldLayoutId id="2147483782" r:id="rId18"/>
    <p:sldLayoutId id="2147483783" r:id="rId19"/>
    <p:sldLayoutId id="2147483784" r:id="rId20"/>
    <p:sldLayoutId id="2147483769" r:id="rId21"/>
    <p:sldLayoutId id="2147483786" r:id="rId22"/>
    <p:sldLayoutId id="2147483785" r:id="rId23"/>
    <p:sldLayoutId id="2147483726" r:id="rId24"/>
    <p:sldLayoutId id="2147483787" r:id="rId25"/>
    <p:sldLayoutId id="2147483775" r:id="rId26"/>
    <p:sldLayoutId id="2147483774" r:id="rId27"/>
  </p:sldLayoutIdLst>
  <p:hf sldNum="0" hdr="0" ftr="0" dt="0"/>
  <p:txStyles>
    <p:titleStyle>
      <a:lvl1pPr algn="l" defTabSz="909517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79" indent="-227379" algn="l" defTabSz="909517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137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6893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1651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08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501166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955923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410681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38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4759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09517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73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903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88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8544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3302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806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18" pos="10310">
          <p15:clr>
            <a:srgbClr val="F26B43"/>
          </p15:clr>
        </p15:guide>
        <p15:guide id="19" pos="10584">
          <p15:clr>
            <a:srgbClr val="F26B43"/>
          </p15:clr>
        </p15:guide>
        <p15:guide id="20" pos="11400">
          <p15:clr>
            <a:srgbClr val="F26B43"/>
          </p15:clr>
        </p15:guide>
        <p15:guide id="21" pos="11672">
          <p15:clr>
            <a:srgbClr val="F26B43"/>
          </p15:clr>
        </p15:guide>
        <p15:guide id="22" pos="12488">
          <p15:clr>
            <a:srgbClr val="F26B43"/>
          </p15:clr>
        </p15:guide>
        <p15:guide id="23" pos="12806">
          <p15:clr>
            <a:srgbClr val="F26B43"/>
          </p15:clr>
        </p15:guide>
        <p15:guide id="24" pos="13622">
          <p15:clr>
            <a:srgbClr val="F26B43"/>
          </p15:clr>
        </p15:guide>
        <p15:guide id="25" pos="13894">
          <p15:clr>
            <a:srgbClr val="F26B43"/>
          </p15:clr>
        </p15:guide>
        <p15:guide id="26" pos="14756">
          <p15:clr>
            <a:srgbClr val="F26B43"/>
          </p15:clr>
        </p15:guide>
        <p15:guide id="27" orient="horz" pos="8019">
          <p15:clr>
            <a:srgbClr val="F26B43"/>
          </p15:clr>
        </p15:guide>
        <p15:guide id="28" orient="horz" pos="7205">
          <p15:clr>
            <a:srgbClr val="F26B43"/>
          </p15:clr>
        </p15:guide>
        <p15:guide id="29" orient="horz" pos="6931">
          <p15:clr>
            <a:srgbClr val="F26B43"/>
          </p15:clr>
        </p15:guide>
        <p15:guide id="31" orient="horz" pos="3952" userDrawn="1">
          <p15:clr>
            <a:srgbClr val="F26B43"/>
          </p15:clr>
        </p15:guide>
        <p15:guide id="40" pos="347" userDrawn="1">
          <p15:clr>
            <a:srgbClr val="F26B43"/>
          </p15:clr>
        </p15:guide>
        <p15:guide id="41" pos="710" userDrawn="1">
          <p15:clr>
            <a:srgbClr val="F26B43"/>
          </p15:clr>
        </p15:guide>
        <p15:guide id="42" userDrawn="1">
          <p15:clr>
            <a:srgbClr val="F26B43"/>
          </p15:clr>
        </p15:guide>
        <p15:guide id="43" pos="1073" userDrawn="1">
          <p15:clr>
            <a:srgbClr val="F26B43"/>
          </p15:clr>
        </p15:guide>
        <p15:guide id="44" pos="1436" userDrawn="1">
          <p15:clr>
            <a:srgbClr val="F26B43"/>
          </p15:clr>
        </p15:guide>
        <p15:guide id="45" pos="1799" userDrawn="1">
          <p15:clr>
            <a:srgbClr val="F26B43"/>
          </p15:clr>
        </p15:guide>
        <p15:guide id="46" pos="6834" userDrawn="1">
          <p15:clr>
            <a:srgbClr val="F26B43"/>
          </p15:clr>
        </p15:guide>
        <p15:guide id="47" pos="2162" userDrawn="1">
          <p15:clr>
            <a:srgbClr val="F26B43"/>
          </p15:clr>
        </p15:guide>
        <p15:guide id="48" pos="2525" userDrawn="1">
          <p15:clr>
            <a:srgbClr val="F26B43"/>
          </p15:clr>
        </p15:guide>
        <p15:guide id="49" pos="2865" userDrawn="1">
          <p15:clr>
            <a:srgbClr val="F26B43"/>
          </p15:clr>
        </p15:guide>
        <p15:guide id="50" pos="3228" userDrawn="1">
          <p15:clr>
            <a:srgbClr val="F26B43"/>
          </p15:clr>
        </p15:guide>
        <p15:guide id="51" pos="7559" userDrawn="1">
          <p15:clr>
            <a:srgbClr val="F26B43"/>
          </p15:clr>
        </p15:guide>
        <p15:guide id="52" pos="3591" userDrawn="1">
          <p15:clr>
            <a:srgbClr val="F26B43"/>
          </p15:clr>
        </p15:guide>
        <p15:guide id="53" pos="3953" userDrawn="1">
          <p15:clr>
            <a:srgbClr val="F26B43"/>
          </p15:clr>
        </p15:guide>
        <p15:guide id="54" pos="4316" userDrawn="1">
          <p15:clr>
            <a:srgbClr val="F26B43"/>
          </p15:clr>
        </p15:guide>
        <p15:guide id="55" pos="4656" userDrawn="1">
          <p15:clr>
            <a:srgbClr val="F26B43"/>
          </p15:clr>
        </p15:guide>
        <p15:guide id="57" pos="5019" userDrawn="1">
          <p15:clr>
            <a:srgbClr val="F26B43"/>
          </p15:clr>
        </p15:guide>
        <p15:guide id="58" pos="5405" userDrawn="1">
          <p15:clr>
            <a:srgbClr val="F26B43"/>
          </p15:clr>
        </p15:guide>
        <p15:guide id="59" pos="5745" userDrawn="1">
          <p15:clr>
            <a:srgbClr val="F26B43"/>
          </p15:clr>
        </p15:guide>
        <p15:guide id="60" pos="7197" userDrawn="1">
          <p15:clr>
            <a:srgbClr val="F26B43"/>
          </p15:clr>
        </p15:guide>
        <p15:guide id="61" pos="6108" userDrawn="1">
          <p15:clr>
            <a:srgbClr val="F26B43"/>
          </p15:clr>
        </p15:guide>
        <p15:guide id="62" pos="6471" userDrawn="1">
          <p15:clr>
            <a:srgbClr val="F26B43"/>
          </p15:clr>
        </p15:guide>
        <p15:guide id="65" orient="horz" pos="709" userDrawn="1">
          <p15:clr>
            <a:srgbClr val="F26B43"/>
          </p15:clr>
        </p15:guide>
        <p15:guide id="67" orient="horz" pos="1071" userDrawn="1">
          <p15:clr>
            <a:srgbClr val="F26B43"/>
          </p15:clr>
        </p15:guide>
        <p15:guide id="68" orient="horz" pos="1434" userDrawn="1">
          <p15:clr>
            <a:srgbClr val="F26B43"/>
          </p15:clr>
        </p15:guide>
        <p15:guide id="69" orient="horz" pos="1797" userDrawn="1">
          <p15:clr>
            <a:srgbClr val="F26B43"/>
          </p15:clr>
        </p15:guide>
        <p15:guide id="72" orient="horz" pos="2160" userDrawn="1">
          <p15:clr>
            <a:srgbClr val="F26B43"/>
          </p15:clr>
        </p15:guide>
        <p15:guide id="73" orient="horz" pos="2523" userDrawn="1">
          <p15:clr>
            <a:srgbClr val="F26B43"/>
          </p15:clr>
        </p15:guide>
        <p15:guide id="74" orient="horz" pos="2863" userDrawn="1">
          <p15:clr>
            <a:srgbClr val="F26B43"/>
          </p15:clr>
        </p15:guide>
        <p15:guide id="75" orient="horz" pos="3249" userDrawn="1">
          <p15:clr>
            <a:srgbClr val="F26B43"/>
          </p15:clr>
        </p15:guide>
        <p15:guide id="78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emf"/><Relationship Id="rId7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emf"/><Relationship Id="rId7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A84169B-7909-8D9C-C660-4B2372A7D4E9}"/>
              </a:ext>
            </a:extLst>
          </p:cNvPr>
          <p:cNvSpPr txBox="1">
            <a:spLocks/>
          </p:cNvSpPr>
          <p:nvPr/>
        </p:nvSpPr>
        <p:spPr>
          <a:xfrm>
            <a:off x="550864" y="1851102"/>
            <a:ext cx="5724524" cy="226369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 цифровизации государственных услуг </a:t>
            </a:r>
            <a:br>
              <a:rPr lang="en-US" dirty="0"/>
            </a:br>
            <a:r>
              <a:rPr lang="ru-RU" dirty="0"/>
              <a:t>в сфере занятости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89B3101-C0D2-D50D-6BAB-9C0EB47836C9}"/>
              </a:ext>
            </a:extLst>
          </p:cNvPr>
          <p:cNvSpPr txBox="1">
            <a:spLocks/>
          </p:cNvSpPr>
          <p:nvPr/>
        </p:nvSpPr>
        <p:spPr>
          <a:xfrm>
            <a:off x="573165" y="6151139"/>
            <a:ext cx="1265939" cy="34078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09517" rtl="0" eaLnBrk="1" latinLnBrk="0" hangingPunct="1">
              <a:lnSpc>
                <a:spcPct val="110000"/>
              </a:lnSpc>
              <a:spcBef>
                <a:spcPts val="996"/>
              </a:spcBef>
              <a:buFontTx/>
              <a:buNone/>
              <a:defRPr sz="900" b="0" i="0" kern="1200" baseline="0">
                <a:solidFill>
                  <a:schemeClr val="bg1"/>
                </a:solidFill>
                <a:latin typeface="Montserrat Medium" pitchFamily="2" charset="77"/>
                <a:ea typeface="Geometria Light" panose="020B0403020204020204" pitchFamily="34" charset="-52"/>
                <a:cs typeface="+mn-cs"/>
              </a:defRPr>
            </a:lvl1pPr>
            <a:lvl2pPr marL="682137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9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65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40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66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92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68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43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  <a:r>
              <a:rPr lang="en-US" dirty="0"/>
              <a:t>9.</a:t>
            </a:r>
            <a:r>
              <a:rPr lang="ru-RU" dirty="0"/>
              <a:t>09</a:t>
            </a:r>
            <a:r>
              <a:rPr lang="en-US" dirty="0"/>
              <a:t>.202</a:t>
            </a:r>
            <a:r>
              <a:rPr lang="ru-RU" dirty="0"/>
              <a:t>2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42CD123-26BE-CD2F-4565-62D02B1C3CCE}"/>
              </a:ext>
            </a:extLst>
          </p:cNvPr>
          <p:cNvSpPr txBox="1">
            <a:spLocks/>
          </p:cNvSpPr>
          <p:nvPr/>
        </p:nvSpPr>
        <p:spPr>
          <a:xfrm>
            <a:off x="584316" y="5506720"/>
            <a:ext cx="2677044" cy="5041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900" b="1" i="0" dirty="0">
                <a:latin typeface="Montserrat" pitchFamily="2" charset="77"/>
              </a:rPr>
              <a:t>Виталий Сергеевич Лосев</a:t>
            </a:r>
          </a:p>
          <a:p>
            <a:pPr>
              <a:lnSpc>
                <a:spcPts val="1100"/>
              </a:lnSpc>
            </a:pPr>
            <a:r>
              <a:rPr lang="ru-RU" sz="900" dirty="0"/>
              <a:t>Начальник управления цифрового развития и информационных технологий </a:t>
            </a:r>
            <a:r>
              <a:rPr lang="ru-RU" sz="900" b="0" i="0" dirty="0">
                <a:latin typeface="Montserrat Medium" pitchFamily="2" charset="77"/>
              </a:rPr>
              <a:t>Федеральной службы по труду и занятости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592CF-E40A-8F0B-D51A-F15CDC9D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584200"/>
            <a:ext cx="1404447" cy="558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3159F-6E87-68FD-BA1A-F01C0EF4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682963"/>
            <a:ext cx="38100" cy="342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612" y="514346"/>
            <a:ext cx="1296000" cy="15291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17224B3-4386-0690-6B05-4C976993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534" y="1413732"/>
            <a:ext cx="1281425" cy="1512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116" y="1499357"/>
            <a:ext cx="3966333" cy="4680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мужчина, костюм, одет&#10;&#10;Автоматически созданное описание">
            <a:extLst>
              <a:ext uri="{FF2B5EF4-FFF2-40B4-BE49-F238E27FC236}">
                <a16:creationId xmlns:a16="http://schemas.microsoft.com/office/drawing/2014/main" id="{3CDF81F7-88DB-F519-D418-ACE50A427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160" y="1303925"/>
            <a:ext cx="5724524" cy="55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9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9BB4F-3EA7-7731-E7E6-B8E853494B83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Основные этапы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DA4F13-1F6A-6E64-CC2F-B5D21971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36" y="1182192"/>
            <a:ext cx="1159394" cy="136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51CBE3-5504-A281-900C-BFF4976E0998}"/>
              </a:ext>
            </a:extLst>
          </p:cNvPr>
          <p:cNvSpPr txBox="1">
            <a:spLocks/>
          </p:cNvSpPr>
          <p:nvPr/>
        </p:nvSpPr>
        <p:spPr>
          <a:xfrm>
            <a:off x="9402225" y="1475867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Montserrat Medium" panose="020B0604020202020204" charset="-52"/>
              </a:rPr>
              <a:t>2021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AB9F3D9-4212-4A33-A87E-5BBF44DE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19" y="1182192"/>
            <a:ext cx="1159390" cy="136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BCCB48-BE16-E91B-55E6-B2B0CCA21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476" y="1172042"/>
            <a:ext cx="1159390" cy="136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8CA1704-6788-A40F-9CA9-E700B30179C7}"/>
              </a:ext>
            </a:extLst>
          </p:cNvPr>
          <p:cNvSpPr txBox="1">
            <a:spLocks/>
          </p:cNvSpPr>
          <p:nvPr/>
        </p:nvSpPr>
        <p:spPr>
          <a:xfrm>
            <a:off x="1705772" y="1471651"/>
            <a:ext cx="1310560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Montserrat Medium" panose="020B0604020202020204" charset="-52"/>
              </a:rPr>
              <a:t>2019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24F0F21-2535-01C7-0D4E-A93323A7C57D}"/>
              </a:ext>
            </a:extLst>
          </p:cNvPr>
          <p:cNvSpPr txBox="1">
            <a:spLocks/>
          </p:cNvSpPr>
          <p:nvPr/>
        </p:nvSpPr>
        <p:spPr>
          <a:xfrm>
            <a:off x="5553394" y="1492815"/>
            <a:ext cx="1139843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Montserrat Medium" panose="020B0604020202020204" charset="-52"/>
              </a:rPr>
              <a:t>2020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C26447-84C2-549D-6206-940EB63380F5}"/>
              </a:ext>
            </a:extLst>
          </p:cNvPr>
          <p:cNvCxnSpPr>
            <a:cxnSpLocks/>
          </p:cNvCxnSpPr>
          <p:nvPr/>
        </p:nvCxnSpPr>
        <p:spPr>
          <a:xfrm>
            <a:off x="3182587" y="1892042"/>
            <a:ext cx="1805049" cy="8015"/>
          </a:xfrm>
          <a:prstGeom prst="line">
            <a:avLst/>
          </a:prstGeom>
          <a:ln w="19050">
            <a:solidFill>
              <a:srgbClr val="0031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2D4B45-B893-E51F-0E1B-8CB7751157E6}"/>
              </a:ext>
            </a:extLst>
          </p:cNvPr>
          <p:cNvSpPr txBox="1"/>
          <p:nvPr/>
        </p:nvSpPr>
        <p:spPr>
          <a:xfrm>
            <a:off x="573821" y="3608425"/>
            <a:ext cx="2769738" cy="162351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69B3E7"/>
                </a:solidFill>
                <a:latin typeface="Montserrat Medium" panose="020B0604020202020204" charset="-52"/>
              </a:rPr>
              <a:t>Трудовые отношения онлайн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включение предложений о цифровизации услуг в сфере занятости в концепцию </a:t>
            </a:r>
            <a:r>
              <a:rPr lang="ru-RU" dirty="0" err="1">
                <a:solidFill>
                  <a:srgbClr val="000000"/>
                </a:solidFill>
                <a:latin typeface="Montserrat Medium" panose="020B0604020202020204" charset="-52"/>
              </a:rPr>
              <a:t>суперсервиса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E07388-A367-3D23-73A0-5C8D16EA8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97" y="2752073"/>
            <a:ext cx="805343" cy="720000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9188610-8B07-A01F-F526-1D3636053F2E}"/>
              </a:ext>
            </a:extLst>
          </p:cNvPr>
          <p:cNvCxnSpPr>
            <a:cxnSpLocks/>
          </p:cNvCxnSpPr>
          <p:nvPr/>
        </p:nvCxnSpPr>
        <p:spPr>
          <a:xfrm>
            <a:off x="7075715" y="1913460"/>
            <a:ext cx="1805049" cy="8015"/>
          </a:xfrm>
          <a:prstGeom prst="line">
            <a:avLst/>
          </a:prstGeom>
          <a:ln w="19050">
            <a:solidFill>
              <a:srgbClr val="0031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CC8CDA-3C5B-6330-BE75-96AE8B05D3E9}"/>
              </a:ext>
            </a:extLst>
          </p:cNvPr>
          <p:cNvSpPr txBox="1"/>
          <p:nvPr/>
        </p:nvSpPr>
        <p:spPr>
          <a:xfrm>
            <a:off x="4150668" y="3603776"/>
            <a:ext cx="3623855" cy="162351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69B3E7"/>
                </a:solidFill>
                <a:latin typeface="Montserrat Medium" panose="020B0604020202020204" charset="-52"/>
              </a:rPr>
              <a:t>Временные правила регистрации граждан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подача заявлений онлайн в условиях ограничений в пандемию, проверка документов </a:t>
            </a:r>
            <a:b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(ПФР, МВД, ЗАГС) через СМЭВ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C4E2F-FC32-9282-7F52-2AD02B8E7AEE}"/>
              </a:ext>
            </a:extLst>
          </p:cNvPr>
          <p:cNvSpPr txBox="1"/>
          <p:nvPr/>
        </p:nvSpPr>
        <p:spPr>
          <a:xfrm>
            <a:off x="8244477" y="3603775"/>
            <a:ext cx="3143828" cy="1408076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69B3E7"/>
                </a:solidFill>
                <a:latin typeface="Montserrat Medium" panose="020B0604020202020204" charset="-52"/>
              </a:rPr>
              <a:t>Поэтапный переход к цифровому формату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внесение изменений в закон о занятости (Федеральный закон от 28.06.2021 №219-ФЗ)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1FC635D-53D5-4E45-A433-68CC3A5C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9534" y="2752073"/>
            <a:ext cx="649871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43C28D8-1A95-21EB-E974-C642B6A34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94" y="2752073"/>
            <a:ext cx="872085" cy="720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90D005A-00F4-DE92-7C55-474629804C98}"/>
              </a:ext>
            </a:extLst>
          </p:cNvPr>
          <p:cNvSpPr/>
          <p:nvPr/>
        </p:nvSpPr>
        <p:spPr>
          <a:xfrm>
            <a:off x="4427615" y="5875685"/>
            <a:ext cx="7305206" cy="786371"/>
          </a:xfrm>
          <a:prstGeom prst="rect">
            <a:avLst/>
          </a:prstGeom>
          <a:solidFill>
            <a:schemeClr val="bg1"/>
          </a:solidFill>
          <a:ln>
            <a:solidFill>
              <a:srgbClr val="0032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17">
            <a:extLst>
              <a:ext uri="{FF2B5EF4-FFF2-40B4-BE49-F238E27FC236}">
                <a16:creationId xmlns:a16="http://schemas.microsoft.com/office/drawing/2014/main" id="{0AEB3318-BADF-DF90-A222-82199724BBD8}"/>
              </a:ext>
            </a:extLst>
          </p:cNvPr>
          <p:cNvSpPr/>
          <p:nvPr/>
        </p:nvSpPr>
        <p:spPr>
          <a:xfrm rot="5400000">
            <a:off x="5843915" y="5375147"/>
            <a:ext cx="448749" cy="532264"/>
          </a:xfrm>
          <a:prstGeom prst="rightArrow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A3373-6EDA-737C-6BC1-8A748F449841}"/>
              </a:ext>
            </a:extLst>
          </p:cNvPr>
          <p:cNvSpPr txBox="1"/>
          <p:nvPr/>
        </p:nvSpPr>
        <p:spPr>
          <a:xfrm>
            <a:off x="5117046" y="6117265"/>
            <a:ext cx="1974356" cy="45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400" kern="0" dirty="0">
                <a:solidFill>
                  <a:schemeClr val="tx2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5,69</a:t>
            </a:r>
            <a:r>
              <a:rPr lang="ru-RU" sz="16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млн.</a:t>
            </a:r>
            <a:br>
              <a:rPr lang="ru-RU" sz="16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</a:br>
            <a:r>
              <a:rPr lang="ru-RU" sz="16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заявлений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878CA-BD73-3F49-3037-49AA2C4A2487}"/>
              </a:ext>
            </a:extLst>
          </p:cNvPr>
          <p:cNvSpPr txBox="1"/>
          <p:nvPr/>
        </p:nvSpPr>
        <p:spPr>
          <a:xfrm>
            <a:off x="8990428" y="6117265"/>
            <a:ext cx="1725789" cy="45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400" kern="0" dirty="0">
                <a:solidFill>
                  <a:schemeClr val="tx2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3,65</a:t>
            </a:r>
            <a:r>
              <a:rPr lang="ru-RU" sz="16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 млн. заявлений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248257C-7CE8-484F-C13C-CD18E230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061" y="2776902"/>
            <a:ext cx="276139" cy="27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17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85A95-4ADF-194E-C75B-C98499B34787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Методологическое и техническое сопровождение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1FCC52-84EB-BE09-A1FF-B94D8823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80" y="1878608"/>
            <a:ext cx="944860" cy="94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58305-18DF-9113-3146-4563E1E70A7D}"/>
              </a:ext>
            </a:extLst>
          </p:cNvPr>
          <p:cNvSpPr txBox="1"/>
          <p:nvPr/>
        </p:nvSpPr>
        <p:spPr>
          <a:xfrm>
            <a:off x="641851" y="2933402"/>
            <a:ext cx="2885118" cy="623246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69B3E7"/>
                </a:solidFill>
                <a:latin typeface="Montserrat Medium" panose="020B0604020202020204" charset="-52"/>
              </a:rPr>
              <a:t>Федеральный центр компетенций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B778F-9387-4847-FE0D-CBB9BAEFC613}"/>
              </a:ext>
            </a:extLst>
          </p:cNvPr>
          <p:cNvSpPr txBox="1"/>
          <p:nvPr/>
        </p:nvSpPr>
        <p:spPr>
          <a:xfrm>
            <a:off x="9095540" y="3087290"/>
            <a:ext cx="2769738" cy="37702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69B3E7"/>
                </a:solidFill>
                <a:latin typeface="Montserrat Medium" panose="020B0604020202020204" charset="-52"/>
              </a:rPr>
              <a:t>Роструд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EA7209D-4A53-CCC0-57AF-45EDF39302BD}"/>
              </a:ext>
            </a:extLst>
          </p:cNvPr>
          <p:cNvCxnSpPr>
            <a:cxnSpLocks/>
          </p:cNvCxnSpPr>
          <p:nvPr/>
        </p:nvCxnSpPr>
        <p:spPr>
          <a:xfrm>
            <a:off x="1389703" y="2847514"/>
            <a:ext cx="1389413" cy="8015"/>
          </a:xfrm>
          <a:prstGeom prst="line">
            <a:avLst/>
          </a:prstGeom>
          <a:ln w="1905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27D7D4-AF41-7EC2-5CDD-D44ED9D786FD}"/>
              </a:ext>
            </a:extLst>
          </p:cNvPr>
          <p:cNvSpPr txBox="1"/>
          <p:nvPr/>
        </p:nvSpPr>
        <p:spPr>
          <a:xfrm>
            <a:off x="4897540" y="1916073"/>
            <a:ext cx="2769738" cy="1177243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69B3E7"/>
                </a:solidFill>
                <a:latin typeface="Montserrat Medium" panose="020B0604020202020204" charset="-52"/>
              </a:rPr>
              <a:t>Единая модель предоставления государственных услуг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75C91EC-3955-3AD4-E32B-0E83E1116080}"/>
              </a:ext>
            </a:extLst>
          </p:cNvPr>
          <p:cNvCxnSpPr>
            <a:cxnSpLocks/>
          </p:cNvCxnSpPr>
          <p:nvPr/>
        </p:nvCxnSpPr>
        <p:spPr>
          <a:xfrm>
            <a:off x="9785703" y="2933402"/>
            <a:ext cx="1389413" cy="8015"/>
          </a:xfrm>
          <a:prstGeom prst="line">
            <a:avLst/>
          </a:prstGeom>
          <a:ln w="1905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DBAA79-965D-ABE7-90A3-2CDA85F0D773}"/>
              </a:ext>
            </a:extLst>
          </p:cNvPr>
          <p:cNvSpPr/>
          <p:nvPr/>
        </p:nvSpPr>
        <p:spPr>
          <a:xfrm>
            <a:off x="4132614" y="1813066"/>
            <a:ext cx="4215074" cy="4497338"/>
          </a:xfrm>
          <a:prstGeom prst="rect">
            <a:avLst/>
          </a:prstGeom>
          <a:noFill/>
          <a:ln w="19050">
            <a:solidFill>
              <a:srgbClr val="0032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7">
            <a:extLst>
              <a:ext uri="{FF2B5EF4-FFF2-40B4-BE49-F238E27FC236}">
                <a16:creationId xmlns:a16="http://schemas.microsoft.com/office/drawing/2014/main" id="{98E8CDA9-E614-3226-E3E8-AE3A4E99A7C4}"/>
              </a:ext>
            </a:extLst>
          </p:cNvPr>
          <p:cNvSpPr/>
          <p:nvPr/>
        </p:nvSpPr>
        <p:spPr>
          <a:xfrm>
            <a:off x="3663550" y="3700375"/>
            <a:ext cx="889394" cy="532264"/>
          </a:xfrm>
          <a:prstGeom prst="rightArrow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7">
            <a:extLst>
              <a:ext uri="{FF2B5EF4-FFF2-40B4-BE49-F238E27FC236}">
                <a16:creationId xmlns:a16="http://schemas.microsoft.com/office/drawing/2014/main" id="{5F7EA4C2-AF34-4769-A0BE-32AF009FA567}"/>
              </a:ext>
            </a:extLst>
          </p:cNvPr>
          <p:cNvSpPr/>
          <p:nvPr/>
        </p:nvSpPr>
        <p:spPr>
          <a:xfrm rot="10800000">
            <a:off x="7927358" y="3700375"/>
            <a:ext cx="889394" cy="532264"/>
          </a:xfrm>
          <a:prstGeom prst="rightArrow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E875C7-1F22-B6FE-162F-401838400114}"/>
              </a:ext>
            </a:extLst>
          </p:cNvPr>
          <p:cNvSpPr txBox="1"/>
          <p:nvPr/>
        </p:nvSpPr>
        <p:spPr>
          <a:xfrm>
            <a:off x="4719198" y="3426682"/>
            <a:ext cx="3213518" cy="2726257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единые принципы на территории всей страны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четкая последовательность шагов в рамках процесса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контроль сроков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направлена на повышение  качества и обеспечения доступности услуг 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A0EA94-A67B-953B-0A65-104AF003D5D3}"/>
              </a:ext>
            </a:extLst>
          </p:cNvPr>
          <p:cNvSpPr txBox="1"/>
          <p:nvPr/>
        </p:nvSpPr>
        <p:spPr>
          <a:xfrm>
            <a:off x="656945" y="3681531"/>
            <a:ext cx="2932683" cy="241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2021 год - реинжиниринг процессов предоставления государственных услуг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srgbClr val="000000"/>
                </a:solidFill>
                <a:latin typeface="Montserrat Medium" panose="020B0604020202020204" charset="-52"/>
              </a:rPr>
              <a:t>I</a:t>
            </a: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 пол. 2022 – Минтруд принял новые федеральные стандарты по итогам проведенной работы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62A2D-CE33-6680-F130-5AE989189F17}"/>
              </a:ext>
            </a:extLst>
          </p:cNvPr>
          <p:cNvSpPr txBox="1"/>
          <p:nvPr/>
        </p:nvSpPr>
        <p:spPr>
          <a:xfrm>
            <a:off x="9323330" y="3651051"/>
            <a:ext cx="2541948" cy="205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Создание и развитие подсистемы предоставления государственных услуг в сфере занятости населения на Единой цифровой платформе «Работа в России». </a:t>
            </a:r>
          </a:p>
        </p:txBody>
      </p: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CD7421E-F3F7-7BEC-4860-71A6C787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1" y="1905007"/>
            <a:ext cx="2730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2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2B592-FE8F-BB54-8D41-AD3EB736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12" y="973777"/>
            <a:ext cx="6295511" cy="54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7577CE4-4C2F-794B-E099-EC076F9B5ABE}"/>
              </a:ext>
            </a:extLst>
          </p:cNvPr>
          <p:cNvSpPr txBox="1">
            <a:spLocks/>
          </p:cNvSpPr>
          <p:nvPr/>
        </p:nvSpPr>
        <p:spPr>
          <a:xfrm>
            <a:off x="720812" y="321911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Итоги внедрения 2021 – начала 2022 года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C4FC93C-6E65-4137-0B1F-4AD1F7E2EE96}"/>
              </a:ext>
            </a:extLst>
          </p:cNvPr>
          <p:cNvSpPr txBox="1">
            <a:spLocks/>
          </p:cNvSpPr>
          <p:nvPr/>
        </p:nvSpPr>
        <p:spPr>
          <a:xfrm>
            <a:off x="7986425" y="1001580"/>
            <a:ext cx="3318885" cy="430544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Поиск работы </a:t>
            </a: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в цифровом формате. 19 регионов с ноября 2021 года, с января 2022 года остальные регионы кроме г. Москвы.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Подбор работников </a:t>
            </a: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с января 2022 года в цифровом формате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Отчетность работодателей </a:t>
            </a:r>
            <a:b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в электронном виде на портале «Работа в России»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Направление вакансий </a:t>
            </a:r>
            <a:b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в ЦЗН для предприятий, где работает больше 25 человек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C43C73E-44B5-061C-BEC0-17C056DC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039" y="1274565"/>
            <a:ext cx="256640" cy="30336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894456F-6A2B-19D9-B3CE-0B68DA39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19" y="2673874"/>
            <a:ext cx="256640" cy="30336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E553161-15A4-FE22-15E4-68E145B0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99" y="3673777"/>
            <a:ext cx="256640" cy="30336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5596C66-B126-A013-67FE-DBC6249A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37" y="4658332"/>
            <a:ext cx="256640" cy="3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C881F-C169-1746-35E5-F3F4F42005CB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Новые сервисы в цифрах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43012-EB1E-95DA-55CD-12FE40BB6F2B}"/>
              </a:ext>
            </a:extLst>
          </p:cNvPr>
          <p:cNvSpPr txBox="1"/>
          <p:nvPr/>
        </p:nvSpPr>
        <p:spPr>
          <a:xfrm>
            <a:off x="802640" y="6074491"/>
            <a:ext cx="11389360" cy="32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* За 9 месяцев 2022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0E1B5-9221-CA15-0399-55AF3E05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19" y="1441839"/>
            <a:ext cx="905556" cy="9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127351-1A2E-5ADA-9BB6-B2F3ABEF5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85" y="1441839"/>
            <a:ext cx="513039" cy="900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7FE183-A562-D35C-CC54-D02EA9B03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4907" r="8851" b="8754"/>
          <a:stretch/>
        </p:blipFill>
        <p:spPr bwMode="auto">
          <a:xfrm>
            <a:off x="9468664" y="1441839"/>
            <a:ext cx="87695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7854D6F-B2AA-4A1D-71F8-0DA9C9F04A59}"/>
              </a:ext>
            </a:extLst>
          </p:cNvPr>
          <p:cNvSpPr txBox="1">
            <a:spLocks/>
          </p:cNvSpPr>
          <p:nvPr/>
        </p:nvSpPr>
        <p:spPr>
          <a:xfrm>
            <a:off x="957044" y="2490700"/>
            <a:ext cx="2759928" cy="6771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4800" dirty="0">
                <a:solidFill>
                  <a:schemeClr val="tx2"/>
                </a:solidFill>
              </a:rPr>
              <a:t>2,36</a:t>
            </a:r>
            <a:r>
              <a:rPr lang="ru-RU" sz="2400" dirty="0">
                <a:solidFill>
                  <a:schemeClr val="tx2"/>
                </a:solidFill>
              </a:rPr>
              <a:t>млн.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3D6614-A9EC-9453-E5A1-D077478DCD05}"/>
              </a:ext>
            </a:extLst>
          </p:cNvPr>
          <p:cNvSpPr txBox="1">
            <a:spLocks/>
          </p:cNvSpPr>
          <p:nvPr/>
        </p:nvSpPr>
        <p:spPr>
          <a:xfrm>
            <a:off x="1076344" y="3167870"/>
            <a:ext cx="2462503" cy="50134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1600" dirty="0">
                <a:solidFill>
                  <a:srgbClr val="000000"/>
                </a:solidFill>
              </a:rPr>
              <a:t>заявлений </a:t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на поиск работы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98B9B9B-3F54-68E9-E1DA-E5C114001E86}"/>
              </a:ext>
            </a:extLst>
          </p:cNvPr>
          <p:cNvSpPr txBox="1">
            <a:spLocks/>
          </p:cNvSpPr>
          <p:nvPr/>
        </p:nvSpPr>
        <p:spPr>
          <a:xfrm>
            <a:off x="4909546" y="2490700"/>
            <a:ext cx="2759928" cy="6771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4800" dirty="0">
                <a:solidFill>
                  <a:schemeClr val="tx2"/>
                </a:solidFill>
              </a:rPr>
              <a:t>283</a:t>
            </a:r>
            <a:r>
              <a:rPr lang="ru-RU" sz="2400" dirty="0">
                <a:solidFill>
                  <a:schemeClr val="tx2"/>
                </a:solidFill>
              </a:rPr>
              <a:t>тыс.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9EFA640-36B2-0596-8681-0A329DE8CECE}"/>
              </a:ext>
            </a:extLst>
          </p:cNvPr>
          <p:cNvSpPr txBox="1">
            <a:spLocks/>
          </p:cNvSpPr>
          <p:nvPr/>
        </p:nvSpPr>
        <p:spPr>
          <a:xfrm>
            <a:off x="5028846" y="3167870"/>
            <a:ext cx="2462503" cy="50134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1600" dirty="0">
                <a:solidFill>
                  <a:srgbClr val="000000"/>
                </a:solidFill>
              </a:rPr>
              <a:t>заявлений </a:t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на подбор работников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F1032A3-D314-A44A-FAA1-BF4335A9B701}"/>
              </a:ext>
            </a:extLst>
          </p:cNvPr>
          <p:cNvSpPr txBox="1">
            <a:spLocks/>
          </p:cNvSpPr>
          <p:nvPr/>
        </p:nvSpPr>
        <p:spPr>
          <a:xfrm>
            <a:off x="8636973" y="2470918"/>
            <a:ext cx="2759928" cy="6771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4800" dirty="0">
                <a:solidFill>
                  <a:schemeClr val="tx2"/>
                </a:solidFill>
              </a:rPr>
              <a:t>991</a:t>
            </a:r>
            <a:r>
              <a:rPr lang="ru-RU" sz="2400" dirty="0">
                <a:solidFill>
                  <a:schemeClr val="tx2"/>
                </a:solidFill>
              </a:rPr>
              <a:t>тыс.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890EB99-6770-03CF-55ED-73A371743911}"/>
              </a:ext>
            </a:extLst>
          </p:cNvPr>
          <p:cNvSpPr txBox="1">
            <a:spLocks/>
          </p:cNvSpPr>
          <p:nvPr/>
        </p:nvSpPr>
        <p:spPr>
          <a:xfrm>
            <a:off x="8756273" y="3148088"/>
            <a:ext cx="2462503" cy="50134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1600" dirty="0">
                <a:solidFill>
                  <a:srgbClr val="000000"/>
                </a:solidFill>
              </a:rPr>
              <a:t>поданных </a:t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на портале отчетов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70EF8-D7B6-78C9-801B-E274D97DF2C0}"/>
              </a:ext>
            </a:extLst>
          </p:cNvPr>
          <p:cNvSpPr txBox="1"/>
          <p:nvPr/>
        </p:nvSpPr>
        <p:spPr>
          <a:xfrm>
            <a:off x="802639" y="3882836"/>
            <a:ext cx="3009339" cy="176907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2,15 млн.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претендовали на признание безработными (91% от общего числа) 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1,2 млн.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признаны безработными </a:t>
            </a:r>
            <a:b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(56% от претендующих)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3AF5DD-1D06-1027-33B0-AE43DE4A5F5A}"/>
              </a:ext>
            </a:extLst>
          </p:cNvPr>
          <p:cNvSpPr txBox="1"/>
          <p:nvPr/>
        </p:nvSpPr>
        <p:spPr>
          <a:xfrm>
            <a:off x="4784840" y="3858086"/>
            <a:ext cx="3009339" cy="199990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191,5 тыс.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подобраны кандидаты (67,7%) 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44,5 тыс.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продолжается подбор кандидатов (15,7%)</a:t>
            </a:r>
          </a:p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47 тыс.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отозваны работодателями (16,6%)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B9917-058E-60B0-060C-13A3D5CD15CE}"/>
              </a:ext>
            </a:extLst>
          </p:cNvPr>
          <p:cNvSpPr txBox="1"/>
          <p:nvPr/>
        </p:nvSpPr>
        <p:spPr>
          <a:xfrm>
            <a:off x="8636973" y="3833760"/>
            <a:ext cx="3009339" cy="54719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 marL="285750" indent="-285750" algn="l">
              <a:lnSpc>
                <a:spcPct val="115000"/>
              </a:lnSpc>
              <a:spcAft>
                <a:spcPts val="18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615 тыс.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о рабочих местах для инвалидов (62%) </a:t>
            </a:r>
          </a:p>
        </p:txBody>
      </p:sp>
    </p:spTree>
    <p:extLst>
      <p:ext uri="{BB962C8B-B14F-4D97-AF65-F5344CB8AC3E}">
        <p14:creationId xmlns:p14="http://schemas.microsoft.com/office/powerpoint/2010/main" val="153245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C1D20-46D1-4FA4-465C-CDFE794064D7}"/>
              </a:ext>
            </a:extLst>
          </p:cNvPr>
          <p:cNvSpPr txBox="1">
            <a:spLocks/>
          </p:cNvSpPr>
          <p:nvPr/>
        </p:nvSpPr>
        <p:spPr>
          <a:xfrm>
            <a:off x="573822" y="547596"/>
            <a:ext cx="7952662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Внедрение услуг в сфере занятости в 2022 году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392A410-06A0-FEBB-44C1-C428AA30C04A}"/>
              </a:ext>
            </a:extLst>
          </p:cNvPr>
          <p:cNvCxnSpPr>
            <a:cxnSpLocks/>
          </p:cNvCxnSpPr>
          <p:nvPr/>
        </p:nvCxnSpPr>
        <p:spPr>
          <a:xfrm>
            <a:off x="890650" y="3055827"/>
            <a:ext cx="9749641" cy="0"/>
          </a:xfrm>
          <a:prstGeom prst="line">
            <a:avLst/>
          </a:prstGeom>
          <a:ln w="19050">
            <a:solidFill>
              <a:srgbClr val="0031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B277354C-B9F0-E363-39F8-1394E24D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65" y="2636452"/>
            <a:ext cx="701735" cy="82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05A3BC-F07B-52DA-2A03-94E84F85E985}"/>
              </a:ext>
            </a:extLst>
          </p:cNvPr>
          <p:cNvSpPr txBox="1">
            <a:spLocks/>
          </p:cNvSpPr>
          <p:nvPr/>
        </p:nvSpPr>
        <p:spPr>
          <a:xfrm>
            <a:off x="830764" y="2712952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 err="1">
                <a:solidFill>
                  <a:schemeClr val="bg1"/>
                </a:solidFill>
                <a:latin typeface="Montserrat Medium" panose="020B0604020202020204" charset="-52"/>
              </a:rPr>
              <a:t>янв</a:t>
            </a:r>
            <a:endParaRPr lang="ru-RU" sz="1600" dirty="0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9ED67D3-6B84-00E7-C87C-F7CA6C20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04" y="2636452"/>
            <a:ext cx="701736" cy="828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32D11F5-0706-460E-4C20-AAAB5D92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877" y="2641827"/>
            <a:ext cx="701738" cy="8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F0774-49FA-10E9-69F5-3D01B20A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889" y="2641827"/>
            <a:ext cx="701735" cy="8280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4C428F5-6A1C-1934-A41E-3AC56438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760" y="2641827"/>
            <a:ext cx="701736" cy="828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169C9D2-4F2C-64B4-25E5-84ED07592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895" y="2636452"/>
            <a:ext cx="701738" cy="82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F452DDA-A475-6CB6-9B7A-6C5A3983BBBA}"/>
              </a:ext>
            </a:extLst>
          </p:cNvPr>
          <p:cNvSpPr txBox="1">
            <a:spLocks/>
          </p:cNvSpPr>
          <p:nvPr/>
        </p:nvSpPr>
        <p:spPr>
          <a:xfrm>
            <a:off x="10622221" y="2712952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дек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14BAFB9-DD02-E78E-4099-BBD967E545E8}"/>
              </a:ext>
            </a:extLst>
          </p:cNvPr>
          <p:cNvSpPr txBox="1">
            <a:spLocks/>
          </p:cNvSpPr>
          <p:nvPr/>
        </p:nvSpPr>
        <p:spPr>
          <a:xfrm>
            <a:off x="9622827" y="2712952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ноя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F70726B-9D5A-AFB9-308E-25A11F946639}"/>
              </a:ext>
            </a:extLst>
          </p:cNvPr>
          <p:cNvSpPr/>
          <p:nvPr/>
        </p:nvSpPr>
        <p:spPr>
          <a:xfrm>
            <a:off x="1959427" y="2993452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D7C2613-973A-BEF1-3567-66B0A55CDF3C}"/>
              </a:ext>
            </a:extLst>
          </p:cNvPr>
          <p:cNvSpPr/>
          <p:nvPr/>
        </p:nvSpPr>
        <p:spPr>
          <a:xfrm>
            <a:off x="3964378" y="3007911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81F6D79-F7C0-EFB6-AE15-F7288C6FF0D1}"/>
              </a:ext>
            </a:extLst>
          </p:cNvPr>
          <p:cNvSpPr/>
          <p:nvPr/>
        </p:nvSpPr>
        <p:spPr>
          <a:xfrm>
            <a:off x="4861177" y="3015370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256F29B-6150-BD1E-ABC6-A40EA033200B}"/>
              </a:ext>
            </a:extLst>
          </p:cNvPr>
          <p:cNvSpPr txBox="1">
            <a:spLocks/>
          </p:cNvSpPr>
          <p:nvPr/>
        </p:nvSpPr>
        <p:spPr>
          <a:xfrm>
            <a:off x="2732242" y="2713402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март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50BB481-3C62-5915-F5FE-668D16F14030}"/>
              </a:ext>
            </a:extLst>
          </p:cNvPr>
          <p:cNvSpPr txBox="1">
            <a:spLocks/>
          </p:cNvSpPr>
          <p:nvPr/>
        </p:nvSpPr>
        <p:spPr>
          <a:xfrm>
            <a:off x="5591598" y="2710928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июнь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9918BF8-0400-4DA3-A666-18611B979798}"/>
              </a:ext>
            </a:extLst>
          </p:cNvPr>
          <p:cNvSpPr/>
          <p:nvPr/>
        </p:nvSpPr>
        <p:spPr>
          <a:xfrm>
            <a:off x="6801855" y="3007911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7AEE9A1-D849-8FB6-D5E8-B92CBA4F58D7}"/>
              </a:ext>
            </a:extLst>
          </p:cNvPr>
          <p:cNvSpPr/>
          <p:nvPr/>
        </p:nvSpPr>
        <p:spPr>
          <a:xfrm>
            <a:off x="7445661" y="3000740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475CAC8-AE9F-5703-2204-089D62AD226F}"/>
              </a:ext>
            </a:extLst>
          </p:cNvPr>
          <p:cNvSpPr txBox="1">
            <a:spLocks/>
          </p:cNvSpPr>
          <p:nvPr/>
        </p:nvSpPr>
        <p:spPr>
          <a:xfrm>
            <a:off x="8118991" y="2710928"/>
            <a:ext cx="1176163" cy="4513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 err="1">
                <a:solidFill>
                  <a:schemeClr val="bg1"/>
                </a:solidFill>
                <a:latin typeface="Montserrat Medium" panose="020B0604020202020204" charset="-52"/>
              </a:rPr>
              <a:t>сент</a:t>
            </a:r>
            <a:endParaRPr lang="ru-RU" sz="1600" dirty="0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E463593-73B4-C374-9F05-277386B2AA3B}"/>
              </a:ext>
            </a:extLst>
          </p:cNvPr>
          <p:cNvSpPr/>
          <p:nvPr/>
        </p:nvSpPr>
        <p:spPr>
          <a:xfrm>
            <a:off x="9115532" y="3008199"/>
            <a:ext cx="142500" cy="117190"/>
          </a:xfrm>
          <a:prstGeom prst="ellipse">
            <a:avLst/>
          </a:prstGeom>
          <a:solidFill>
            <a:srgbClr val="CF4520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8DD38D-7916-862E-80DD-0D4465A1FF3A}"/>
              </a:ext>
            </a:extLst>
          </p:cNvPr>
          <p:cNvSpPr txBox="1"/>
          <p:nvPr/>
        </p:nvSpPr>
        <p:spPr>
          <a:xfrm>
            <a:off x="324441" y="3560924"/>
            <a:ext cx="1777485" cy="171585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План-график внедрения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с перечнем всех необходимых мероприятий утвержден </a:t>
            </a:r>
            <a:b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Рострудом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125E6-74E8-84A5-33E2-4F18237816C0}"/>
              </a:ext>
            </a:extLst>
          </p:cNvPr>
          <p:cNvSpPr txBox="1"/>
          <p:nvPr/>
        </p:nvSpPr>
        <p:spPr>
          <a:xfrm>
            <a:off x="2161082" y="3560923"/>
            <a:ext cx="1599360" cy="128496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Письма в регионы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по вопросам подготовки к внедрению</a:t>
            </a:r>
            <a:endParaRPr lang="ru-RU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D33E82-5D6C-F7A4-609A-5ED308BF0313}"/>
              </a:ext>
            </a:extLst>
          </p:cNvPr>
          <p:cNvSpPr txBox="1"/>
          <p:nvPr/>
        </p:nvSpPr>
        <p:spPr>
          <a:xfrm>
            <a:off x="4956177" y="3548716"/>
            <a:ext cx="1764084" cy="128496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Начало обучения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вебинары по новому функционалу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1A2A0B-778B-7940-359D-E141C4C4AA28}"/>
              </a:ext>
            </a:extLst>
          </p:cNvPr>
          <p:cNvSpPr txBox="1"/>
          <p:nvPr/>
        </p:nvSpPr>
        <p:spPr>
          <a:xfrm>
            <a:off x="9182060" y="3581247"/>
            <a:ext cx="1355512" cy="150040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+ 32 региона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вторая очередь внедрения с 30.11.2022с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85DA52-42DA-A94F-1CB9-CEEDD4899D49}"/>
              </a:ext>
            </a:extLst>
          </p:cNvPr>
          <p:cNvSpPr txBox="1"/>
          <p:nvPr/>
        </p:nvSpPr>
        <p:spPr>
          <a:xfrm>
            <a:off x="10512202" y="3533116"/>
            <a:ext cx="1174636" cy="110029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Все регионы </a:t>
            </a: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на ЕЦП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к 01.01.2023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249B7E-A3F6-36D7-FAF5-49E8AADC782B}"/>
              </a:ext>
            </a:extLst>
          </p:cNvPr>
          <p:cNvSpPr txBox="1"/>
          <p:nvPr/>
        </p:nvSpPr>
        <p:spPr>
          <a:xfrm>
            <a:off x="6944355" y="3532211"/>
            <a:ext cx="2418581" cy="300851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10 пилотных регионов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с 30.09.2022:</a:t>
            </a:r>
            <a:b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Владимирская, Самарская, Ленинградская, Саратовская, Московская, Кемеровская, Калужская области, Республика Татарстан, Краснодарский и Ставропольский края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136BFB-632F-8B8C-CF57-092FF4042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r="5697"/>
          <a:stretch/>
        </p:blipFill>
        <p:spPr bwMode="auto">
          <a:xfrm>
            <a:off x="806655" y="1706765"/>
            <a:ext cx="67834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85FE646-DC70-570B-9876-2A6AD68B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34" y="1742765"/>
            <a:ext cx="64430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2DD4A39-81BA-9AB3-23C9-4D354230A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1067"/>
          <a:stretch/>
        </p:blipFill>
        <p:spPr bwMode="auto">
          <a:xfrm>
            <a:off x="8874479" y="1575399"/>
            <a:ext cx="1431621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E37440B-7BB6-38EF-09E0-05BBC924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04" y="1722231"/>
            <a:ext cx="55245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463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95AFD-B303-D8A3-3DE4-159B23049854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Развитие сервисов оказания услуг</a:t>
            </a:r>
          </a:p>
        </p:txBody>
      </p:sp>
      <p:pic>
        <p:nvPicPr>
          <p:cNvPr id="8" name="Рисунок 7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DFDF210-32A8-A6B5-BC13-6FC1F4C4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96" y="1212721"/>
            <a:ext cx="5040000" cy="337508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нутренний, уда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2B7C333A-6C2B-6A25-4A90-80BB310C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38" y="3051961"/>
            <a:ext cx="4680000" cy="330876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405F383-F28A-039D-0525-B1FBF4ED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6" y="4811957"/>
            <a:ext cx="915308" cy="1080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78C8E84-1804-4D1A-0DFB-6A33BCCEF3DF}"/>
              </a:ext>
            </a:extLst>
          </p:cNvPr>
          <p:cNvSpPr txBox="1">
            <a:spLocks/>
          </p:cNvSpPr>
          <p:nvPr/>
        </p:nvSpPr>
        <p:spPr>
          <a:xfrm>
            <a:off x="633196" y="4906583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71B11F8-E47F-0C69-6B28-2F9BE56E2DB7}"/>
              </a:ext>
            </a:extLst>
          </p:cNvPr>
          <p:cNvSpPr txBox="1">
            <a:spLocks/>
          </p:cNvSpPr>
          <p:nvPr/>
        </p:nvSpPr>
        <p:spPr>
          <a:xfrm>
            <a:off x="1697513" y="4869713"/>
            <a:ext cx="3975683" cy="9401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2"/>
                </a:solidFill>
              </a:rPr>
              <a:t>Электронное личное дело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</a:rPr>
              <a:t>необходимо для доступа к сведениям о гражданине, полученным в ходе оказания государственных услуг в сфере занятости, в режиме реального времени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249CEC4A-87F0-9026-F92F-15317E42D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238" y="1336419"/>
            <a:ext cx="915308" cy="1080000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D942D61-F601-57F7-0B22-57390199B677}"/>
              </a:ext>
            </a:extLst>
          </p:cNvPr>
          <p:cNvSpPr txBox="1">
            <a:spLocks/>
          </p:cNvSpPr>
          <p:nvPr/>
        </p:nvSpPr>
        <p:spPr>
          <a:xfrm>
            <a:off x="6767748" y="1397483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09967FA1-4D92-665F-E550-457F315F1F07}"/>
              </a:ext>
            </a:extLst>
          </p:cNvPr>
          <p:cNvSpPr txBox="1">
            <a:spLocks/>
          </p:cNvSpPr>
          <p:nvPr/>
        </p:nvSpPr>
        <p:spPr>
          <a:xfrm>
            <a:off x="7732909" y="1255486"/>
            <a:ext cx="3692330" cy="127011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2"/>
                </a:solidFill>
              </a:rPr>
              <a:t>Выплатной блок</a:t>
            </a:r>
          </a:p>
          <a:p>
            <a:pPr>
              <a:lnSpc>
                <a:spcPts val="14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</a:rPr>
              <a:t>функциональность по начислению выплат за расчетный период, в т.ч. с учетом исполнительных документов, формированию и выгрузке реестров начислений, ведения лицевых счетов </a:t>
            </a:r>
          </a:p>
        </p:txBody>
      </p:sp>
    </p:spTree>
    <p:extLst>
      <p:ext uri="{BB962C8B-B14F-4D97-AF65-F5344CB8AC3E}">
        <p14:creationId xmlns:p14="http://schemas.microsoft.com/office/powerpoint/2010/main" val="254270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95AFD-B303-D8A3-3DE4-159B23049854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Преимущества цифрового формата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39EA55-DF3F-166F-1F0C-2AB501B1D51B}"/>
              </a:ext>
            </a:extLst>
          </p:cNvPr>
          <p:cNvSpPr/>
          <p:nvPr/>
        </p:nvSpPr>
        <p:spPr>
          <a:xfrm>
            <a:off x="1599934" y="3164178"/>
            <a:ext cx="33401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Информация онлайн в личном кабинете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о ходе работы по заявлению, необходимых действиях и назначенных мероприятиях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7431C1B-CB53-F937-FCA9-DD7AF635A666}"/>
              </a:ext>
            </a:extLst>
          </p:cNvPr>
          <p:cNvSpPr/>
          <p:nvPr/>
        </p:nvSpPr>
        <p:spPr>
          <a:xfrm>
            <a:off x="6314847" y="1590506"/>
            <a:ext cx="2983529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Единые правила работы </a:t>
            </a:r>
            <a:b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по стране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тайминги и действия в рамках бизнес-процессов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688FE12-EA4A-19AD-FE87-F20F8B502E31}"/>
              </a:ext>
            </a:extLst>
          </p:cNvPr>
          <p:cNvCxnSpPr/>
          <p:nvPr/>
        </p:nvCxnSpPr>
        <p:spPr>
          <a:xfrm>
            <a:off x="1479009" y="3135029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8AA4956-81A2-2391-C937-77AD38623891}"/>
              </a:ext>
            </a:extLst>
          </p:cNvPr>
          <p:cNvCxnSpPr/>
          <p:nvPr/>
        </p:nvCxnSpPr>
        <p:spPr>
          <a:xfrm>
            <a:off x="6144290" y="1477804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940D068-2586-E88C-B657-1F4082AAEE02}"/>
              </a:ext>
            </a:extLst>
          </p:cNvPr>
          <p:cNvCxnSpPr/>
          <p:nvPr/>
        </p:nvCxnSpPr>
        <p:spPr>
          <a:xfrm>
            <a:off x="6153425" y="3121381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2AF4281-4591-E4F4-B526-15C06257CE95}"/>
              </a:ext>
            </a:extLst>
          </p:cNvPr>
          <p:cNvSpPr/>
          <p:nvPr/>
        </p:nvSpPr>
        <p:spPr>
          <a:xfrm>
            <a:off x="6321622" y="3171995"/>
            <a:ext cx="33333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Искусственный интеллект</a:t>
            </a:r>
            <a:b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(</a:t>
            </a:r>
            <a:r>
              <a:rPr lang="en-US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cv-matching)</a:t>
            </a:r>
            <a:endParaRPr lang="ru-RU" sz="1400" kern="0" dirty="0">
              <a:solidFill>
                <a:schemeClr val="tx2"/>
              </a:solidFill>
              <a:latin typeface="Montserrat Medium" panose="020B0604020202020204" charset="-52"/>
              <a:ea typeface="+mj-ea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мгновенный подбор наиболее подходящих ему вакансий из базы по всей России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817983F-3A32-D33E-D6C4-95BA43AA95FC}"/>
              </a:ext>
            </a:extLst>
          </p:cNvPr>
          <p:cNvSpPr/>
          <p:nvPr/>
        </p:nvSpPr>
        <p:spPr>
          <a:xfrm>
            <a:off x="1680018" y="4872892"/>
            <a:ext cx="28563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Адресные </a:t>
            </a:r>
            <a:b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предложения услуг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необходимых конкретному соискателю на основе накопленных данных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ECF2304-8010-8774-91CA-59EAE75A956C}"/>
              </a:ext>
            </a:extLst>
          </p:cNvPr>
          <p:cNvSpPr/>
          <p:nvPr/>
        </p:nvSpPr>
        <p:spPr>
          <a:xfrm>
            <a:off x="6345074" y="4836964"/>
            <a:ext cx="3333313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Исключение случаев незаконного получения пособия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за счет единой процессной модели и верификации данных посредством СМЭВ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endParaRPr lang="ru-RU" sz="1400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63AB822-CE91-8AA8-A06A-A73BCB5B8079}"/>
              </a:ext>
            </a:extLst>
          </p:cNvPr>
          <p:cNvCxnSpPr/>
          <p:nvPr/>
        </p:nvCxnSpPr>
        <p:spPr>
          <a:xfrm>
            <a:off x="1481774" y="4823628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883810F-2461-A5CA-EFD3-0452F15CE2D1}"/>
              </a:ext>
            </a:extLst>
          </p:cNvPr>
          <p:cNvCxnSpPr/>
          <p:nvPr/>
        </p:nvCxnSpPr>
        <p:spPr>
          <a:xfrm>
            <a:off x="6119536" y="4793866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5AB2DA2-0FBD-E631-DCFC-A4A03051AB18}"/>
              </a:ext>
            </a:extLst>
          </p:cNvPr>
          <p:cNvSpPr/>
          <p:nvPr/>
        </p:nvSpPr>
        <p:spPr>
          <a:xfrm>
            <a:off x="1646916" y="1582037"/>
            <a:ext cx="3451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Сокращение числа </a:t>
            </a:r>
            <a:b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справок и документов</a:t>
            </a:r>
          </a:p>
          <a:p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данные поступают автоматически посредством СМЭВ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09B6DEA-158B-EF3F-C7CF-60EE6FAC9BD2}"/>
              </a:ext>
            </a:extLst>
          </p:cNvPr>
          <p:cNvCxnSpPr/>
          <p:nvPr/>
        </p:nvCxnSpPr>
        <p:spPr>
          <a:xfrm>
            <a:off x="1500448" y="1494347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98407E7-DF3D-4D73-C5FA-F16F3EC9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0" r="19935"/>
          <a:stretch/>
        </p:blipFill>
        <p:spPr>
          <a:xfrm>
            <a:off x="595360" y="1640558"/>
            <a:ext cx="770494" cy="72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74872-36E2-81F4-1162-CABCE2FF6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8" y="3351489"/>
            <a:ext cx="784876" cy="64800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CC7F88F-3549-1980-1391-3A783474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16" y="1643871"/>
            <a:ext cx="78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B4D6F83-37EA-2624-D4CA-CB0B0DB67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" y="5019385"/>
            <a:ext cx="720000" cy="72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FAB9D59-ACF2-0264-5B8E-85F829EC1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56" y="3303067"/>
            <a:ext cx="720000" cy="72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3C220A7-6701-1F13-6EF6-55B3C5F5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56" y="496892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BD552D-0B67-FDF0-7D76-3A71897937FF}"/>
              </a:ext>
            </a:extLst>
          </p:cNvPr>
          <p:cNvSpPr txBox="1">
            <a:spLocks/>
          </p:cNvSpPr>
          <p:nvPr/>
        </p:nvSpPr>
        <p:spPr>
          <a:xfrm>
            <a:off x="550864" y="1755729"/>
            <a:ext cx="5724524" cy="140557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Спасибо</a:t>
            </a:r>
            <a:br>
              <a:rPr lang="en-US"/>
            </a:br>
            <a:r>
              <a:rPr lang="ru-RU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318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Custom 2">
      <a:dk1>
        <a:srgbClr val="00329F"/>
      </a:dk1>
      <a:lt1>
        <a:srgbClr val="FFFFFF"/>
      </a:lt1>
      <a:dk2>
        <a:srgbClr val="68B3E7"/>
      </a:dk2>
      <a:lt2>
        <a:srgbClr val="CF451F"/>
      </a:lt2>
      <a:accent1>
        <a:srgbClr val="00C1D3"/>
      </a:accent1>
      <a:accent2>
        <a:srgbClr val="FDD924"/>
      </a:accent2>
      <a:accent3>
        <a:srgbClr val="DA281B"/>
      </a:accent3>
      <a:accent4>
        <a:srgbClr val="A3D55D"/>
      </a:accent4>
      <a:accent5>
        <a:srgbClr val="FE9DA1"/>
      </a:accent5>
      <a:accent6>
        <a:srgbClr val="511D84"/>
      </a:accent6>
      <a:hlink>
        <a:srgbClr val="00C1D3"/>
      </a:hlink>
      <a:folHlink>
        <a:srgbClr val="511D8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ED1F527-4C56-482F-99F0-BF5BF4A9EE1C}" vid="{1E5D8681-E45A-4437-B35A-8FDC829B3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34350</TotalTime>
  <Words>569</Words>
  <Application>Microsoft Macintosh PowerPoint</Application>
  <PresentationFormat>Широкоэкранный</PresentationFormat>
  <Paragraphs>86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Montserrat Medium</vt:lpstr>
      <vt:lpstr>Montserrat</vt:lpstr>
      <vt:lpstr>Calibri</vt:lpstr>
      <vt:lpstr>Arial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клиентов и всякое такое</dc:title>
  <dc:creator>Microsoft Office User</dc:creator>
  <cp:lastModifiedBy>Максим Максим</cp:lastModifiedBy>
  <cp:revision>369</cp:revision>
  <dcterms:created xsi:type="dcterms:W3CDTF">2020-04-03T09:29:37Z</dcterms:created>
  <dcterms:modified xsi:type="dcterms:W3CDTF">2022-09-28T15:53:33Z</dcterms:modified>
</cp:coreProperties>
</file>