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5" r:id="rId4"/>
    <p:sldMasterId id="2147483713" r:id="rId5"/>
    <p:sldMasterId id="2147483726" r:id="rId6"/>
    <p:sldMasterId id="2147483739" r:id="rId7"/>
    <p:sldMasterId id="2147483751" r:id="rId8"/>
  </p:sldMasterIdLst>
  <p:notesMasterIdLst>
    <p:notesMasterId r:id="rId19"/>
  </p:notesMasterIdLst>
  <p:sldIdLst>
    <p:sldId id="264" r:id="rId9"/>
    <p:sldId id="357" r:id="rId10"/>
    <p:sldId id="356" r:id="rId11"/>
    <p:sldId id="359" r:id="rId12"/>
    <p:sldId id="348" r:id="rId13"/>
    <p:sldId id="363" r:id="rId14"/>
    <p:sldId id="364" r:id="rId15"/>
    <p:sldId id="365" r:id="rId16"/>
    <p:sldId id="361" r:id="rId17"/>
    <p:sldId id="367" r:id="rId18"/>
  </p:sldIdLst>
  <p:sldSz cx="24384000" cy="13716000"/>
  <p:notesSz cx="6808788" cy="994092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Helvetica Neue" panose="02000503000000020004" pitchFamily="2" charset="0"/>
      <p:bold r:id="rId26"/>
    </p:embeddedFont>
    <p:embeddedFont>
      <p:font typeface="Montserrat" pitchFamily="2" charset="0"/>
      <p:regular r:id="rId27"/>
      <p:bold r:id="rId28"/>
      <p:italic r:id="rId29"/>
      <p:boldItalic r:id="rId30"/>
    </p:embeddedFont>
    <p:embeddedFont>
      <p:font typeface="Montserrat Medium" panose="020F0502020204030204" pitchFamily="34" charset="0"/>
      <p:regular r:id="rId31"/>
      <p:italic r:id="rId32"/>
    </p:embeddedFont>
    <p:embeddedFont>
      <p:font typeface="Montserrat SemiBold" pitchFamily="2" charset="0"/>
      <p:regular r:id="rId33"/>
      <p:bold r:id="rId34"/>
      <p:italic r:id="rId35"/>
      <p:boldItalic r:id="rId36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873" userDrawn="1">
          <p15:clr>
            <a:srgbClr val="A4A3A4"/>
          </p15:clr>
        </p15:guide>
        <p15:guide id="2" pos="286" userDrawn="1">
          <p15:clr>
            <a:srgbClr val="A4A3A4"/>
          </p15:clr>
        </p15:guide>
        <p15:guide id="4" pos="15164" userDrawn="1">
          <p15:clr>
            <a:srgbClr val="A4A3A4"/>
          </p15:clr>
        </p15:guide>
        <p15:guide id="5" orient="horz" pos="1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6600"/>
    <a:srgbClr val="ED7D31"/>
    <a:srgbClr val="D9D9D9"/>
    <a:srgbClr val="E8491D"/>
    <a:srgbClr val="FFFF00"/>
    <a:srgbClr val="E6E6E6"/>
    <a:srgbClr val="E5481D"/>
    <a:srgbClr val="09498E"/>
    <a:srgbClr val="E54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" autoAdjust="0"/>
    <p:restoredTop sz="95332" autoAdjust="0"/>
  </p:normalViewPr>
  <p:slideViewPr>
    <p:cSldViewPr snapToGrid="0" showGuides="1">
      <p:cViewPr varScale="1">
        <p:scale>
          <a:sx n="55" d="100"/>
          <a:sy n="55" d="100"/>
        </p:scale>
        <p:origin x="1096" y="240"/>
      </p:cViewPr>
      <p:guideLst>
        <p:guide orient="horz" pos="873"/>
        <p:guide pos="286"/>
        <p:guide pos="15164"/>
        <p:guide orient="horz" pos="1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0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1" y="2244726"/>
            <a:ext cx="1828800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1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7846-0A28-4B4B-8C5A-7E0F1546BEF8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37-10E5-4C9E-BCA8-9223BC06FF42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E08E-1ACD-402E-9A7A-0288151005A9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5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3CA85D12-E459-E240-BBEE-14C8B9D95579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63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69927" y="537747"/>
            <a:ext cx="22612350" cy="107721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 sz="6400" b="1" i="0">
                <a:solidFill>
                  <a:srgbClr val="0070C0"/>
                </a:solidFill>
                <a:latin typeface="Montserrat SemiBold" pitchFamily="2" charset="77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927" y="3210870"/>
            <a:ext cx="22612350" cy="9143056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Montserrat" pitchFamily="2" charset="77"/>
              </a:defRPr>
            </a:lvl1pPr>
            <a:lvl2pPr>
              <a:defRPr>
                <a:solidFill>
                  <a:srgbClr val="0070C0"/>
                </a:solidFill>
                <a:latin typeface="Montserrat" pitchFamily="2" charset="77"/>
              </a:defRPr>
            </a:lvl2pPr>
            <a:lvl3pPr>
              <a:defRPr>
                <a:solidFill>
                  <a:srgbClr val="0070C0"/>
                </a:solidFill>
                <a:latin typeface="Montserrat" pitchFamily="2" charset="77"/>
              </a:defRPr>
            </a:lvl3pPr>
            <a:lvl4pPr>
              <a:defRPr>
                <a:solidFill>
                  <a:srgbClr val="0070C0"/>
                </a:solidFill>
                <a:latin typeface="Montserrat" pitchFamily="2" charset="77"/>
              </a:defRPr>
            </a:lvl4pPr>
            <a:lvl5pPr>
              <a:defRPr>
                <a:solidFill>
                  <a:srgbClr val="0070C0"/>
                </a:solidFill>
                <a:latin typeface="Montserrat" pitchFamily="2" charset="77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9926" y="12712701"/>
            <a:ext cx="5486400" cy="730250"/>
          </a:xfrm>
        </p:spPr>
        <p:txBody>
          <a:bodyPr/>
          <a:lstStyle/>
          <a:p>
            <a:pPr defTabSz="1828800" hangingPunct="1"/>
            <a:fld id="{F73C6DCA-2E79-1043-BCF0-A7CDF89D93B2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795876" y="12712701"/>
            <a:ext cx="5486400" cy="730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defTabSz="1828800" hangingPunct="1"/>
            <a:fld id="{0C20EC55-330D-49EB-8925-1F97AFE2DC96}" type="slidenum">
              <a:rPr lang="ru-RU" kern="1200" smtClean="0">
                <a:solidFill>
                  <a:prstClr val="white">
                    <a:lumMod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16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33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88E4C843-1431-DC4D-833F-2F7FDA439169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4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AECAF32C-C306-F74C-8260-0569C951E130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64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62A7D6ED-D3BA-4D48-873A-7769FEBD4873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00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B763246-9987-FA47-BA07-0F66475CCC78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B608981-9036-204E-9D0D-B8F8D3A60022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60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5019640E-5CB3-E74D-AC5F-27EEED9935E6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7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6DD8-6FF7-489C-95ED-E4C9ABBC1EB4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95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D4561DD-AFD3-2B41-943E-FB52A98160AC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41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80E3272-5767-994A-9317-2D00765B0D1F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43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4E4DC2EB-D8CB-F341-B8F4-BCD81EAD39E1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27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ветлое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726" y="1577858"/>
            <a:ext cx="21031200" cy="1311128"/>
          </a:xfrm>
        </p:spPr>
        <p:txBody>
          <a:bodyPr>
            <a:spAutoFit/>
          </a:bodyPr>
          <a:lstStyle>
            <a:lvl1pPr>
              <a:defRPr b="1" i="0"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44661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3CA85D12-E459-E240-BBEE-14C8B9D95579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09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69927" y="537747"/>
            <a:ext cx="22612350" cy="1077218"/>
          </a:xfrm>
        </p:spPr>
        <p:txBody>
          <a:bodyPr anchor="t">
            <a:spAutoFit/>
          </a:bodyPr>
          <a:lstStyle>
            <a:lvl1pPr>
              <a:lnSpc>
                <a:spcPct val="100000"/>
              </a:lnSpc>
              <a:defRPr sz="6400" b="1" i="0">
                <a:solidFill>
                  <a:srgbClr val="0070C0"/>
                </a:solidFill>
                <a:latin typeface="Montserrat SemiBold" pitchFamily="2" charset="77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927" y="3210870"/>
            <a:ext cx="22612350" cy="9143056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Montserrat" pitchFamily="2" charset="77"/>
              </a:defRPr>
            </a:lvl1pPr>
            <a:lvl2pPr>
              <a:defRPr>
                <a:solidFill>
                  <a:srgbClr val="0070C0"/>
                </a:solidFill>
                <a:latin typeface="Montserrat" pitchFamily="2" charset="77"/>
              </a:defRPr>
            </a:lvl2pPr>
            <a:lvl3pPr>
              <a:defRPr>
                <a:solidFill>
                  <a:srgbClr val="0070C0"/>
                </a:solidFill>
                <a:latin typeface="Montserrat" pitchFamily="2" charset="77"/>
              </a:defRPr>
            </a:lvl3pPr>
            <a:lvl4pPr>
              <a:defRPr>
                <a:solidFill>
                  <a:srgbClr val="0070C0"/>
                </a:solidFill>
                <a:latin typeface="Montserrat" pitchFamily="2" charset="77"/>
              </a:defRPr>
            </a:lvl4pPr>
            <a:lvl5pPr>
              <a:defRPr>
                <a:solidFill>
                  <a:srgbClr val="0070C0"/>
                </a:solidFill>
                <a:latin typeface="Montserrat" pitchFamily="2" charset="77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9926" y="12712701"/>
            <a:ext cx="5486400" cy="730250"/>
          </a:xfrm>
        </p:spPr>
        <p:txBody>
          <a:bodyPr/>
          <a:lstStyle/>
          <a:p>
            <a:pPr defTabSz="1828800" hangingPunct="1"/>
            <a:fld id="{F73C6DCA-2E79-1043-BCF0-A7CDF89D93B2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7795876" y="12712701"/>
            <a:ext cx="5486400" cy="73025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defTabSz="1828800" hangingPunct="1"/>
            <a:fld id="{0C20EC55-330D-49EB-8925-1F97AFE2DC96}" type="slidenum">
              <a:rPr lang="ru-RU" kern="1200" smtClean="0">
                <a:solidFill>
                  <a:prstClr val="white">
                    <a:lumMod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17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33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88E4C843-1431-DC4D-833F-2F7FDA439169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30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AECAF32C-C306-F74C-8260-0569C951E130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33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62A7D6ED-D3BA-4D48-873A-7769FEBD4873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37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B763246-9987-FA47-BA07-0F66475CCC78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7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1" y="3419477"/>
            <a:ext cx="21031200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1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B216-0A94-4FDD-A357-A5621184033A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21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B608981-9036-204E-9D0D-B8F8D3A60022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813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5019640E-5CB3-E74D-AC5F-27EEED9935E6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85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D4561DD-AFD3-2B41-943E-FB52A98160AC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95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780E3272-5767-994A-9317-2D00765B0D1F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3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4E4DC2EB-D8CB-F341-B8F4-BCD81EAD39E1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49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ветлое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2D150C-98E8-684C-957C-6C2ECEC3F7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Добавьте фотографию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F9FD453-4FDB-0745-9667-CD20360EA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1726" y="1577858"/>
            <a:ext cx="21031200" cy="1311128"/>
          </a:xfrm>
        </p:spPr>
        <p:txBody>
          <a:bodyPr>
            <a:spAutoFit/>
          </a:bodyPr>
          <a:lstStyle>
            <a:lvl1pPr>
              <a:defRPr b="1" i="0">
                <a:latin typeface="+mj-lt"/>
                <a:cs typeface="Gotham Pro Bold" panose="02000503040000020004" pitchFamily="2" charset="0"/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04185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432CF-6249-BA4E-A39F-7F14385B1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89243B-23B7-7244-8ED7-BA5266B1F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07A89-FE2B-6846-8A02-22F7719A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EE36187-A7A9-CD4D-B5DA-10950C6ADCA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513FFF-6AEC-254D-BEF5-089BB7ED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725654-DEA8-C345-9BCC-61474831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7B0B3DB0-B305-024D-8A80-1E97E4FED9A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82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7A123-1E44-D748-B575-F6541B43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9A911-6146-9945-8D5E-0ECAA01D9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B4509F-FD36-464E-9748-8ED92A69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EE36187-A7A9-CD4D-B5DA-10950C6ADCA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7CEBB8-3931-CD43-A2D6-822007C0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264B22-841C-344A-B266-2338B34E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7B0B3DB0-B305-024D-8A80-1E97E4FED9A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94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5A767-9DEA-6B47-90A0-B6E915D7C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710544-A353-9949-A378-BDC978D5F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EB4826-9F74-F34E-B69A-EE1D3001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EE36187-A7A9-CD4D-B5DA-10950C6ADCA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6B005B-57AB-0244-B0A1-3D267C8C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23A0A-F092-7A4D-9113-2D0E18E4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7B0B3DB0-B305-024D-8A80-1E97E4FED9A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82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452C-EA5E-CD40-903F-63AA9C45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FD547-72C2-DA49-A56E-FC20F6A22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2ED69F-9A4D-8A4A-A8B9-4A9D72275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72B210-3CCD-1B49-B982-C0D20F72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EE36187-A7A9-CD4D-B5DA-10950C6ADCA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F1143F-62B2-124C-A59D-0832F375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AC454F-8243-0E40-A7D2-56785C72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7B0B3DB0-B305-024D-8A80-1E97E4FED9A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0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9DC1-93AC-429D-9ED2-2F8055BE6B6D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45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AD132-1360-EC49-878A-B47D64FE0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554A76-A751-6C4F-9178-E913217CA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8A6011-A74A-3140-9225-8E191A938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16F549-36C3-DA4C-837C-BAA4C917D1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B2C9A2-C4EF-AF40-B9AC-7D5B748D9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7D35F3-F43F-0D45-A0F5-C04F3CCD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EE36187-A7A9-CD4D-B5DA-10950C6ADCA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8370B7-E5BF-8E41-B07C-B0FE4AE1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597CA1-AC9C-C94B-A123-576ABB328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7B0B3DB0-B305-024D-8A80-1E97E4FED9A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08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C90E0-C63D-7B48-BA47-11CBCCF1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EE17BF-6CE1-B14D-875C-47A74135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EE36187-A7A9-CD4D-B5DA-10950C6ADCA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D0169D-68F5-9E46-A320-E9D7C8C8E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53F830-4E9B-2844-9E4C-2691CD11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7B0B3DB0-B305-024D-8A80-1E97E4FED9A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31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844EF8-544A-AE4A-BA72-E4EB00AC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EE36187-A7A9-CD4D-B5DA-10950C6ADCA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CA9AC7-4E23-E845-A5BF-D8C24DF98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4167F1-05CE-494E-B6EC-615BF2E1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7B0B3DB0-B305-024D-8A80-1E97E4FED9A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8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1F1E1-CD85-E44C-9582-C320C1D69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327C2E-01BF-B646-B67D-DB98B633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0ACDFC-1D7E-1B49-9199-5E57FE8E8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1445AF-A9BC-3F47-9B37-A8F41C52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EE36187-A7A9-CD4D-B5DA-10950C6ADCA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D58BE8-36E6-A44F-917E-1ADB15F9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CF53C-EBD8-2149-A734-07CB9E20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7B0B3DB0-B305-024D-8A80-1E97E4FED9A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24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975D0-4DD0-3B4C-8362-7D3FD084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534E5B-A9D5-584A-95DB-86FDB30B6C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FBF113-4DDF-2B4D-AEE6-BC729C6A7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E4E8E-03B2-854B-8D24-C43F1F7A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EE36187-A7A9-CD4D-B5DA-10950C6ADCA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33AED2-6E23-E546-9ED9-4ECFD9E4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FB0AB2-1E29-514D-9CAE-096B06BD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7B0B3DB0-B305-024D-8A80-1E97E4FED9A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19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B0F10-DDE4-2E46-AC78-F0B27A94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D9276D-4218-BC4F-B28F-C5023B888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71B036-1BE9-7E40-9634-A6AB2908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EE36187-A7A9-CD4D-B5DA-10950C6ADCA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2AAB7-EDA2-324A-A495-33D5BF94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5F8A8C-C3B1-8C49-B059-0FE7F8EA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7B0B3DB0-B305-024D-8A80-1E97E4FED9A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42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1C8CC4-623F-7747-B4CF-0D373D11B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3D4F00-9E07-834B-BCCF-A493A014E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3833A9-6AD4-AB46-BD17-4317DABF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EE36187-A7A9-CD4D-B5DA-10950C6ADCA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091E80-85D1-174C-867A-C9BAEED9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F158B4-A8D4-CD4E-9688-3840B81B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7B0B3DB0-B305-024D-8A80-1E97E4FED9A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41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46DDD-E253-4F67-AA20-B13A9D677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08B74A-D4F0-43F1-9895-6219EB9BD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0A284-9779-4167-9311-FDC0FCA6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19A247DA-13F4-4AD2-85EB-4FF0A17AB765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119DD-2D44-4A19-8033-CB2A12B4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80556-9562-48F8-82D5-190ABBF7C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E5546C0C-AE4E-46E8-A44D-582956A2BE0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1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CD1FC-F001-4352-8041-EC03E56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7781A4-51FA-42DD-A43A-543516830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AEAF7D-977E-4702-833B-9D04A8315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5019D73E-95D3-4628-90CB-A7D65FE51DC2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55349-3EA2-4CA2-BD22-27D080E0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50B05-7993-40B6-9A51-9B149438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759715" y="12983937"/>
            <a:ext cx="5624286" cy="730250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pPr defTabSz="1828800" hangingPunct="1"/>
            <a:fld id="{E5546C0C-AE4E-46E8-A44D-582956A2BE0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54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6980B-5A85-4AC7-97AA-8E1CBBE7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093C70-BB76-4A87-897F-D0B3F0ECE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0E8595-20FB-4BE5-9612-97A91F6F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61916560-262B-4C83-898B-83D020B55324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E201B-D553-44B8-9943-A8EE73D0E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11CFA-AEDE-403D-821D-F678744D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E5546C0C-AE4E-46E8-A44D-582956A2BE0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4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1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1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84C0-CC35-48C6-811C-7BB5073B64AE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794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168D3-AB08-41EC-B0A5-B709A8E8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3E226-8679-496F-9D4F-95036CF3D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BED740-A4F1-4B87-9D6D-4051B8656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3E88F5-E96B-4B27-BC64-20B49E5A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0E0E954-4CB6-428F-862D-CE86A57B46BF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425A07-F79D-4974-B6F1-A2C9224A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86F71B-46E2-4F53-A6C6-82EC293B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E5546C0C-AE4E-46E8-A44D-582956A2BE0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26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B1289-B24A-4899-804F-A824A153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81374A-221A-4380-85D0-7B39D2C92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CCC0B2-5FBC-40E2-9253-6BDC9BCAB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7037F8-6D7C-4336-8A2B-C9AD92E62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5615AF-89E0-47B9-8367-4B39EB05E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F875B1-0962-406D-8A10-DF8F6FED6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FF48D961-4C73-429C-88BE-11B76E939ED1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FE604C-F0C3-4A8A-904D-8602C8D4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A33685-3365-43A9-A8A7-9CB41CAE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E5546C0C-AE4E-46E8-A44D-582956A2BE0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6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90C7B-7B7F-42E6-BB20-CF1BA9FCE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1BDA97-D6AE-41A6-B518-C0B54DC5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ECC4269E-8870-49FA-A35C-A8D75116FF96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935C9D-61C2-432C-8C07-DD38E8F8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3904F6-C0DC-4716-9554-5B46D670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E5546C0C-AE4E-46E8-A44D-582956A2BE0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157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DDBAAE-20B1-418D-9955-184A154CE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C34C4EE0-2683-432D-BBCA-36668DFA2CDD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74F7F0-83C6-422C-911B-F8B833D9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FE445E-6947-47E4-BD14-15A68AB0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E5546C0C-AE4E-46E8-A44D-582956A2BE0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242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2F30D-4504-4D91-BE49-0C6705EB0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6B880F-E7E4-4524-897B-DD5546E08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E8F883-BD79-4905-819B-6C54B8AD8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CCF539-0B38-4A08-A610-8D5B6144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928702FD-3556-458A-8778-87371B8D8250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649F92-BCC9-48B9-8717-5B840BD1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56E354-C2CE-4540-9587-9F11F467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E5546C0C-AE4E-46E8-A44D-582956A2BE0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06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E24BC-9BEF-488F-BAF3-C2B982FD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8D14A9-39A2-4C25-9E1A-20255469C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96EE9-5B38-499B-89CB-E4B3355DE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5DC74F-DC0B-4300-B62C-DC306DB9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B5ACD8A1-17D7-4495-A898-E28F5DC0537D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6EF19-87C4-49A5-B12B-CD528CEB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63EE3-06BF-41A6-85AF-30DA09BC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E5546C0C-AE4E-46E8-A44D-582956A2BE0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923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44FF8-B32D-4ED2-8413-89A38D77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FA15C5-7D15-4D9C-A64E-1CC0051B5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8B3E7-7399-4F96-9549-45BAB941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40AD82F6-BA40-466B-8FEE-CBDA440ACF91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40E033-5416-411D-A6C2-33CDF5F6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17E39-A17D-4988-8AC3-8F48B2AF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E5546C0C-AE4E-46E8-A44D-582956A2BE0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75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05EB1A-CA3D-43F5-A019-EDADF4DF7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B2AB15-019A-4A13-B221-09E2AC46F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9B3B26-1B63-4424-9C88-647C4826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 hangingPunct="1"/>
            <a:fld id="{03284BEB-D57F-48E3-B973-9FB99ACB7314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73CF74-E6C0-43D7-892A-6230ACD9B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CE18A-308E-4115-9FC2-A8FB56D6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E5546C0C-AE4E-46E8-A44D-582956A2BE0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5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789D2-4DA8-47F9-81B1-E4481F110B6D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C163-A7C6-446C-9C49-D236192C7411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7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33B0-39B6-4A12-BF83-871C3088B7AC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6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6A7E-5224-4076-BC52-DF6C3542AC43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8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1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1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1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894E1-C4FA-4928-8095-1B1D2190E87F}" type="datetime1">
              <a:rPr lang="en-US" smtClean="0"/>
              <a:t>9/28/22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1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1C90-D637-C143-BDA7-191B306197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6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75ACA0ED-1307-BE49-A8CA-3101853E977A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75ACA0ED-1307-BE49-A8CA-3101853E977A}" type="datetime1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9/28/22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0C20EC55-330D-49EB-8925-1F97AFE2DC9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93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C6DF1-88A7-3F4C-BDA8-6E9E31BA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13FF8A-A8E4-7E44-917C-87BD3E42C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13564D-A060-6242-8308-E3E04EBEF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BEE36187-A7A9-CD4D-B5DA-10950C6ADCA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37825-511E-6E4B-B99A-8678AC584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9BF24-B975-B344-BC42-E2ECAC7F4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7B0B3DB0-B305-024D-8A80-1E97E4FED9A8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5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354A1B-6206-4C46-AD6B-4B07D22F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789BA-0792-4F72-A7B0-6957BE1A7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67BEF-B355-4EBB-8676-FB00974D3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100C7D81-0618-4132-AB06-F14480614BAB}" type="datetime1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28.09.2022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E076C-B9E5-4FC0-8246-4CFFE8F81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F9ECC9-AF0B-4F1E-8E85-BDE88787F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hangingPunct="1"/>
            <a:fld id="{E5546C0C-AE4E-46E8-A44D-582956A2BE06}" type="slidenum">
              <a:rPr lang="ru-RU" kern="1200" smtClean="0">
                <a:solidFill>
                  <a:prstClr val="black">
                    <a:tint val="75000"/>
                  </a:prstClr>
                </a:solidFill>
              </a:rPr>
              <a:pPr defTabSz="1828800" hangingPunct="1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3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building, bathroom, white&#10;&#10;Description automatically generated">
            <a:extLst>
              <a:ext uri="{FF2B5EF4-FFF2-40B4-BE49-F238E27FC236}">
                <a16:creationId xmlns:a16="http://schemas.microsoft.com/office/drawing/2014/main" id="{2C89414D-A180-2F4A-811C-030C3AEC1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30D77D-132E-B54A-8886-E7C3AB9DF198}"/>
              </a:ext>
            </a:extLst>
          </p:cNvPr>
          <p:cNvSpPr/>
          <p:nvPr/>
        </p:nvSpPr>
        <p:spPr>
          <a:xfrm>
            <a:off x="1678996" y="3692202"/>
            <a:ext cx="171576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  <a:t>О развитии инструментов, направленных на повышение потребительской ценности продуктов центров занятости населения для граждан </a:t>
            </a:r>
            <a:b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</a:br>
            <a:r>
              <a:rPr lang="ru-RU" sz="7200" b="1" dirty="0">
                <a:solidFill>
                  <a:srgbClr val="0070C0"/>
                </a:solidFill>
                <a:latin typeface="Montserrat SemiBold" pitchFamily="2" charset="77"/>
              </a:rPr>
              <a:t>и работодателей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5A9618-47E3-A846-9342-6BAB7F7A2644}"/>
              </a:ext>
            </a:extLst>
          </p:cNvPr>
          <p:cNvSpPr/>
          <p:nvPr/>
        </p:nvSpPr>
        <p:spPr>
          <a:xfrm>
            <a:off x="1678996" y="11972002"/>
            <a:ext cx="44840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>
              <a:spcBef>
                <a:spcPct val="0"/>
              </a:spcBef>
              <a:defRPr/>
            </a:pPr>
            <a:r>
              <a:rPr lang="ru-RU" sz="3000" dirty="0">
                <a:solidFill>
                  <a:schemeClr val="accent5"/>
                </a:solidFill>
                <a:latin typeface="Montserrat" panose="00000500000000000000" pitchFamily="2" charset="-52"/>
              </a:rPr>
              <a:t>29 сентября 2022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E301D1C-069C-9E49-B1CA-6079E823E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03312" y="11416097"/>
            <a:ext cx="2743200" cy="10795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5790A0A5-8C34-884C-B112-D60FD7D9B930}"/>
              </a:ext>
            </a:extLst>
          </p:cNvPr>
          <p:cNvSpPr/>
          <p:nvPr/>
        </p:nvSpPr>
        <p:spPr>
          <a:xfrm>
            <a:off x="2844589" y="4770031"/>
            <a:ext cx="18366487" cy="10999257"/>
          </a:xfrm>
          <a:custGeom>
            <a:avLst/>
            <a:gdLst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0 w 13716000"/>
              <a:gd name="connsiteY0" fmla="*/ 11064240 h 11064240"/>
              <a:gd name="connsiteX1" fmla="*/ 1645920 w 13716000"/>
              <a:gd name="connsiteY1" fmla="*/ 8284464 h 11064240"/>
              <a:gd name="connsiteX2" fmla="*/ 4133088 w 13716000"/>
              <a:gd name="connsiteY2" fmla="*/ 8229600 h 11064240"/>
              <a:gd name="connsiteX3" fmla="*/ 5285232 w 13716000"/>
              <a:gd name="connsiteY3" fmla="*/ 6163056 h 11064240"/>
              <a:gd name="connsiteX4" fmla="*/ 10131552 w 13716000"/>
              <a:gd name="connsiteY4" fmla="*/ 6236208 h 11064240"/>
              <a:gd name="connsiteX5" fmla="*/ 13716000 w 13716000"/>
              <a:gd name="connsiteY5" fmla="*/ 0 h 11064240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528533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  <a:gd name="connsiteX0" fmla="*/ 103 w 13716103"/>
              <a:gd name="connsiteY0" fmla="*/ 11064240 h 11064566"/>
              <a:gd name="connsiteX1" fmla="*/ 1646023 w 13716103"/>
              <a:gd name="connsiteY1" fmla="*/ 8284464 h 11064566"/>
              <a:gd name="connsiteX2" fmla="*/ 4133191 w 13716103"/>
              <a:gd name="connsiteY2" fmla="*/ 8229600 h 11064566"/>
              <a:gd name="connsiteX3" fmla="*/ 621895 w 13716103"/>
              <a:gd name="connsiteY3" fmla="*/ 6163056 h 11064566"/>
              <a:gd name="connsiteX4" fmla="*/ 10131655 w 13716103"/>
              <a:gd name="connsiteY4" fmla="*/ 6236208 h 11064566"/>
              <a:gd name="connsiteX5" fmla="*/ 13716103 w 13716103"/>
              <a:gd name="connsiteY5" fmla="*/ 0 h 11064566"/>
              <a:gd name="connsiteX0" fmla="*/ 36 w 18274973"/>
              <a:gd name="connsiteY0" fmla="*/ 10972800 h 10973202"/>
              <a:gd name="connsiteX1" fmla="*/ 6204893 w 18274973"/>
              <a:gd name="connsiteY1" fmla="*/ 8284464 h 10973202"/>
              <a:gd name="connsiteX2" fmla="*/ 8692061 w 18274973"/>
              <a:gd name="connsiteY2" fmla="*/ 8229600 h 10973202"/>
              <a:gd name="connsiteX3" fmla="*/ 5180765 w 18274973"/>
              <a:gd name="connsiteY3" fmla="*/ 6163056 h 10973202"/>
              <a:gd name="connsiteX4" fmla="*/ 14690525 w 18274973"/>
              <a:gd name="connsiteY4" fmla="*/ 6236208 h 10973202"/>
              <a:gd name="connsiteX5" fmla="*/ 18274973 w 18274973"/>
              <a:gd name="connsiteY5" fmla="*/ 0 h 10973202"/>
              <a:gd name="connsiteX0" fmla="*/ 35 w 18366412"/>
              <a:gd name="connsiteY0" fmla="*/ 10998926 h 10999324"/>
              <a:gd name="connsiteX1" fmla="*/ 6296332 w 18366412"/>
              <a:gd name="connsiteY1" fmla="*/ 8284464 h 10999324"/>
              <a:gd name="connsiteX2" fmla="*/ 8783500 w 18366412"/>
              <a:gd name="connsiteY2" fmla="*/ 8229600 h 10999324"/>
              <a:gd name="connsiteX3" fmla="*/ 5272204 w 18366412"/>
              <a:gd name="connsiteY3" fmla="*/ 6163056 h 10999324"/>
              <a:gd name="connsiteX4" fmla="*/ 14781964 w 18366412"/>
              <a:gd name="connsiteY4" fmla="*/ 6236208 h 10999324"/>
              <a:gd name="connsiteX5" fmla="*/ 18366412 w 18366412"/>
              <a:gd name="connsiteY5" fmla="*/ 0 h 10999324"/>
              <a:gd name="connsiteX0" fmla="*/ 1223 w 18367600"/>
              <a:gd name="connsiteY0" fmla="*/ 10998926 h 10999322"/>
              <a:gd name="connsiteX1" fmla="*/ 1555703 w 18367600"/>
              <a:gd name="connsiteY1" fmla="*/ 8271401 h 10999322"/>
              <a:gd name="connsiteX2" fmla="*/ 8784688 w 18367600"/>
              <a:gd name="connsiteY2" fmla="*/ 8229600 h 10999322"/>
              <a:gd name="connsiteX3" fmla="*/ 5273392 w 18367600"/>
              <a:gd name="connsiteY3" fmla="*/ 6163056 h 10999322"/>
              <a:gd name="connsiteX4" fmla="*/ 14783152 w 18367600"/>
              <a:gd name="connsiteY4" fmla="*/ 6236208 h 10999322"/>
              <a:gd name="connsiteX5" fmla="*/ 18367600 w 18367600"/>
              <a:gd name="connsiteY5" fmla="*/ 0 h 10999322"/>
              <a:gd name="connsiteX0" fmla="*/ 192 w 18366569"/>
              <a:gd name="connsiteY0" fmla="*/ 10998926 h 10999323"/>
              <a:gd name="connsiteX1" fmla="*/ 1554672 w 18366569"/>
              <a:gd name="connsiteY1" fmla="*/ 8271401 h 10999323"/>
              <a:gd name="connsiteX2" fmla="*/ 4028777 w 18366569"/>
              <a:gd name="connsiteY2" fmla="*/ 8190412 h 10999323"/>
              <a:gd name="connsiteX3" fmla="*/ 5272361 w 18366569"/>
              <a:gd name="connsiteY3" fmla="*/ 6163056 h 10999323"/>
              <a:gd name="connsiteX4" fmla="*/ 14782121 w 18366569"/>
              <a:gd name="connsiteY4" fmla="*/ 6236208 h 10999323"/>
              <a:gd name="connsiteX5" fmla="*/ 18366569 w 18366569"/>
              <a:gd name="connsiteY5" fmla="*/ 0 h 10999323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82121 w 18366569"/>
              <a:gd name="connsiteY4" fmla="*/ 6236208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82121 w 18366569"/>
              <a:gd name="connsiteY4" fmla="*/ 6236208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82121 w 18366569"/>
              <a:gd name="connsiteY4" fmla="*/ 6236208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95184 w 18366569"/>
              <a:gd name="connsiteY4" fmla="*/ 6183957 h 10999322"/>
              <a:gd name="connsiteX5" fmla="*/ 18366569 w 18366569"/>
              <a:gd name="connsiteY5" fmla="*/ 0 h 10999322"/>
              <a:gd name="connsiteX0" fmla="*/ 192 w 18366569"/>
              <a:gd name="connsiteY0" fmla="*/ 10998926 h 10999322"/>
              <a:gd name="connsiteX1" fmla="*/ 1554672 w 18366569"/>
              <a:gd name="connsiteY1" fmla="*/ 8271401 h 10999322"/>
              <a:gd name="connsiteX2" fmla="*/ 4028777 w 18366569"/>
              <a:gd name="connsiteY2" fmla="*/ 8229600 h 10999322"/>
              <a:gd name="connsiteX3" fmla="*/ 5272361 w 18366569"/>
              <a:gd name="connsiteY3" fmla="*/ 6163056 h 10999322"/>
              <a:gd name="connsiteX4" fmla="*/ 14795184 w 18366569"/>
              <a:gd name="connsiteY4" fmla="*/ 6183957 h 10999322"/>
              <a:gd name="connsiteX5" fmla="*/ 18366569 w 18366569"/>
              <a:gd name="connsiteY5" fmla="*/ 0 h 10999322"/>
              <a:gd name="connsiteX0" fmla="*/ 110 w 18366487"/>
              <a:gd name="connsiteY0" fmla="*/ 10998926 h 10999257"/>
              <a:gd name="connsiteX1" fmla="*/ 1554590 w 18366487"/>
              <a:gd name="connsiteY1" fmla="*/ 8271401 h 10999257"/>
              <a:gd name="connsiteX2" fmla="*/ 4028695 w 18366487"/>
              <a:gd name="connsiteY2" fmla="*/ 8229600 h 10999257"/>
              <a:gd name="connsiteX3" fmla="*/ 5272279 w 18366487"/>
              <a:gd name="connsiteY3" fmla="*/ 6163056 h 10999257"/>
              <a:gd name="connsiteX4" fmla="*/ 14795102 w 18366487"/>
              <a:gd name="connsiteY4" fmla="*/ 6183957 h 10999257"/>
              <a:gd name="connsiteX5" fmla="*/ 18366487 w 18366487"/>
              <a:gd name="connsiteY5" fmla="*/ 0 h 1099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66487" h="10999257">
                <a:moveTo>
                  <a:pt x="110" y="10998926"/>
                </a:moveTo>
                <a:cubicBezTo>
                  <a:pt x="-15130" y="11033978"/>
                  <a:pt x="1562428" y="8275755"/>
                  <a:pt x="1554590" y="8271401"/>
                </a:cubicBezTo>
                <a:cubicBezTo>
                  <a:pt x="1546752" y="8267047"/>
                  <a:pt x="4049160" y="8228294"/>
                  <a:pt x="4028695" y="8229600"/>
                </a:cubicBezTo>
                <a:cubicBezTo>
                  <a:pt x="4008230" y="8230906"/>
                  <a:pt x="5267489" y="6164363"/>
                  <a:pt x="5272279" y="6163056"/>
                </a:cubicBezTo>
                <a:cubicBezTo>
                  <a:pt x="5277069" y="6161749"/>
                  <a:pt x="14816438" y="6132141"/>
                  <a:pt x="14795102" y="6183957"/>
                </a:cubicBezTo>
                <a:cubicBezTo>
                  <a:pt x="14828630" y="6162621"/>
                  <a:pt x="17650207" y="1207008"/>
                  <a:pt x="18366487" y="0"/>
                </a:cubicBezTo>
              </a:path>
            </a:pathLst>
          </a:custGeom>
          <a:noFill/>
          <a:ln w="19050" cap="flat">
            <a:solidFill>
              <a:schemeClr val="accent5"/>
            </a:solidFill>
            <a:miter lim="400000"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1" name="Рисунок 6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2972D086-A8A4-46CF-8195-FB0A84851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8514568" y="671100"/>
            <a:ext cx="2947634" cy="1367211"/>
          </a:xfrm>
          <a:prstGeom prst="rect">
            <a:avLst/>
          </a:prstGeom>
          <a:ln w="0"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45FBF0-9414-45CF-B4B3-A8E85CB6C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96" y="785497"/>
            <a:ext cx="5687334" cy="11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D789572-0BCF-4508-92C2-5F72BA72495F}"/>
              </a:ext>
            </a:extLst>
          </p:cNvPr>
          <p:cNvSpPr/>
          <p:nvPr/>
        </p:nvSpPr>
        <p:spPr>
          <a:xfrm rot="16200000">
            <a:off x="5334003" y="-5334002"/>
            <a:ext cx="13715998" cy="24384001"/>
          </a:xfrm>
          <a:prstGeom prst="rect">
            <a:avLst/>
          </a:prstGeom>
          <a:pattFill prst="openDmnd">
            <a:fgClr>
              <a:srgbClr val="E6E6E6"/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39BD12-65AD-474C-9CF2-76F5EEADD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07" y="7221600"/>
            <a:ext cx="8989487" cy="3443785"/>
          </a:xfrm>
          <a:prstGeom prst="rect">
            <a:avLst/>
          </a:prstGeom>
        </p:spPr>
      </p:pic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6932237" y="-169334"/>
            <a:ext cx="17582398" cy="10656000"/>
            <a:chOff x="4459551" y="-84667"/>
            <a:chExt cx="7823200" cy="4741334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75F8A814-A4FE-4D43-A490-DFEADF128E07}"/>
                </a:ext>
              </a:extLst>
            </p:cNvPr>
            <p:cNvSpPr/>
            <p:nvPr/>
          </p:nvSpPr>
          <p:spPr>
            <a:xfrm>
              <a:off x="4459551" y="-84667"/>
              <a:ext cx="7823200" cy="4741334"/>
            </a:xfrm>
            <a:custGeom>
              <a:avLst/>
              <a:gdLst>
                <a:gd name="connsiteX0" fmla="*/ 0 w 7823200"/>
                <a:gd name="connsiteY0" fmla="*/ 50800 h 4741334"/>
                <a:gd name="connsiteX1" fmla="*/ 7789334 w 7823200"/>
                <a:gd name="connsiteY1" fmla="*/ 4741334 h 4741334"/>
                <a:gd name="connsiteX2" fmla="*/ 7823200 w 7823200"/>
                <a:gd name="connsiteY2" fmla="*/ 0 h 4741334"/>
                <a:gd name="connsiteX3" fmla="*/ 0 w 7823200"/>
                <a:gd name="connsiteY3" fmla="*/ 50800 h 474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3200" h="4741334">
                  <a:moveTo>
                    <a:pt x="0" y="50800"/>
                  </a:moveTo>
                  <a:lnTo>
                    <a:pt x="7789334" y="4741334"/>
                  </a:lnTo>
                  <a:lnTo>
                    <a:pt x="7823200" y="0"/>
                  </a:lnTo>
                  <a:lnTo>
                    <a:pt x="0" y="50800"/>
                  </a:lnTo>
                  <a:close/>
                </a:path>
              </a:pathLst>
            </a:cu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20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ru-RU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60181DC7-947B-7D45-8369-3C3BE5B7A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9551" y="-84667"/>
              <a:ext cx="7823200" cy="4741334"/>
            </a:xfrm>
            <a:custGeom>
              <a:avLst/>
              <a:gdLst>
                <a:gd name="connsiteX0" fmla="*/ 0 w 7823200"/>
                <a:gd name="connsiteY0" fmla="*/ 50800 h 4741334"/>
                <a:gd name="connsiteX1" fmla="*/ 7789334 w 7823200"/>
                <a:gd name="connsiteY1" fmla="*/ 4741334 h 4741334"/>
                <a:gd name="connsiteX2" fmla="*/ 7823200 w 7823200"/>
                <a:gd name="connsiteY2" fmla="*/ 0 h 4741334"/>
                <a:gd name="connsiteX3" fmla="*/ 0 w 7823200"/>
                <a:gd name="connsiteY3" fmla="*/ 50800 h 474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3200" h="4741334">
                  <a:moveTo>
                    <a:pt x="0" y="50800"/>
                  </a:moveTo>
                  <a:lnTo>
                    <a:pt x="7789334" y="4741334"/>
                  </a:lnTo>
                  <a:lnTo>
                    <a:pt x="7823200" y="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0033A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828800" hangingPunct="1"/>
              <a:endParaRPr lang="ru-RU" sz="360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B5BED8-0DC7-DB49-B192-57F8BECCB351}"/>
              </a:ext>
            </a:extLst>
          </p:cNvPr>
          <p:cNvSpPr/>
          <p:nvPr/>
        </p:nvSpPr>
        <p:spPr>
          <a:xfrm>
            <a:off x="1455576" y="2836876"/>
            <a:ext cx="10997248" cy="2062103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pPr algn="l" defTabSz="1828800" hangingPunct="1">
              <a:spcBef>
                <a:spcPct val="0"/>
              </a:spcBef>
            </a:pPr>
            <a:r>
              <a:rPr lang="ru-RU" sz="6400" b="1" kern="1200" dirty="0">
                <a:solidFill>
                  <a:srgbClr val="0070C0"/>
                </a:solidFill>
                <a:latin typeface="Montserrat SemiBold" pitchFamily="2" charset="77"/>
                <a:ea typeface="+mj-ea"/>
                <a:cs typeface="+mj-cs"/>
              </a:rPr>
              <a:t>Спасибо </a:t>
            </a:r>
            <a:br>
              <a:rPr lang="ru-RU" sz="6400" b="1" kern="1200" dirty="0">
                <a:solidFill>
                  <a:srgbClr val="0070C0"/>
                </a:solidFill>
                <a:latin typeface="Montserrat SemiBold" pitchFamily="2" charset="77"/>
                <a:ea typeface="+mj-ea"/>
                <a:cs typeface="+mj-cs"/>
              </a:rPr>
            </a:br>
            <a:r>
              <a:rPr lang="ru-RU" sz="6400" b="1" kern="1200" dirty="0">
                <a:solidFill>
                  <a:srgbClr val="0070C0"/>
                </a:solidFill>
                <a:latin typeface="Montserrat SemiBold" pitchFamily="2" charset="77"/>
                <a:ea typeface="+mj-ea"/>
                <a:cs typeface="+mj-cs"/>
              </a:rPr>
              <a:t>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4AB69-5C20-45A9-AE95-6C9A35E8B403}"/>
              </a:ext>
            </a:extLst>
          </p:cNvPr>
          <p:cNvSpPr txBox="1"/>
          <p:nvPr/>
        </p:nvSpPr>
        <p:spPr>
          <a:xfrm>
            <a:off x="3806889" y="11006580"/>
            <a:ext cx="1375332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457200" algn="ctr">
              <a:defRPr sz="3200">
                <a:solidFill>
                  <a:srgbClr val="E5481C"/>
                </a:solidFill>
                <a:latin typeface="Montserrat SemiBold" panose="00000700000000000000" pitchFamily="2" charset="-52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defTabSz="1828800" hangingPunct="1"/>
            <a:r>
              <a:rPr lang="ru-RU" b="1" kern="1200" dirty="0"/>
              <a:t>ОТ ПРЕДОСТАВЛЕНИЯ УСЛУГ К РЕШЕНИЮ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195317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рапеция 10"/>
          <p:cNvSpPr/>
          <p:nvPr/>
        </p:nvSpPr>
        <p:spPr>
          <a:xfrm rot="5400000">
            <a:off x="5306966" y="-643992"/>
            <a:ext cx="10261408" cy="17380296"/>
          </a:xfrm>
          <a:prstGeom prst="trapezoid">
            <a:avLst>
              <a:gd name="adj" fmla="val 3719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36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1642" y="5612640"/>
            <a:ext cx="4608000" cy="4908336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FF6600"/>
            </a:solidFill>
          </a:ln>
        </p:spPr>
        <p:txBody>
          <a:bodyPr wrap="square" lIns="108000" tIns="720000" rIns="108000" bIns="72000" anchor="ctr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660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необходимых </a:t>
            </a:r>
            <a:br>
              <a:rPr lang="ru-RU" sz="3200" b="1" dirty="0">
                <a:solidFill>
                  <a:srgbClr val="FF660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660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услуг и сервисов</a:t>
            </a: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7202620" y="8234026"/>
            <a:ext cx="4608000" cy="2785982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B0F0"/>
            </a:solidFill>
          </a:ln>
        </p:spPr>
        <p:txBody>
          <a:bodyPr wrap="square" lIns="108000" tIns="1007998" rIns="108000" bIns="288000" anchor="b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категории </a:t>
            </a:r>
            <a:br>
              <a:rPr lang="ru-RU" sz="32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профиля</a:t>
            </a: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7202620" y="5089574"/>
            <a:ext cx="4608000" cy="2785982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B0F0"/>
            </a:solidFill>
          </a:ln>
        </p:spPr>
        <p:txBody>
          <a:bodyPr wrap="square" lIns="108000" tIns="1007998" rIns="108000" bIns="288000" anchor="b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жизненной ситуации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FE10A4-2F9D-6A42-AEB6-BF31920E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7" y="537746"/>
            <a:ext cx="22612350" cy="1077218"/>
          </a:xfrm>
        </p:spPr>
        <p:txBody>
          <a:bodyPr>
            <a:spAutoFit/>
          </a:bodyPr>
          <a:lstStyle/>
          <a:p>
            <a:r>
              <a:rPr lang="ru-RU" dirty="0"/>
              <a:t>Профилирование: общая схема</a:t>
            </a:r>
            <a:endParaRPr lang="en-US" dirty="0"/>
          </a:p>
        </p:txBody>
      </p:sp>
      <p:sp>
        <p:nvSpPr>
          <p:cNvPr id="3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8286070" y="12985751"/>
            <a:ext cx="5486400" cy="730250"/>
          </a:xfrm>
        </p:spPr>
        <p:txBody>
          <a:bodyPr/>
          <a:lstStyle/>
          <a:p>
            <a:pPr>
              <a:defRPr/>
            </a:pPr>
            <a:fld id="{3EB41C90-D637-C143-BDA7-191B306197C0}" type="slidenum">
              <a:rPr lang="en-US">
                <a:solidFill>
                  <a:prstClr val="black">
                    <a:tint val="75000"/>
                  </a:prstClr>
                </a:solidFill>
                <a:latin typeface="Montserrat" panose="00000500000000000000" pitchFamily="2" charset="-52"/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Montserrat" panose="00000500000000000000" pitchFamily="2" charset="-52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47522" y="4314647"/>
            <a:ext cx="4608000" cy="1297993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70C0"/>
            </a:solidFill>
          </a:ln>
        </p:spPr>
        <p:txBody>
          <a:bodyPr wrap="square" lIns="1152000" tIns="216000" rIns="108000" bIns="216000" anchor="ctr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Заявление </a:t>
            </a:r>
          </a:p>
          <a:p>
            <a:pPr algn="l">
              <a:defRPr/>
            </a:pP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и резюме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747522" y="5886551"/>
            <a:ext cx="4608000" cy="867106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70C0"/>
            </a:solidFill>
          </a:ln>
        </p:spPr>
        <p:txBody>
          <a:bodyPr wrap="square" lIns="1152000" tIns="216000" rIns="108000" bIns="216000" anchor="ctr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СМЭВ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47522" y="7121286"/>
            <a:ext cx="4608000" cy="2467544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70C0"/>
            </a:solidFill>
          </a:ln>
        </p:spPr>
        <p:txBody>
          <a:bodyPr wrap="square" lIns="1152000" tIns="216000" rIns="108000" bIns="216000" anchor="ctr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Сведения гражданина </a:t>
            </a:r>
            <a:b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о себе</a:t>
            </a:r>
            <a:b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70C0"/>
                </a:solidFill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(тестирование, анкетирование)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747522" y="9802562"/>
            <a:ext cx="4608000" cy="2159768"/>
          </a:xfrm>
          <a:prstGeom prst="roundRect">
            <a:avLst>
              <a:gd name="adj" fmla="val 0"/>
            </a:avLst>
          </a:prstGeom>
          <a:solidFill>
            <a:schemeClr val="bg1">
              <a:alpha val="56000"/>
            </a:schemeClr>
          </a:solidFill>
          <a:ln w="12700">
            <a:solidFill>
              <a:srgbClr val="0070C0"/>
            </a:solidFill>
          </a:ln>
        </p:spPr>
        <p:txBody>
          <a:bodyPr wrap="square" lIns="1152000" tIns="216000" rIns="108000" bIns="216000" anchor="ctr">
            <a:spAutoFit/>
          </a:bodyPr>
          <a:lstStyle/>
          <a:p>
            <a:pPr algn="l">
              <a:defRPr/>
            </a:pP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Данные специалиста ЦЗН / «Работы </a:t>
            </a:r>
            <a:b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в России»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CBB3623-7119-7B42-9428-BE224FBE8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1676" y="4567230"/>
            <a:ext cx="536212" cy="75700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7D6BC11-366B-1A42-9AF4-21054414A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1676" y="5986256"/>
            <a:ext cx="660708" cy="66070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EE25495-6D7B-3B40-8E35-79955E9457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53034" y="7386842"/>
            <a:ext cx="625028" cy="72584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8053D40-2772-7E4E-9F63-CA1809AC27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61275" y="10102038"/>
            <a:ext cx="681958" cy="53041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7D7F181-E347-C241-903C-93FE6EC554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07492" y="5360668"/>
            <a:ext cx="798256" cy="598692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8585692" y="6521702"/>
            <a:ext cx="4866260" cy="30489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FF6600"/>
            </a:solidFill>
          </a:ln>
        </p:spPr>
        <p:txBody>
          <a:bodyPr wrap="square" lIns="108000" tIns="72000" rIns="108000" bIns="288000" anchor="b"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660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индивидуального </a:t>
            </a:r>
            <a:br>
              <a:rPr lang="ru-RU" sz="3200" b="1" dirty="0">
                <a:solidFill>
                  <a:srgbClr val="FF660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660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плана сервисов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9AE998F-D206-3642-81A1-E48B60C061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31661" y="8443636"/>
            <a:ext cx="749922" cy="70447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DF59263-D030-D243-BE87-85CE1C7BC82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183842" y="6626718"/>
            <a:ext cx="863600" cy="8382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6D91CF7-C3BA-1B43-83D2-039023127F0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674502" y="7008578"/>
            <a:ext cx="688640" cy="688640"/>
          </a:xfrm>
          <a:prstGeom prst="rect">
            <a:avLst/>
          </a:prstGeom>
        </p:spPr>
      </p:pic>
      <p:sp>
        <p:nvSpPr>
          <p:cNvPr id="2" name="Левая фигурная скобка 1"/>
          <p:cNvSpPr/>
          <p:nvPr/>
        </p:nvSpPr>
        <p:spPr>
          <a:xfrm flipH="1">
            <a:off x="11899045" y="5712318"/>
            <a:ext cx="304862" cy="4920132"/>
          </a:xfrm>
          <a:prstGeom prst="leftBrace">
            <a:avLst>
              <a:gd name="adj1" fmla="val 62063"/>
              <a:gd name="adj2" fmla="val 50000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1828800" hangingPunct="1"/>
            <a:endParaRPr lang="ru-RU" sz="3600" kern="1200">
              <a:solidFill>
                <a:srgbClr val="00B0F0"/>
              </a:solidFill>
              <a:latin typeface="Calibri" panose="020F0502020204030204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10037611" y="7994472"/>
            <a:ext cx="5087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Montserrat SemiBol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Профильная группа</a:t>
            </a:r>
          </a:p>
        </p:txBody>
      </p:sp>
    </p:spTree>
    <p:extLst>
      <p:ext uri="{BB962C8B-B14F-4D97-AF65-F5344CB8AC3E}">
        <p14:creationId xmlns:p14="http://schemas.microsoft.com/office/powerpoint/2010/main" val="37282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927" y="537746"/>
            <a:ext cx="22612350" cy="3139320"/>
          </a:xfrm>
        </p:spPr>
        <p:txBody>
          <a:bodyPr>
            <a:spAutoFit/>
          </a:bodyPr>
          <a:lstStyle/>
          <a:p>
            <a:r>
              <a:rPr lang="ru-RU" dirty="0"/>
              <a:t>Нормативно-правовая модель закрепления инструментов профилирования </a:t>
            </a:r>
            <a:br>
              <a:rPr lang="en-US" dirty="0"/>
            </a:br>
            <a:r>
              <a:rPr lang="ru-RU" dirty="0"/>
              <a:t>и индивидуального плана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5116" y="4492386"/>
            <a:ext cx="21044692" cy="8433078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>
                <a:latin typeface="Montserrat SemiBold" pitchFamily="2" charset="77"/>
              </a:rPr>
              <a:t>Закон о занятости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закрепляет полномочие по профилированию</a:t>
            </a:r>
            <a:r>
              <a:rPr lang="en-US" sz="2800" dirty="0"/>
              <a:t> </a:t>
            </a:r>
            <a:r>
              <a:rPr lang="ru-RU" sz="2800" dirty="0"/>
              <a:t>граждан, ищущих работу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600" b="1" dirty="0">
              <a:latin typeface="Montserrat SemiBold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>
                <a:latin typeface="Montserrat SemiBold" pitchFamily="2" charset="77"/>
              </a:rPr>
              <a:t>Стандарт исполнения полномочия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порядок исполнения полномочия по профилированию, показатели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>
              <a:latin typeface="Montserrat SemiBold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>
                <a:latin typeface="Montserrat SemiBold" pitchFamily="2" charset="77"/>
              </a:rPr>
              <a:t>Технологическая карта исполнения полномочия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стандартизированные инструкции сотрудникам ЦЗН по исполнению стандарта: перечень категорий профиля, перечень профильных групп, анкеты для определения категории профиля, перечень ЖС и БС и др.)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4000" b="1" dirty="0">
              <a:latin typeface="Montserrat SemiBold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000" b="1" dirty="0">
                <a:latin typeface="Montserrat SemiBold" pitchFamily="2" charset="77"/>
              </a:rPr>
              <a:t>Иные методические рекомендации Минтруда</a:t>
            </a:r>
          </a:p>
          <a:p>
            <a:pPr marL="530226" indent="-53022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b="1" dirty="0"/>
              <a:t>Методические рекомендации по организации </a:t>
            </a:r>
            <a:r>
              <a:rPr lang="ru-RU" sz="2400" dirty="0"/>
              <a:t>предоставления государственных услуг в области содействия занятости населения, иных государственных и муниципальных услуг (или их части), негосударственных услуг и мер поддержки по принципу </a:t>
            </a:r>
            <a:r>
              <a:rPr lang="ru-RU" sz="2400" b="1" dirty="0"/>
              <a:t>«одного окна»</a:t>
            </a:r>
            <a:r>
              <a:rPr lang="ru-RU" sz="2400" dirty="0"/>
              <a:t> в целях содействия гражданам и работодателям в комплексном решении ситуации, связанной </a:t>
            </a:r>
            <a:br>
              <a:rPr lang="ru-RU" sz="2400" dirty="0"/>
            </a:br>
            <a:r>
              <a:rPr lang="ru-RU" sz="2400" dirty="0"/>
              <a:t>с занятостью, утв. Приказом Минтруда России № 158 от 23 марта 2022 г. </a:t>
            </a:r>
          </a:p>
          <a:p>
            <a:pPr marL="530226" indent="-530226"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Типовые технологические карты комплексов </a:t>
            </a:r>
            <a:r>
              <a:rPr lang="ru-RU" sz="2400" dirty="0"/>
              <a:t>государственных услуг (сервисов), полномочий </a:t>
            </a:r>
            <a:br>
              <a:rPr lang="ru-RU" sz="2400" dirty="0"/>
            </a:br>
            <a:r>
              <a:rPr lang="ru-RU" sz="2400" dirty="0"/>
              <a:t>и/или дополнительных услуг в соответствии с жизненными или бизнес-ситуациями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56505-19A9-984F-BA7C-7B3530CA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 hangingPunct="1"/>
            <a:fld id="{0C20EC55-330D-49EB-8925-1F97AFE2DC96}" type="slidenum">
              <a:rPr lang="ru-RU" kern="1200">
                <a:solidFill>
                  <a:prstClr val="white">
                    <a:lumMod val="75000"/>
                  </a:prstClr>
                </a:solidFill>
              </a:rPr>
              <a:pPr defTabSz="1828800" hangingPunct="1"/>
              <a:t>3</a:t>
            </a:fld>
            <a:endParaRPr lang="ru-RU" kern="120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91143" y="4563649"/>
            <a:ext cx="720000" cy="72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tserrat SemiBold" panose="00000700000000000000" pitchFamily="2" charset="-52"/>
              </a:rPr>
              <a:t>1</a:t>
            </a:r>
          </a:p>
        </p:txBody>
      </p:sp>
      <p:sp>
        <p:nvSpPr>
          <p:cNvPr id="11" name="Овал 10"/>
          <p:cNvSpPr/>
          <p:nvPr/>
        </p:nvSpPr>
        <p:spPr>
          <a:xfrm>
            <a:off x="1291143" y="6220434"/>
            <a:ext cx="720000" cy="72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Montserrat SemiBold" panose="00000700000000000000" pitchFamily="2" charset="-52"/>
              </a:rPr>
              <a:t>2</a:t>
            </a:r>
          </a:p>
        </p:txBody>
      </p:sp>
      <p:sp>
        <p:nvSpPr>
          <p:cNvPr id="12" name="Овал 11"/>
          <p:cNvSpPr/>
          <p:nvPr/>
        </p:nvSpPr>
        <p:spPr>
          <a:xfrm>
            <a:off x="1291143" y="7877219"/>
            <a:ext cx="720000" cy="72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-52"/>
              </a:rPr>
              <a:t>3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91143" y="10149135"/>
            <a:ext cx="720000" cy="720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bg2">
                    <a:lumMod val="75000"/>
                  </a:schemeClr>
                </a:solidFill>
                <a:latin typeface="Montserrat SemiBold" panose="00000700000000000000" pitchFamily="2" charset="-52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8023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D789572-0BCF-4508-92C2-5F72BA72495F}"/>
              </a:ext>
            </a:extLst>
          </p:cNvPr>
          <p:cNvSpPr/>
          <p:nvPr/>
        </p:nvSpPr>
        <p:spPr>
          <a:xfrm rot="16200000">
            <a:off x="-1325879" y="3392423"/>
            <a:ext cx="11649454" cy="8997696"/>
          </a:xfrm>
          <a:prstGeom prst="rect">
            <a:avLst/>
          </a:prstGeom>
          <a:pattFill prst="openDmnd">
            <a:fgClr>
              <a:srgbClr val="E6E6E6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 hangingPunct="1"/>
            <a:endParaRPr lang="ru-RU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659219" y="385176"/>
            <a:ext cx="22151100" cy="1077218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1828800" eaLnBrk="1" hangingPunct="1">
              <a:spcBef>
                <a:spcPct val="0"/>
              </a:spcBef>
              <a:defRPr sz="6400" b="1" kern="1200">
                <a:solidFill>
                  <a:srgbClr val="0070C0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  <a:sym typeface="Helvetica Neue"/>
              </a:rPr>
              <a:t>Услуги и сервисы ЦЗН</a:t>
            </a:r>
          </a:p>
        </p:txBody>
      </p:sp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8707100" y="13192861"/>
            <a:ext cx="5486400" cy="464811"/>
          </a:xfrm>
        </p:spPr>
        <p:txBody>
          <a:bodyPr/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0404" y="3535255"/>
            <a:ext cx="6266099" cy="5733877"/>
          </a:xfrm>
          <a:prstGeom prst="roundRect">
            <a:avLst>
              <a:gd name="adj" fmla="val 1210"/>
            </a:avLst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defTabSz="1828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dirty="0">
                <a:solidFill>
                  <a:srgbClr val="E8491D"/>
                </a:solidFill>
                <a:latin typeface="Montserrat SemiBold" pitchFamily="2" charset="77"/>
              </a:rPr>
              <a:t>I</a:t>
            </a:r>
            <a:r>
              <a:rPr lang="ru-RU" sz="6600" b="1" kern="1200" dirty="0">
                <a:solidFill>
                  <a:srgbClr val="E8491D"/>
                </a:solidFill>
                <a:latin typeface="Montserrat SemiBold" pitchFamily="2" charset="77"/>
              </a:rPr>
              <a:t>. </a:t>
            </a:r>
          </a:p>
          <a:p>
            <a:pPr marL="0" marR="0" lvl="0" indent="0" defTabSz="1828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E8491D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sym typeface="Helvetica Neue"/>
              </a:rPr>
              <a:t>Реинжиниринг </a:t>
            </a: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E8491D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sym typeface="Helvetica Neue"/>
              </a:rPr>
            </a:b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E8491D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sym typeface="Helvetica Neue"/>
              </a:rPr>
              <a:t>услуг и перевод </a:t>
            </a: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E8491D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sym typeface="Helvetica Neue"/>
              </a:rPr>
            </a:b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E8491D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sym typeface="Helvetica Neue"/>
              </a:rPr>
              <a:t>в электронный вид</a:t>
            </a:r>
          </a:p>
        </p:txBody>
      </p:sp>
      <p:sp>
        <p:nvSpPr>
          <p:cNvPr id="6" name="Овал 5"/>
          <p:cNvSpPr/>
          <p:nvPr/>
        </p:nvSpPr>
        <p:spPr>
          <a:xfrm>
            <a:off x="8552907" y="8660610"/>
            <a:ext cx="828000" cy="82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prstClr val="white"/>
                </a:solidFill>
                <a:latin typeface="Montserrat SemiBold" panose="00000700000000000000" pitchFamily="2" charset="-52"/>
              </a:rPr>
              <a:t>3</a:t>
            </a:r>
          </a:p>
        </p:txBody>
      </p:sp>
      <p:sp>
        <p:nvSpPr>
          <p:cNvPr id="7" name="Овал 6"/>
          <p:cNvSpPr/>
          <p:nvPr/>
        </p:nvSpPr>
        <p:spPr>
          <a:xfrm>
            <a:off x="8552907" y="4856004"/>
            <a:ext cx="828000" cy="82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42137" y="8624135"/>
            <a:ext cx="12835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t>Утверждены стандарты процессов осуществления полномочий в области содействия занятости населения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8552907" y="6981413"/>
            <a:ext cx="828000" cy="82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prstClr val="white"/>
                </a:solidFill>
                <a:latin typeface="Montserrat SemiBold" panose="00000700000000000000" pitchFamily="2" charset="-52"/>
              </a:rPr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642137" y="10397034"/>
            <a:ext cx="120251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t>Перевод на ЕЦП «Работа в России с 1 января 2023 года во всех регионах</a:t>
            </a:r>
          </a:p>
        </p:txBody>
      </p:sp>
      <p:sp>
        <p:nvSpPr>
          <p:cNvPr id="13" name="Овал 12"/>
          <p:cNvSpPr/>
          <p:nvPr/>
        </p:nvSpPr>
        <p:spPr>
          <a:xfrm>
            <a:off x="8552907" y="10530725"/>
            <a:ext cx="828000" cy="82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42137" y="4841472"/>
            <a:ext cx="13168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t>В Закон о занятости внесено понятие стандартов деятельности органов службы занятости по осуществлению полномочий в сфере занятости населения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642136" y="6878995"/>
            <a:ext cx="137847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828800" hangingPunct="1"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t>Постановление Правительства РФ </a:t>
            </a:r>
            <a: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21.12.2021 №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t>2377 установило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t>два вида стандартов, их структуру и порядок мониторинга</a:t>
            </a:r>
          </a:p>
        </p:txBody>
      </p:sp>
      <p:sp>
        <p:nvSpPr>
          <p:cNvPr id="4" name="Овал 3"/>
          <p:cNvSpPr/>
          <p:nvPr/>
        </p:nvSpPr>
        <p:spPr>
          <a:xfrm>
            <a:off x="8246907" y="2590156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68789" y="2686148"/>
            <a:ext cx="13424114" cy="1323439"/>
          </a:xfrm>
          <a:prstGeom prst="roundRect">
            <a:avLst>
              <a:gd name="adj" fmla="val 1210"/>
            </a:avLst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13</a:t>
            </a: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полномочий, включая все </a:t>
            </a: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госуслуги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Montserrat SemiBold" panose="00000700000000000000" pitchFamily="2" charset="-52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2865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D789572-0BCF-4508-92C2-5F72BA72495F}"/>
              </a:ext>
            </a:extLst>
          </p:cNvPr>
          <p:cNvSpPr/>
          <p:nvPr/>
        </p:nvSpPr>
        <p:spPr>
          <a:xfrm rot="16200000">
            <a:off x="-1750951" y="3726055"/>
            <a:ext cx="11740894" cy="8238991"/>
          </a:xfrm>
          <a:prstGeom prst="rect">
            <a:avLst/>
          </a:prstGeom>
          <a:pattFill prst="openDmnd">
            <a:fgClr>
              <a:srgbClr val="E6E6E6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 hangingPunct="1"/>
            <a:endParaRPr lang="ru-RU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191199" y="10473147"/>
            <a:ext cx="2808944" cy="311074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659219" y="385176"/>
            <a:ext cx="22151100" cy="1077218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1828800" eaLnBrk="1" hangingPunct="1">
              <a:spcBef>
                <a:spcPct val="0"/>
              </a:spcBef>
              <a:defRPr sz="6400" b="1" kern="1200">
                <a:solidFill>
                  <a:srgbClr val="0070C0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Услуги и сервисы ЦЗН</a:t>
            </a:r>
          </a:p>
        </p:txBody>
      </p:sp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8707100" y="13192861"/>
            <a:ext cx="5486400" cy="464811"/>
          </a:xfrm>
        </p:spPr>
        <p:txBody>
          <a:bodyPr/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5978" y="3546465"/>
            <a:ext cx="7096376" cy="5733877"/>
          </a:xfrm>
          <a:prstGeom prst="roundRect">
            <a:avLst>
              <a:gd name="adj" fmla="val 1210"/>
            </a:avLst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defTabSz="1828800" hangingPunct="1">
              <a:lnSpc>
                <a:spcPct val="130000"/>
              </a:lnSpc>
            </a:pPr>
            <a:r>
              <a:rPr lang="en-US" sz="6600" b="1" kern="1200" dirty="0">
                <a:solidFill>
                  <a:srgbClr val="E8491D"/>
                </a:solidFill>
                <a:latin typeface="Montserrat SemiBold" pitchFamily="2" charset="77"/>
              </a:rPr>
              <a:t>II</a:t>
            </a:r>
            <a:r>
              <a:rPr lang="ru-RU" sz="6600" b="1" kern="1200" dirty="0">
                <a:solidFill>
                  <a:srgbClr val="E8491D"/>
                </a:solidFill>
                <a:latin typeface="Montserrat SemiBold" pitchFamily="2" charset="77"/>
              </a:rPr>
              <a:t>. </a:t>
            </a:r>
            <a:br>
              <a:rPr lang="ru-RU" sz="5400" b="1" kern="1200" dirty="0">
                <a:solidFill>
                  <a:srgbClr val="E8491D"/>
                </a:solidFill>
                <a:latin typeface="Montserrat SemiBold" pitchFamily="2" charset="77"/>
              </a:rPr>
            </a:br>
            <a:r>
              <a:rPr lang="ru-RU" sz="5400" b="1" kern="1200" dirty="0">
                <a:solidFill>
                  <a:srgbClr val="E8491D"/>
                </a:solidFill>
                <a:latin typeface="Montserrat SemiBold" pitchFamily="2" charset="77"/>
              </a:rPr>
              <a:t>Внедрение </a:t>
            </a:r>
            <a:br>
              <a:rPr lang="ru-RU" sz="5400" b="1" kern="1200" dirty="0">
                <a:solidFill>
                  <a:srgbClr val="E8491D"/>
                </a:solidFill>
                <a:latin typeface="Montserrat SemiBold" pitchFamily="2" charset="77"/>
              </a:rPr>
            </a:br>
            <a:r>
              <a:rPr lang="ru-RU" sz="5400" b="1" kern="1200" dirty="0" err="1">
                <a:solidFill>
                  <a:srgbClr val="E8491D"/>
                </a:solidFill>
                <a:latin typeface="Montserrat SemiBold" pitchFamily="2" charset="77"/>
              </a:rPr>
              <a:t>клиентоориен</a:t>
            </a:r>
            <a:r>
              <a:rPr lang="en-US" sz="5400" b="1" kern="1200" dirty="0">
                <a:solidFill>
                  <a:srgbClr val="E8491D"/>
                </a:solidFill>
                <a:latin typeface="Montserrat SemiBold" pitchFamily="2" charset="77"/>
              </a:rPr>
              <a:t>-</a:t>
            </a:r>
            <a:r>
              <a:rPr lang="ru-RU" sz="5400" b="1" kern="1200" dirty="0">
                <a:solidFill>
                  <a:srgbClr val="E8491D"/>
                </a:solidFill>
                <a:latin typeface="Montserrat SemiBold" pitchFamily="2" charset="77"/>
              </a:rPr>
              <a:t>тированных сервисов</a:t>
            </a:r>
          </a:p>
        </p:txBody>
      </p:sp>
      <p:sp>
        <p:nvSpPr>
          <p:cNvPr id="21" name="Овал 20"/>
          <p:cNvSpPr/>
          <p:nvPr/>
        </p:nvSpPr>
        <p:spPr>
          <a:xfrm>
            <a:off x="7917600" y="6895339"/>
            <a:ext cx="828000" cy="82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7917600" y="9069549"/>
            <a:ext cx="828000" cy="82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7917600" y="5069339"/>
            <a:ext cx="828000" cy="82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prstClr val="white"/>
                </a:solidFill>
                <a:latin typeface="Montserrat SemiBold" panose="00000700000000000000" pitchFamily="2" charset="-52"/>
              </a:rPr>
              <a:t>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959138" y="5049197"/>
            <a:ext cx="13168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t>Постановление Правительства РФ № 2377 закрепило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t>понятие клиентоориентированного сервиса и структуру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t> описания порядка предоставления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59138" y="6910241"/>
            <a:ext cx="15234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828800" hangingPunct="1"/>
            <a: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7 клиентоориентированных сервисов вписаны сразу в стандарты </a:t>
            </a:r>
            <a:b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(в услугах по поиску подходящей работы, подбору работников, профориентации </a:t>
            </a:r>
            <a:b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и в профилировании граждан и работодателей) , </a:t>
            </a:r>
            <a: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7 определены </a:t>
            </a:r>
            <a:b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в технологических картах </a:t>
            </a:r>
            <a: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(психологическая поддержка, социальная адаптация)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959138" y="9188010"/>
            <a:ext cx="13168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828800" hangingPunct="1"/>
            <a: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Технологические карты в стадии утверждения</a:t>
            </a:r>
          </a:p>
        </p:txBody>
      </p:sp>
      <p:sp>
        <p:nvSpPr>
          <p:cNvPr id="28" name="Скругленный прямоугольник 42">
            <a:extLst>
              <a:ext uri="{FF2B5EF4-FFF2-40B4-BE49-F238E27FC236}">
                <a16:creationId xmlns:a16="http://schemas.microsoft.com/office/drawing/2014/main" id="{D0D4657F-7D7D-1078-FEC3-DB0129B76A55}"/>
              </a:ext>
            </a:extLst>
          </p:cNvPr>
          <p:cNvSpPr/>
          <p:nvPr/>
        </p:nvSpPr>
        <p:spPr>
          <a:xfrm>
            <a:off x="7980577" y="12136110"/>
            <a:ext cx="5150547" cy="1116000"/>
          </a:xfrm>
          <a:prstGeom prst="roundRect">
            <a:avLst>
              <a:gd name="adj" fmla="val 3864"/>
            </a:avLst>
          </a:prstGeom>
          <a:solidFill>
            <a:schemeClr val="bg1"/>
          </a:solidFill>
          <a:ln w="28575">
            <a:solidFill>
              <a:srgbClr val="D9D9D9"/>
            </a:solidFill>
          </a:ln>
        </p:spPr>
        <p:txBody>
          <a:bodyPr wrap="square" lIns="936000" tIns="108000" bIns="108000" rtlCol="0" anchor="ctr">
            <a:noAutofit/>
          </a:bodyPr>
          <a:lstStyle/>
          <a:p>
            <a:pPr algn="l" defTabSz="1828800" hangingPunct="1">
              <a:defRPr/>
            </a:pPr>
            <a:r>
              <a:rPr lang="ru-RU" sz="20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Организация собеседования с кандидатами на работу</a:t>
            </a:r>
          </a:p>
        </p:txBody>
      </p:sp>
      <p:sp>
        <p:nvSpPr>
          <p:cNvPr id="29" name="Скругленный прямоугольник 42">
            <a:extLst>
              <a:ext uri="{FF2B5EF4-FFF2-40B4-BE49-F238E27FC236}">
                <a16:creationId xmlns:a16="http://schemas.microsoft.com/office/drawing/2014/main" id="{575CB993-F9FF-3180-F58C-BE1DF945C819}"/>
              </a:ext>
            </a:extLst>
          </p:cNvPr>
          <p:cNvSpPr/>
          <p:nvPr/>
        </p:nvSpPr>
        <p:spPr>
          <a:xfrm>
            <a:off x="13422208" y="12136109"/>
            <a:ext cx="4811268" cy="1116000"/>
          </a:xfrm>
          <a:prstGeom prst="roundRect">
            <a:avLst>
              <a:gd name="adj" fmla="val 3864"/>
            </a:avLst>
          </a:prstGeom>
          <a:noFill/>
          <a:ln w="28575">
            <a:solidFill>
              <a:srgbClr val="D9D9D9"/>
            </a:solidFill>
          </a:ln>
        </p:spPr>
        <p:txBody>
          <a:bodyPr wrap="square" lIns="936000" tIns="108000" bIns="108000" rtlCol="0" anchor="ctr">
            <a:noAutofit/>
          </a:bodyPr>
          <a:lstStyle/>
          <a:p>
            <a:pPr algn="l" defTabSz="1828800" hangingPunct="1"/>
            <a:r>
              <a:rPr lang="ru-RU" sz="20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Массовый отбор </a:t>
            </a:r>
            <a:br>
              <a:rPr lang="en-US" sz="2000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sz="20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кандидатов на работу</a:t>
            </a:r>
          </a:p>
        </p:txBody>
      </p:sp>
      <p:pic>
        <p:nvPicPr>
          <p:cNvPr id="30" name="Graphic 70">
            <a:extLst>
              <a:ext uri="{FF2B5EF4-FFF2-40B4-BE49-F238E27FC236}">
                <a16:creationId xmlns:a16="http://schemas.microsoft.com/office/drawing/2014/main" id="{1C401144-9A8E-BB97-BE38-AC684DD19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6225" y="12533189"/>
            <a:ext cx="441396" cy="432000"/>
          </a:xfrm>
          <a:prstGeom prst="rect">
            <a:avLst/>
          </a:prstGeom>
        </p:spPr>
      </p:pic>
      <p:pic>
        <p:nvPicPr>
          <p:cNvPr id="31" name="Graphic 72">
            <a:extLst>
              <a:ext uri="{FF2B5EF4-FFF2-40B4-BE49-F238E27FC236}">
                <a16:creationId xmlns:a16="http://schemas.microsoft.com/office/drawing/2014/main" id="{9ABD8855-EC31-F5FC-1470-63AD19344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640005" y="12536995"/>
            <a:ext cx="451632" cy="432000"/>
          </a:xfrm>
          <a:prstGeom prst="rect">
            <a:avLst/>
          </a:prstGeom>
        </p:spPr>
      </p:pic>
      <p:sp>
        <p:nvSpPr>
          <p:cNvPr id="32" name="Скругленный прямоугольник 42">
            <a:extLst>
              <a:ext uri="{FF2B5EF4-FFF2-40B4-BE49-F238E27FC236}">
                <a16:creationId xmlns:a16="http://schemas.microsoft.com/office/drawing/2014/main" id="{B58EDD9C-8B45-7915-B8D5-7B5998FDD60E}"/>
              </a:ext>
            </a:extLst>
          </p:cNvPr>
          <p:cNvSpPr/>
          <p:nvPr/>
        </p:nvSpPr>
        <p:spPr>
          <a:xfrm>
            <a:off x="7965013" y="10833298"/>
            <a:ext cx="5181678" cy="1116000"/>
          </a:xfrm>
          <a:prstGeom prst="roundRect">
            <a:avLst>
              <a:gd name="adj" fmla="val 6573"/>
            </a:avLst>
          </a:prstGeom>
          <a:solidFill>
            <a:schemeClr val="bg1"/>
          </a:solidFill>
          <a:ln w="28575">
            <a:solidFill>
              <a:srgbClr val="D9D9D9"/>
            </a:solidFill>
          </a:ln>
        </p:spPr>
        <p:txBody>
          <a:bodyPr wrap="square" lIns="936000" tIns="108000" bIns="108000" rtlCol="0" anchor="ctr">
            <a:noAutofit/>
          </a:bodyPr>
          <a:lstStyle/>
          <a:p>
            <a:pPr algn="l" defTabSz="1828800" hangingPunct="1"/>
            <a:r>
              <a:rPr lang="ru-RU" sz="20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Сервис по составлению (корректировке) </a:t>
            </a:r>
            <a:br>
              <a:rPr lang="en-US" sz="2000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sz="20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резюме гражданина</a:t>
            </a:r>
          </a:p>
        </p:txBody>
      </p:sp>
      <p:sp>
        <p:nvSpPr>
          <p:cNvPr id="33" name="Скругленный прямоугольник 42">
            <a:extLst>
              <a:ext uri="{FF2B5EF4-FFF2-40B4-BE49-F238E27FC236}">
                <a16:creationId xmlns:a16="http://schemas.microsoft.com/office/drawing/2014/main" id="{6862FA8F-0CFA-45B4-D251-B5DB4368266C}"/>
              </a:ext>
            </a:extLst>
          </p:cNvPr>
          <p:cNvSpPr/>
          <p:nvPr/>
        </p:nvSpPr>
        <p:spPr>
          <a:xfrm>
            <a:off x="18466839" y="10833299"/>
            <a:ext cx="5158741" cy="2418810"/>
          </a:xfrm>
          <a:prstGeom prst="roundRect">
            <a:avLst>
              <a:gd name="adj" fmla="val 3789"/>
            </a:avLst>
          </a:prstGeom>
          <a:noFill/>
          <a:ln w="28575">
            <a:solidFill>
              <a:srgbClr val="D9D9D9"/>
            </a:solidFill>
          </a:ln>
        </p:spPr>
        <p:txBody>
          <a:bodyPr wrap="square" lIns="936000" tIns="108000" bIns="108000" rtlCol="0" anchor="ctr">
            <a:noAutofit/>
          </a:bodyPr>
          <a:lstStyle/>
          <a:p>
            <a:pPr algn="l" defTabSz="1828800" hangingPunct="1"/>
            <a:r>
              <a:rPr lang="ru-RU" sz="20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Самостоятельное прохождение гражданином тестов по профессиональной ориентации </a:t>
            </a:r>
            <a:br>
              <a:rPr lang="en-US" sz="2000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sz="20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с использованием ЕЦП</a:t>
            </a:r>
          </a:p>
        </p:txBody>
      </p:sp>
      <p:sp>
        <p:nvSpPr>
          <p:cNvPr id="34" name="Скругленный прямоугольник 42">
            <a:extLst>
              <a:ext uri="{FF2B5EF4-FFF2-40B4-BE49-F238E27FC236}">
                <a16:creationId xmlns:a16="http://schemas.microsoft.com/office/drawing/2014/main" id="{6CCDDC9E-B07C-B9D8-9278-E99483189151}"/>
              </a:ext>
            </a:extLst>
          </p:cNvPr>
          <p:cNvSpPr/>
          <p:nvPr/>
        </p:nvSpPr>
        <p:spPr>
          <a:xfrm>
            <a:off x="13437774" y="10833298"/>
            <a:ext cx="4811268" cy="1116000"/>
          </a:xfrm>
          <a:prstGeom prst="roundRect">
            <a:avLst>
              <a:gd name="adj" fmla="val 5712"/>
            </a:avLst>
          </a:prstGeom>
          <a:noFill/>
          <a:ln w="28575">
            <a:solidFill>
              <a:srgbClr val="D9D9D9"/>
            </a:solidFill>
          </a:ln>
        </p:spPr>
        <p:txBody>
          <a:bodyPr wrap="square" lIns="936000" tIns="108000" bIns="108000" rtlCol="0" anchor="ctr">
            <a:noAutofit/>
          </a:bodyPr>
          <a:lstStyle/>
          <a:p>
            <a:pPr algn="l" defTabSz="1828800" hangingPunct="1"/>
            <a:r>
              <a:rPr lang="ru-RU" sz="20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Сервис по подготовке гражданина к переговорам с работодателем</a:t>
            </a:r>
          </a:p>
        </p:txBody>
      </p:sp>
      <p:pic>
        <p:nvPicPr>
          <p:cNvPr id="35" name="Graphic 133">
            <a:extLst>
              <a:ext uri="{FF2B5EF4-FFF2-40B4-BE49-F238E27FC236}">
                <a16:creationId xmlns:a16="http://schemas.microsoft.com/office/drawing/2014/main" id="{41539986-D912-71CD-2CAA-903F8194BC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31136" y="11417607"/>
            <a:ext cx="432000" cy="432000"/>
          </a:xfrm>
          <a:prstGeom prst="rect">
            <a:avLst/>
          </a:prstGeom>
        </p:spPr>
      </p:pic>
      <p:pic>
        <p:nvPicPr>
          <p:cNvPr id="36" name="Graphic 135">
            <a:extLst>
              <a:ext uri="{FF2B5EF4-FFF2-40B4-BE49-F238E27FC236}">
                <a16:creationId xmlns:a16="http://schemas.microsoft.com/office/drawing/2014/main" id="{E9804685-881E-1804-FB80-21A00F5A80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1014" y="11179666"/>
            <a:ext cx="555432" cy="432000"/>
          </a:xfrm>
          <a:prstGeom prst="rect">
            <a:avLst/>
          </a:prstGeom>
        </p:spPr>
      </p:pic>
      <p:pic>
        <p:nvPicPr>
          <p:cNvPr id="37" name="Graphic 137">
            <a:extLst>
              <a:ext uri="{FF2B5EF4-FFF2-40B4-BE49-F238E27FC236}">
                <a16:creationId xmlns:a16="http://schemas.microsoft.com/office/drawing/2014/main" id="{DBF976A1-233C-ECFB-2657-DAC01DF666A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640000" y="11179666"/>
            <a:ext cx="471276" cy="432000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389096" y="10242315"/>
            <a:ext cx="2799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828800" hangingPunct="1"/>
            <a:r>
              <a:rPr lang="ru-RU" i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Примеры</a:t>
            </a:r>
          </a:p>
        </p:txBody>
      </p:sp>
      <p:sp>
        <p:nvSpPr>
          <p:cNvPr id="40" name="Овал 39"/>
          <p:cNvSpPr/>
          <p:nvPr/>
        </p:nvSpPr>
        <p:spPr>
          <a:xfrm>
            <a:off x="7215600" y="2338297"/>
            <a:ext cx="2232000" cy="2232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865623" y="2511791"/>
            <a:ext cx="13784114" cy="2062103"/>
          </a:xfrm>
          <a:prstGeom prst="roundRect">
            <a:avLst>
              <a:gd name="adj" fmla="val 1210"/>
            </a:avLst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6</a:t>
            </a: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 </a:t>
            </a:r>
            <a:r>
              <a:rPr lang="ru-RU" sz="44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госуслуг (полномочий)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включили в себя  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</a:br>
            <a:r>
              <a:rPr lang="ru-RU" sz="8000" b="1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14 </a:t>
            </a:r>
            <a:r>
              <a:rPr lang="ru-RU" sz="44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клиентоориентированных сервисов</a:t>
            </a:r>
          </a:p>
        </p:txBody>
      </p:sp>
    </p:spTree>
    <p:extLst>
      <p:ext uri="{BB962C8B-B14F-4D97-AF65-F5344CB8AC3E}">
        <p14:creationId xmlns:p14="http://schemas.microsoft.com/office/powerpoint/2010/main" val="406505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D789572-0BCF-4508-92C2-5F72BA72495F}"/>
              </a:ext>
            </a:extLst>
          </p:cNvPr>
          <p:cNvSpPr/>
          <p:nvPr/>
        </p:nvSpPr>
        <p:spPr>
          <a:xfrm rot="16200000">
            <a:off x="-1426464" y="3584447"/>
            <a:ext cx="11558016" cy="8705088"/>
          </a:xfrm>
          <a:prstGeom prst="rect">
            <a:avLst/>
          </a:prstGeom>
          <a:pattFill prst="openDmnd">
            <a:fgClr>
              <a:srgbClr val="E6E6E6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659219" y="385176"/>
            <a:ext cx="22151100" cy="1077218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1828800" eaLnBrk="1" hangingPunct="1">
              <a:spcBef>
                <a:spcPct val="0"/>
              </a:spcBef>
              <a:defRPr sz="6400" b="1" kern="1200">
                <a:solidFill>
                  <a:srgbClr val="0070C0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  <a:sym typeface="Helvetica Neue"/>
              </a:rPr>
              <a:t>Услуги и сервисы ЦЗН</a:t>
            </a:r>
          </a:p>
        </p:txBody>
      </p:sp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8707100" y="13192861"/>
            <a:ext cx="5486400" cy="464811"/>
          </a:xfrm>
        </p:spPr>
        <p:txBody>
          <a:bodyPr/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581" y="3413790"/>
            <a:ext cx="7096376" cy="6715236"/>
          </a:xfrm>
          <a:prstGeom prst="roundRect">
            <a:avLst>
              <a:gd name="adj" fmla="val 1210"/>
            </a:avLst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defTabSz="1828800" hangingPunct="1">
              <a:lnSpc>
                <a:spcPct val="130000"/>
              </a:lnSpc>
            </a:pPr>
            <a:r>
              <a:rPr lang="en-US" sz="6600" b="1" kern="1200" dirty="0">
                <a:solidFill>
                  <a:srgbClr val="E8491D"/>
                </a:solidFill>
                <a:latin typeface="Montserrat SemiBold" pitchFamily="2" charset="77"/>
              </a:rPr>
              <a:t>III</a:t>
            </a:r>
            <a:r>
              <a:rPr lang="ru-RU" sz="6600" b="1" kern="1200" dirty="0">
                <a:solidFill>
                  <a:srgbClr val="E8491D"/>
                </a:solidFill>
                <a:latin typeface="Montserrat SemiBold" pitchFamily="2" charset="77"/>
              </a:rPr>
              <a:t>. </a:t>
            </a:r>
            <a:br>
              <a:rPr lang="ru-RU" sz="5400" b="1" kern="1200" dirty="0">
                <a:solidFill>
                  <a:srgbClr val="E8491D"/>
                </a:solidFill>
                <a:latin typeface="Montserrat SemiBold" pitchFamily="2" charset="77"/>
              </a:rPr>
            </a:br>
            <a:r>
              <a:rPr lang="ru-RU" sz="5400" b="1" kern="1200" dirty="0">
                <a:solidFill>
                  <a:srgbClr val="E8491D"/>
                </a:solidFill>
                <a:latin typeface="Montserrat SemiBold" pitchFamily="2" charset="77"/>
              </a:rPr>
              <a:t>Комплексы </a:t>
            </a:r>
            <a:br>
              <a:rPr lang="ru-RU" sz="5400" b="1" kern="1200" dirty="0">
                <a:solidFill>
                  <a:srgbClr val="E8491D"/>
                </a:solidFill>
                <a:latin typeface="Montserrat SemiBold" pitchFamily="2" charset="77"/>
              </a:rPr>
            </a:br>
            <a:r>
              <a:rPr lang="ru-RU" sz="5400" b="1" kern="1200" dirty="0">
                <a:solidFill>
                  <a:srgbClr val="E8491D"/>
                </a:solidFill>
                <a:latin typeface="Montserrat SemiBold" pitchFamily="2" charset="77"/>
              </a:rPr>
              <a:t>услуг и сервисов </a:t>
            </a:r>
            <a:br>
              <a:rPr lang="ru-RU" sz="5400" b="1" kern="1200" dirty="0">
                <a:solidFill>
                  <a:srgbClr val="E8491D"/>
                </a:solidFill>
                <a:latin typeface="Montserrat SemiBold" pitchFamily="2" charset="77"/>
              </a:rPr>
            </a:br>
            <a:r>
              <a:rPr lang="ru-RU" sz="5400" b="1" kern="1200" dirty="0">
                <a:solidFill>
                  <a:srgbClr val="E8491D"/>
                </a:solidFill>
                <a:latin typeface="Montserrat SemiBold" pitchFamily="2" charset="77"/>
              </a:rPr>
              <a:t>по принципам жизненной ситуации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8302003" y="6840555"/>
            <a:ext cx="828000" cy="828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2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02003" y="4895389"/>
            <a:ext cx="828000" cy="82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642137" y="4775829"/>
            <a:ext cx="13168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828800" hangingPunct="1"/>
            <a: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Перечень утвержден в приказе Минтруда России № 158 </a:t>
            </a:r>
            <a:b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от 23 марта 2022 г. (приложение 1 к Методическим рекомендациям)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642137" y="6736423"/>
            <a:ext cx="13168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828800" hangingPunct="1"/>
            <a: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Типовые технологические карты в стадии утверждения </a:t>
            </a:r>
            <a:b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sz="32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или разработки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37FA86-C4D9-7F43-A63D-F40DE3A4978C}"/>
              </a:ext>
            </a:extLst>
          </p:cNvPr>
          <p:cNvSpPr txBox="1"/>
          <p:nvPr/>
        </p:nvSpPr>
        <p:spPr>
          <a:xfrm>
            <a:off x="11001116" y="9391747"/>
            <a:ext cx="540322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Люди с инвалидностью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Молодые специалисты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Женщины с ребенком в возрасте до 3 лет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Женщины, имеющие детей дошкольного возраста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Открытие собственного дела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37FA86-C4D9-7F43-A63D-F40DE3A4978C}"/>
              </a:ext>
            </a:extLst>
          </p:cNvPr>
          <p:cNvSpPr txBox="1"/>
          <p:nvPr/>
        </p:nvSpPr>
        <p:spPr>
          <a:xfrm>
            <a:off x="17163465" y="9395769"/>
            <a:ext cx="542739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Пенсионеры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altLang="ru-RU" kern="1200" dirty="0" err="1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Предпенсионеры</a:t>
            </a:r>
            <a:endParaRPr lang="ru-RU" altLang="ru-RU" kern="1200" dirty="0">
              <a:solidFill>
                <a:srgbClr val="0070C0"/>
              </a:solidFill>
              <a:latin typeface="Montserrat" pitchFamily="2" charset="-52"/>
              <a:cs typeface="Arial" charset="0"/>
            </a:endParaRP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Граждане, возобновляющие трудовую деятельность после длительного перерыва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Лица, отбывшие наказание</a:t>
            </a:r>
          </a:p>
          <a:p>
            <a:pPr marL="457200" indent="-457200" algn="l" defTabSz="914400" fontAlgn="base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ru-RU" altLang="ru-RU" kern="1200" dirty="0">
                <a:solidFill>
                  <a:srgbClr val="0070C0"/>
                </a:solidFill>
                <a:latin typeface="Montserrat" pitchFamily="2" charset="-52"/>
                <a:cs typeface="Arial" charset="0"/>
              </a:rPr>
              <a:t>Сироты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D81C5E8A-73BF-A9D4-D94B-7BF33CE93363}"/>
              </a:ext>
            </a:extLst>
          </p:cNvPr>
          <p:cNvSpPr/>
          <p:nvPr/>
        </p:nvSpPr>
        <p:spPr>
          <a:xfrm>
            <a:off x="10926286" y="8625300"/>
            <a:ext cx="2196000" cy="504000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cs typeface="Arial" charset="0"/>
              </a:rPr>
              <a:t>1-я очередь</a:t>
            </a:r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5923A004-24C0-B6E0-C2AA-38642F4C8DBD}"/>
              </a:ext>
            </a:extLst>
          </p:cNvPr>
          <p:cNvSpPr/>
          <p:nvPr/>
        </p:nvSpPr>
        <p:spPr>
          <a:xfrm>
            <a:off x="17163465" y="8625300"/>
            <a:ext cx="2196000" cy="504000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cs typeface="Arial" charset="0"/>
              </a:rPr>
              <a:t>2-я очередь</a:t>
            </a:r>
          </a:p>
        </p:txBody>
      </p:sp>
      <p:sp>
        <p:nvSpPr>
          <p:cNvPr id="31" name="Овал 30"/>
          <p:cNvSpPr/>
          <p:nvPr/>
        </p:nvSpPr>
        <p:spPr>
          <a:xfrm>
            <a:off x="7996003" y="2607611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05872" y="2724172"/>
            <a:ext cx="13424114" cy="1323439"/>
          </a:xfrm>
          <a:prstGeom prst="roundRect">
            <a:avLst>
              <a:gd name="adj" fmla="val 1210"/>
            </a:avLst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algn="l" defTabSz="1828800" hangingPunct="1"/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10</a:t>
            </a:r>
            <a:r>
              <a:rPr kumimoji="0" lang="ru-RU" sz="66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 </a:t>
            </a:r>
            <a:r>
              <a:rPr lang="ru-RU" sz="44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типовых жизненных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268535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9D789572-0BCF-4508-92C2-5F72BA72495F}"/>
              </a:ext>
            </a:extLst>
          </p:cNvPr>
          <p:cNvSpPr/>
          <p:nvPr/>
        </p:nvSpPr>
        <p:spPr>
          <a:xfrm rot="16200000">
            <a:off x="-1908901" y="4290729"/>
            <a:ext cx="11334170" cy="7516368"/>
          </a:xfrm>
          <a:prstGeom prst="rect">
            <a:avLst/>
          </a:prstGeom>
          <a:pattFill prst="openDmnd">
            <a:fgClr>
              <a:srgbClr val="E6E6E6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 hangingPunct="1"/>
            <a:endParaRPr lang="ru-RU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659219" y="385176"/>
            <a:ext cx="22151100" cy="1077218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1828800" eaLnBrk="1" hangingPunct="1">
              <a:spcBef>
                <a:spcPct val="0"/>
              </a:spcBef>
              <a:defRPr sz="6400" b="1" kern="1200">
                <a:solidFill>
                  <a:srgbClr val="0070C0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  <a:sym typeface="Helvetica Neue"/>
              </a:rPr>
              <a:t>Услуги и сервисы ЦЗН</a:t>
            </a:r>
          </a:p>
        </p:txBody>
      </p:sp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8707100" y="13192861"/>
            <a:ext cx="5486400" cy="464811"/>
          </a:xfrm>
        </p:spPr>
        <p:txBody>
          <a:bodyPr/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7899" y="3718106"/>
            <a:ext cx="5882549" cy="3703386"/>
          </a:xfrm>
          <a:prstGeom prst="roundRect">
            <a:avLst>
              <a:gd name="adj" fmla="val 1210"/>
            </a:avLst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defTabSz="1828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kern="1200" dirty="0">
                <a:solidFill>
                  <a:srgbClr val="E8491D"/>
                </a:solidFill>
                <a:latin typeface="Montserrat SemiBold" pitchFamily="2" charset="77"/>
              </a:rPr>
              <a:t>IV</a:t>
            </a:r>
            <a:r>
              <a:rPr lang="ru-RU" sz="6600" b="1" kern="1200" dirty="0">
                <a:solidFill>
                  <a:srgbClr val="E8491D"/>
                </a:solidFill>
                <a:latin typeface="Montserrat SemiBold" pitchFamily="2" charset="77"/>
              </a:rPr>
              <a:t>.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E8491D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sym typeface="Helvetica Neue"/>
              </a:rPr>
              <a:t> </a:t>
            </a:r>
            <a:b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E8491D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sym typeface="Helvetica Neue"/>
              </a:rPr>
            </a:b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E8491D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sym typeface="Helvetica Neue"/>
              </a:rPr>
              <a:t>«Одно окно» </a:t>
            </a:r>
            <a:b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E8491D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sym typeface="Helvetica Neue"/>
              </a:rPr>
            </a:b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E8491D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  <a:sym typeface="Helvetica Neue"/>
              </a:rPr>
              <a:t>в ЦЗН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7045331" y="5949091"/>
            <a:ext cx="13183070" cy="3148334"/>
            <a:chOff x="5578800" y="5859717"/>
            <a:chExt cx="13183070" cy="3148334"/>
          </a:xfrm>
        </p:grpSpPr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19C8422B-FEFF-AD11-53C4-505016E85978}"/>
                </a:ext>
              </a:extLst>
            </p:cNvPr>
            <p:cNvSpPr/>
            <p:nvPr/>
          </p:nvSpPr>
          <p:spPr>
            <a:xfrm>
              <a:off x="5578800" y="6885022"/>
              <a:ext cx="4140000" cy="1116000"/>
            </a:xfrm>
            <a:prstGeom prst="roundRect">
              <a:avLst>
                <a:gd name="adj" fmla="val 50000"/>
              </a:avLst>
            </a:prstGeom>
            <a:solidFill>
              <a:srgbClr val="FE664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dirty="0">
                  <a:solidFill>
                    <a:prstClr val="white"/>
                  </a:solidFill>
                  <a:latin typeface="Montserrat Medium" panose="00000600000000000000" pitchFamily="2" charset="-52"/>
                  <a:cs typeface="Arial" charset="0"/>
                  <a:sym typeface="Verdana"/>
                </a:rPr>
                <a:t>Центр занятости населения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1" name="Rounded Rectangle 17">
              <a:extLst>
                <a:ext uri="{FF2B5EF4-FFF2-40B4-BE49-F238E27FC236}">
                  <a16:creationId xmlns:a16="http://schemas.microsoft.com/office/drawing/2014/main" id="{1BC55E9B-0875-EE20-7DA1-F685CB4C7131}"/>
                </a:ext>
              </a:extLst>
            </p:cNvPr>
            <p:cNvSpPr/>
            <p:nvPr/>
          </p:nvSpPr>
          <p:spPr>
            <a:xfrm>
              <a:off x="12028560" y="5859717"/>
              <a:ext cx="6733310" cy="1116000"/>
            </a:xfrm>
            <a:prstGeom prst="roundRect">
              <a:avLst>
                <a:gd name="adj" fmla="val 50000"/>
              </a:avLst>
            </a:prstGeom>
            <a:solidFill>
              <a:srgbClr val="0370C0"/>
            </a:solidFill>
            <a:ln>
              <a:solidFill>
                <a:srgbClr val="03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dirty="0">
                  <a:solidFill>
                    <a:prstClr val="white"/>
                  </a:solidFill>
                  <a:latin typeface="Montserrat Medium" panose="00000600000000000000" pitchFamily="2" charset="-52"/>
                  <a:cs typeface="Arial" charset="0"/>
                  <a:sym typeface="Verdana"/>
                </a:rPr>
                <a:t>МФЦ (государственные </a:t>
              </a:r>
              <a:br>
                <a:rPr lang="en-US" dirty="0">
                  <a:solidFill>
                    <a:prstClr val="white"/>
                  </a:solidFill>
                  <a:latin typeface="Montserrat Medium" panose="00000600000000000000" pitchFamily="2" charset="-52"/>
                  <a:cs typeface="Arial" charset="0"/>
                  <a:sym typeface="Verdana"/>
                </a:rPr>
              </a:br>
              <a:r>
                <a:rPr lang="ru-RU" dirty="0">
                  <a:solidFill>
                    <a:prstClr val="white"/>
                  </a:solidFill>
                  <a:latin typeface="Montserrat Medium" panose="00000600000000000000" pitchFamily="2" charset="-52"/>
                  <a:cs typeface="Arial" charset="0"/>
                  <a:sym typeface="Verdana"/>
                </a:rPr>
                <a:t>и муниципальные услуги)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  <a:sym typeface="Helvetica Neue"/>
              </a:endParaRPr>
            </a:p>
          </p:txBody>
        </p:sp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64082F7C-FE95-9EB1-CAFE-5DAF7F68CFDD}"/>
                </a:ext>
              </a:extLst>
            </p:cNvPr>
            <p:cNvSpPr/>
            <p:nvPr/>
          </p:nvSpPr>
          <p:spPr>
            <a:xfrm>
              <a:off x="12029870" y="7892051"/>
              <a:ext cx="6732000" cy="1116000"/>
            </a:xfrm>
            <a:prstGeom prst="roundRect">
              <a:avLst>
                <a:gd name="adj" fmla="val 50000"/>
              </a:avLst>
            </a:prstGeom>
            <a:solidFill>
              <a:srgbClr val="0370C0"/>
            </a:solidFill>
            <a:ln>
              <a:solidFill>
                <a:srgbClr val="03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ru-RU" dirty="0">
                  <a:solidFill>
                    <a:prstClr val="white"/>
                  </a:solidFill>
                  <a:latin typeface="Montserrat Medium" panose="00000600000000000000" pitchFamily="2" charset="-52"/>
                  <a:cs typeface="Arial" charset="0"/>
                  <a:sym typeface="Verdana"/>
                </a:rPr>
                <a:t>ЦОУ «Мой бизнес» (меры поддержки предпринимательства)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Medium" panose="00000600000000000000" pitchFamily="2" charset="-52"/>
                <a:ea typeface="+mn-ea"/>
                <a:cs typeface="+mn-cs"/>
                <a:sym typeface="Helvetica Neue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9667120" y="6306815"/>
              <a:ext cx="2361440" cy="1136207"/>
              <a:chOff x="9667120" y="6306815"/>
              <a:chExt cx="2361440" cy="1136207"/>
            </a:xfrm>
          </p:grpSpPr>
          <p:sp>
            <p:nvSpPr>
              <p:cNvPr id="32" name="Дуга 31"/>
              <p:cNvSpPr/>
              <p:nvPr/>
            </p:nvSpPr>
            <p:spPr>
              <a:xfrm rot="16200000">
                <a:off x="10967183" y="6417718"/>
                <a:ext cx="914400" cy="914400"/>
              </a:xfrm>
              <a:prstGeom prst="arc">
                <a:avLst/>
              </a:prstGeom>
              <a:ln w="12700">
                <a:solidFill>
                  <a:srgbClr val="03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endParaRPr>
              </a:p>
            </p:txBody>
          </p:sp>
          <p:cxnSp>
            <p:nvCxnSpPr>
              <p:cNvPr id="33" name="Прямая со стрелкой 32"/>
              <p:cNvCxnSpPr>
                <a:stCxn id="32" idx="2"/>
                <a:endCxn id="21" idx="1"/>
              </p:cNvCxnSpPr>
              <p:nvPr/>
            </p:nvCxnSpPr>
            <p:spPr>
              <a:xfrm flipV="1">
                <a:off x="11424383" y="6417717"/>
                <a:ext cx="604177" cy="1"/>
              </a:xfrm>
              <a:prstGeom prst="straightConnector1">
                <a:avLst/>
              </a:prstGeom>
              <a:ln w="12700">
                <a:solidFill>
                  <a:srgbClr val="0370C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Дуга 33"/>
              <p:cNvSpPr/>
              <p:nvPr/>
            </p:nvSpPr>
            <p:spPr>
              <a:xfrm rot="16200000" flipH="1" flipV="1">
                <a:off x="9749048" y="6224887"/>
                <a:ext cx="1136207" cy="1300063"/>
              </a:xfrm>
              <a:prstGeom prst="arc">
                <a:avLst/>
              </a:prstGeom>
              <a:ln w="12700">
                <a:solidFill>
                  <a:srgbClr val="03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endParaRPr>
              </a:p>
            </p:txBody>
          </p:sp>
        </p:grpSp>
        <p:cxnSp>
          <p:nvCxnSpPr>
            <p:cNvPr id="27" name="Прямая соединительная линия 26"/>
            <p:cNvCxnSpPr>
              <a:stCxn id="19" idx="3"/>
            </p:cNvCxnSpPr>
            <p:nvPr/>
          </p:nvCxnSpPr>
          <p:spPr>
            <a:xfrm>
              <a:off x="9718800" y="7443022"/>
              <a:ext cx="598352" cy="0"/>
            </a:xfrm>
            <a:prstGeom prst="line">
              <a:avLst/>
            </a:prstGeom>
            <a:ln w="12700">
              <a:solidFill>
                <a:srgbClr val="03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27"/>
            <p:cNvGrpSpPr/>
            <p:nvPr/>
          </p:nvGrpSpPr>
          <p:grpSpPr>
            <a:xfrm flipV="1">
              <a:off x="9689596" y="7443023"/>
              <a:ext cx="2340274" cy="1136207"/>
              <a:chOff x="9669546" y="6306815"/>
              <a:chExt cx="2340274" cy="1136207"/>
            </a:xfrm>
          </p:grpSpPr>
          <p:sp>
            <p:nvSpPr>
              <p:cNvPr id="29" name="Дуга 28"/>
              <p:cNvSpPr/>
              <p:nvPr/>
            </p:nvSpPr>
            <p:spPr>
              <a:xfrm rot="16200000">
                <a:off x="10969609" y="6435994"/>
                <a:ext cx="914400" cy="914400"/>
              </a:xfrm>
              <a:prstGeom prst="arc">
                <a:avLst/>
              </a:prstGeom>
              <a:ln w="12700">
                <a:solidFill>
                  <a:srgbClr val="03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endParaRPr>
              </a:p>
            </p:txBody>
          </p:sp>
          <p:cxnSp>
            <p:nvCxnSpPr>
              <p:cNvPr id="30" name="Прямая со стрелкой 29"/>
              <p:cNvCxnSpPr>
                <a:stCxn id="29" idx="2"/>
                <a:endCxn id="22" idx="1"/>
              </p:cNvCxnSpPr>
              <p:nvPr/>
            </p:nvCxnSpPr>
            <p:spPr>
              <a:xfrm flipV="1">
                <a:off x="11426809" y="6435994"/>
                <a:ext cx="583011" cy="0"/>
              </a:xfrm>
              <a:prstGeom prst="straightConnector1">
                <a:avLst/>
              </a:prstGeom>
              <a:ln w="12700">
                <a:solidFill>
                  <a:srgbClr val="0370C0"/>
                </a:solidFill>
                <a:tailEnd type="arrow" w="lg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Дуга 30"/>
              <p:cNvSpPr/>
              <p:nvPr/>
            </p:nvSpPr>
            <p:spPr>
              <a:xfrm rot="16200000" flipH="1" flipV="1">
                <a:off x="9751474" y="6224887"/>
                <a:ext cx="1136207" cy="1300063"/>
              </a:xfrm>
              <a:prstGeom prst="arc">
                <a:avLst/>
              </a:prstGeom>
              <a:ln w="12700">
                <a:solidFill>
                  <a:srgbClr val="03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 Neue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3B75818-FD9A-01A3-CC39-57FD5E09C56B}"/>
              </a:ext>
            </a:extLst>
          </p:cNvPr>
          <p:cNvSpPr txBox="1"/>
          <p:nvPr/>
        </p:nvSpPr>
        <p:spPr>
          <a:xfrm>
            <a:off x="8604313" y="9606016"/>
            <a:ext cx="13038629" cy="1563828"/>
          </a:xfrm>
          <a:prstGeom prst="rect">
            <a:avLst/>
          </a:prstGeom>
          <a:noFill/>
        </p:spPr>
        <p:txBody>
          <a:bodyPr wrap="square" numCol="1" spcCol="720000">
            <a:noAutofit/>
          </a:bodyPr>
          <a:lstStyle/>
          <a:p>
            <a:pPr marL="0" marR="0" lvl="0" indent="0" algn="l" defTabSz="2438338" rtl="0" eaLnBrk="1" fontAlgn="auto" latinLnBrk="0" hangingPunct="1">
              <a:spcBef>
                <a:spcPts val="1200"/>
              </a:spcBef>
              <a:spcAft>
                <a:spcPts val="1200"/>
              </a:spcAft>
              <a:buClr>
                <a:srgbClr val="FE6641"/>
              </a:buClr>
              <a:buSzTx/>
              <a:buFontTx/>
              <a:buNone/>
              <a:tabLst/>
              <a:defRPr/>
            </a:pPr>
            <a:r>
              <a:rPr kumimoji="0" lang="ru-RU" altLang="ru-RU" b="0" i="0" u="none" strike="noStrike" kern="0" cap="none" spc="0" normalizeH="0" baseline="0" noProof="0" dirty="0">
                <a:ln>
                  <a:noFill/>
                </a:ln>
                <a:solidFill>
                  <a:srgbClr val="0370C0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" charset="0"/>
                <a:sym typeface="Helvetica Neue"/>
              </a:rPr>
              <a:t>Присоединение услуг, сервисов и мер поддержки в экосистему СЗН через уже созданные комплексные институты – МФЦ и центры «Мой бизнес»</a:t>
            </a:r>
          </a:p>
          <a:p>
            <a:pPr marL="312738" marR="0" lvl="0" indent="-312738" algn="l" defTabSz="2438338" rtl="0" eaLnBrk="1" fontAlgn="auto" latinLnBrk="0" hangingPunct="1">
              <a:spcBef>
                <a:spcPts val="1200"/>
              </a:spcBef>
              <a:spcAft>
                <a:spcPts val="1200"/>
              </a:spcAft>
              <a:buClr>
                <a:srgbClr val="FE664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altLang="ru-RU" b="0" i="0" u="none" strike="noStrike" kern="0" cap="none" spc="0" normalizeH="0" baseline="0" noProof="0" dirty="0">
              <a:ln>
                <a:noFill/>
              </a:ln>
              <a:solidFill>
                <a:srgbClr val="0370C0"/>
              </a:solidFill>
              <a:effectLst/>
              <a:uLnTx/>
              <a:uFillTx/>
              <a:latin typeface="Montserrat" pitchFamily="2" charset="-52"/>
              <a:ea typeface="+mn-ea"/>
              <a:cs typeface="Arial" charset="0"/>
              <a:sym typeface="Helvetica Neue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604313" y="10989864"/>
            <a:ext cx="13318549" cy="957063"/>
          </a:xfrm>
          <a:prstGeom prst="rect">
            <a:avLst/>
          </a:prstGeom>
          <a:noFill/>
        </p:spPr>
        <p:txBody>
          <a:bodyPr wrap="square" numCol="1" spcCol="720000">
            <a:noAutofit/>
          </a:bodyPr>
          <a:lstStyle/>
          <a:p>
            <a:pPr algn="l" hangingPunct="1">
              <a:spcBef>
                <a:spcPts val="1200"/>
              </a:spcBef>
              <a:spcAft>
                <a:spcPts val="1200"/>
              </a:spcAft>
              <a:buClr>
                <a:srgbClr val="FE6641"/>
              </a:buClr>
            </a:pPr>
            <a:r>
              <a:rPr lang="ru-RU" altLang="ru-RU" dirty="0">
                <a:solidFill>
                  <a:srgbClr val="0370C0"/>
                </a:solidFill>
                <a:latin typeface="Montserrat" pitchFamily="2" charset="-52"/>
                <a:cs typeface="Arial" charset="0"/>
              </a:rPr>
              <a:t>Способ присоединения – размещение в ЦЗН удаленных рабочих мест МФЦ / центра «Мой бизнес» по соглашению </a:t>
            </a:r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id="{C12216D8-280E-E513-5378-E0ACE7EFFE2D}"/>
              </a:ext>
            </a:extLst>
          </p:cNvPr>
          <p:cNvSpPr/>
          <p:nvPr/>
        </p:nvSpPr>
        <p:spPr>
          <a:xfrm>
            <a:off x="8670693" y="12262898"/>
            <a:ext cx="13774970" cy="899153"/>
          </a:xfrm>
          <a:prstGeom prst="roundRect">
            <a:avLst>
              <a:gd name="adj" fmla="val 0"/>
            </a:avLst>
          </a:prstGeom>
          <a:noFill/>
        </p:spPr>
        <p:txBody>
          <a:bodyPr wrap="square" numCol="1" spcCol="720000">
            <a:noAutofit/>
          </a:bodyPr>
          <a:lstStyle/>
          <a:p>
            <a:pPr algn="l" hangingPunct="1">
              <a:spcBef>
                <a:spcPts val="1200"/>
              </a:spcBef>
              <a:spcAft>
                <a:spcPts val="1200"/>
              </a:spcAft>
              <a:buClr>
                <a:srgbClr val="FE6641"/>
              </a:buClr>
            </a:pPr>
            <a:r>
              <a:rPr lang="ru-RU" altLang="ru-RU" dirty="0">
                <a:solidFill>
                  <a:srgbClr val="0370C0"/>
                </a:solidFill>
                <a:latin typeface="Montserrat" pitchFamily="2" charset="-52"/>
                <a:cs typeface="Arial" charset="0"/>
              </a:rPr>
              <a:t>Услуги на удаленном рабочем месте предоставляет специалист ЦЗН, </a:t>
            </a:r>
            <a:br>
              <a:rPr lang="ru-RU" altLang="ru-RU" dirty="0">
                <a:solidFill>
                  <a:srgbClr val="0370C0"/>
                </a:solidFill>
                <a:latin typeface="Montserrat" pitchFamily="2" charset="-52"/>
                <a:cs typeface="Arial" charset="0"/>
              </a:rPr>
            </a:br>
            <a:r>
              <a:rPr lang="ru-RU" altLang="ru-RU" dirty="0">
                <a:solidFill>
                  <a:srgbClr val="0370C0"/>
                </a:solidFill>
                <a:latin typeface="Montserrat" pitchFamily="2" charset="-52"/>
                <a:cs typeface="Arial" charset="0"/>
              </a:rPr>
              <a:t>он же является сотрудников МФЦ / «Мой бизнес» на 0,25 ставки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42528" y="2725665"/>
            <a:ext cx="152313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ru-RU" sz="2800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Методические рекомендации </a:t>
            </a:r>
            <a: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по организации предоставления государственных услуг в области содействия занятости населения, иных государственных и муниципальных услуг (или их части), негосударственных услуг и мер поддержки </a:t>
            </a:r>
            <a:r>
              <a:rPr lang="ru-RU" sz="2800" b="1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по принципу «одного окна» </a:t>
            </a:r>
            <a: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в целях содействия гражданам и работодателям в комплексном решении ситуации, связанной </a:t>
            </a:r>
            <a:b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с занятостью, утв. Приказом Минтруда России № 158 от 23 марта 2022 г. </a:t>
            </a:r>
          </a:p>
        </p:txBody>
      </p:sp>
      <p:sp>
        <p:nvSpPr>
          <p:cNvPr id="44" name="Овал 43"/>
          <p:cNvSpPr/>
          <p:nvPr/>
        </p:nvSpPr>
        <p:spPr>
          <a:xfrm>
            <a:off x="7045331" y="2970469"/>
            <a:ext cx="828000" cy="82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-52"/>
                <a:ea typeface="+mn-ea"/>
                <a:cs typeface="+mn-cs"/>
                <a:sym typeface="Helvetica Neue"/>
              </a:rPr>
              <a:t>1</a:t>
            </a:r>
          </a:p>
        </p:txBody>
      </p:sp>
      <p:sp>
        <p:nvSpPr>
          <p:cNvPr id="46" name="Овал 45"/>
          <p:cNvSpPr/>
          <p:nvPr/>
        </p:nvSpPr>
        <p:spPr>
          <a:xfrm>
            <a:off x="6865331" y="9369584"/>
            <a:ext cx="1188000" cy="118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865331" y="10730456"/>
            <a:ext cx="1188000" cy="118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865331" y="12099584"/>
            <a:ext cx="1188000" cy="1188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Graphic 39">
            <a:extLst>
              <a:ext uri="{FF2B5EF4-FFF2-40B4-BE49-F238E27FC236}">
                <a16:creationId xmlns:a16="http://schemas.microsoft.com/office/drawing/2014/main" id="{858115A4-39CC-EC8F-5CC0-B16500681A9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31" y="9571812"/>
            <a:ext cx="720000" cy="7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298B0C7-C46B-C949-997F-FED434C80F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31" y="10989864"/>
            <a:ext cx="720000" cy="72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410" y="12262898"/>
            <a:ext cx="94384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7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D789572-0BCF-4508-92C2-5F72BA72495F}"/>
              </a:ext>
            </a:extLst>
          </p:cNvPr>
          <p:cNvSpPr/>
          <p:nvPr/>
        </p:nvSpPr>
        <p:spPr>
          <a:xfrm rot="16200000">
            <a:off x="226821" y="2155008"/>
            <a:ext cx="11334170" cy="11787808"/>
          </a:xfrm>
          <a:prstGeom prst="rect">
            <a:avLst/>
          </a:prstGeom>
          <a:pattFill prst="openDmnd">
            <a:fgClr>
              <a:srgbClr val="E6E6E6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l" defTabSz="914400" hangingPunct="1"/>
            <a:endParaRPr lang="ru-RU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659220" y="385177"/>
            <a:ext cx="22151100" cy="1077218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 defTabSz="1828800" eaLnBrk="1" hangingPunct="1">
              <a:spcBef>
                <a:spcPct val="0"/>
              </a:spcBef>
              <a:defRPr sz="6400" b="1" kern="1200">
                <a:solidFill>
                  <a:srgbClr val="0070C0"/>
                </a:solidFill>
                <a:uLnTx/>
                <a:latin typeface="Montserrat SemiBold" pitchFamily="2" charset="77"/>
                <a:ea typeface="+mj-ea"/>
                <a:cs typeface="+mj-cs"/>
              </a:defRPr>
            </a:lvl1pPr>
          </a:lstStyle>
          <a:p>
            <a:r>
              <a:rPr lang="ru-RU" dirty="0"/>
              <a:t>Инструменты для формирования будущего</a:t>
            </a:r>
          </a:p>
        </p:txBody>
      </p:sp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8707100" y="13192862"/>
            <a:ext cx="5486400" cy="464812"/>
          </a:xfrm>
        </p:spPr>
        <p:txBody>
          <a:bodyPr/>
          <a:lstStyle/>
          <a:p>
            <a:pPr>
              <a:defRPr/>
            </a:pPr>
            <a:fld id="{3EB41C90-D637-C143-BDA7-191B306197C0}" type="slidenum">
              <a:rPr lang="en-US">
                <a:solidFill>
                  <a:prstClr val="black">
                    <a:tint val="75000"/>
                  </a:prstClr>
                </a:solidFill>
                <a:latin typeface="Montserrat" panose="00000500000000000000" pitchFamily="2" charset="-52"/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E84DF0-8836-784C-E462-C41B4A8B8955}"/>
              </a:ext>
            </a:extLst>
          </p:cNvPr>
          <p:cNvSpPr txBox="1"/>
          <p:nvPr/>
        </p:nvSpPr>
        <p:spPr>
          <a:xfrm>
            <a:off x="897731" y="4028866"/>
            <a:ext cx="9532854" cy="688496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828800" hangingPunct="1">
              <a:lnSpc>
                <a:spcPct val="130000"/>
              </a:lnSpc>
              <a:defRPr sz="4800" b="1" kern="1200">
                <a:solidFill>
                  <a:srgbClr val="FF6600"/>
                </a:solidFill>
                <a:latin typeface="Montserrat SemiBold" pitchFamily="2" charset="77"/>
              </a:defRPr>
            </a:lvl1pPr>
          </a:lstStyle>
          <a:p>
            <a:pPr defTabSz="3657600"/>
            <a:r>
              <a:rPr lang="ru-RU" sz="5400" dirty="0">
                <a:solidFill>
                  <a:srgbClr val="E8491D"/>
                </a:solidFill>
              </a:rPr>
              <a:t>КАРТА (РЕЕСТР) </a:t>
            </a:r>
            <a:br>
              <a:rPr lang="ru-RU" sz="5400" dirty="0">
                <a:solidFill>
                  <a:srgbClr val="E8491D"/>
                </a:solidFill>
              </a:rPr>
            </a:br>
            <a:r>
              <a:rPr lang="ru-RU" sz="5400" dirty="0">
                <a:solidFill>
                  <a:srgbClr val="E8491D"/>
                </a:solidFill>
              </a:rPr>
              <a:t>СЕРВИСОВ –</a:t>
            </a:r>
          </a:p>
          <a:p>
            <a:pPr defTabSz="3657600">
              <a:spcBef>
                <a:spcPts val="1800"/>
              </a:spcBef>
            </a:pPr>
            <a:r>
              <a:rPr lang="ru-RU" sz="4400" dirty="0">
                <a:solidFill>
                  <a:srgbClr val="0070C0"/>
                </a:solidFill>
              </a:rPr>
              <a:t>банк данных, содержащий характеристики </a:t>
            </a:r>
            <a:r>
              <a:rPr lang="ru-RU" sz="4400" dirty="0" err="1">
                <a:solidFill>
                  <a:srgbClr val="0070C0"/>
                </a:solidFill>
              </a:rPr>
              <a:t>клиентоцентричных</a:t>
            </a:r>
            <a:r>
              <a:rPr lang="ru-RU" sz="4400" dirty="0">
                <a:solidFill>
                  <a:srgbClr val="0070C0"/>
                </a:solidFill>
              </a:rPr>
              <a:t> сервисов, разрабатываемых для ЦЗН</a:t>
            </a:r>
          </a:p>
          <a:p>
            <a:pPr defTabSz="3657600"/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1090840" y="2904120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1800" kern="1200">
              <a:solidFill>
                <a:srgbClr val="FF6600"/>
              </a:solidFill>
              <a:latin typeface="Calibri" panose="020F050202020403020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28314" y="2971531"/>
            <a:ext cx="57063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ru-RU" sz="8000" b="1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76 </a:t>
            </a:r>
            <a:r>
              <a:rPr lang="ru-RU" sz="44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сервисов </a:t>
            </a:r>
            <a:br>
              <a:rPr lang="ru-RU" sz="44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</a:br>
            <a:endParaRPr lang="ru-RU" sz="1800" kern="1200" dirty="0">
              <a:solidFill>
                <a:srgbClr val="FF6600"/>
              </a:solidFill>
              <a:latin typeface="Calibri" panose="020F0502020204030204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1090840" y="4664600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1800" kern="1200">
              <a:solidFill>
                <a:srgbClr val="FF6600"/>
              </a:solidFill>
              <a:latin typeface="Calibri" panose="020F05020202040302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328315" y="4722881"/>
            <a:ext cx="9794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828800" hangingPunct="1"/>
            <a:r>
              <a:rPr lang="ru-RU" sz="8000" b="1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13</a:t>
            </a:r>
            <a:r>
              <a:rPr lang="ru-RU" sz="66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 </a:t>
            </a:r>
            <a:r>
              <a:rPr lang="ru-RU" sz="4400" kern="1200" dirty="0">
                <a:solidFill>
                  <a:srgbClr val="FF6600"/>
                </a:solidFill>
                <a:latin typeface="Montserrat SemiBold" panose="00000700000000000000" pitchFamily="2" charset="-52"/>
              </a:rPr>
              <a:t>госуслуг (полномочий) СЗН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090840" y="7443010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11090840" y="9256740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1090840" y="11119118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328314" y="7578501"/>
            <a:ext cx="57743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828800" hangingPunct="1"/>
            <a:r>
              <a:rPr lang="ru-RU" sz="6000" b="1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52</a:t>
            </a:r>
            <a:r>
              <a:rPr lang="ru-RU" sz="48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 </a:t>
            </a:r>
            <a:r>
              <a:rPr lang="ru-RU" sz="32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прототипа сервисов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328314" y="9407883"/>
            <a:ext cx="67313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828800" hangingPunct="1"/>
            <a:r>
              <a:rPr lang="ru-RU" sz="6000" b="1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10</a:t>
            </a:r>
            <a:r>
              <a:rPr lang="ru-RU" sz="48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 </a:t>
            </a:r>
            <a:r>
              <a:rPr lang="ru-RU" sz="32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сервисов для апробации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1328315" y="11267709"/>
            <a:ext cx="64187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828800" hangingPunct="1"/>
            <a:r>
              <a:rPr lang="ru-RU" sz="6000" b="1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14</a:t>
            </a:r>
            <a:r>
              <a:rPr lang="ru-RU" sz="48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 </a:t>
            </a:r>
            <a:r>
              <a:rPr lang="ru-RU" sz="3200" kern="1200" dirty="0">
                <a:solidFill>
                  <a:srgbClr val="0070C0"/>
                </a:solidFill>
                <a:latin typeface="Montserrat SemiBold" panose="00000700000000000000" pitchFamily="2" charset="-52"/>
              </a:rPr>
              <a:t>действующих сервисов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8678672" y="7629120"/>
            <a:ext cx="0" cy="5076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9">
            <a:extLst>
              <a:ext uri="{FF2B5EF4-FFF2-40B4-BE49-F238E27FC236}">
                <a16:creationId xmlns:a16="http://schemas.microsoft.com/office/drawing/2014/main" id="{3A7A5C72-D286-9967-2274-B2753AFCFBA0}"/>
              </a:ext>
            </a:extLst>
          </p:cNvPr>
          <p:cNvSpPr/>
          <p:nvPr/>
        </p:nvSpPr>
        <p:spPr>
          <a:xfrm>
            <a:off x="19201686" y="7629120"/>
            <a:ext cx="3672000" cy="720000"/>
          </a:xfrm>
          <a:prstGeom prst="roundRect">
            <a:avLst/>
          </a:prstGeom>
          <a:noFill/>
          <a:ln w="28575" cap="flat" cmpd="sng" algn="ctr">
            <a:solidFill>
              <a:srgbClr val="D9D9D9"/>
            </a:solidFill>
            <a:prstDash val="solid"/>
            <a:miter lim="800000"/>
          </a:ln>
          <a:effectLst/>
        </p:spPr>
        <p:txBody>
          <a:bodyPr wrap="square" lIns="72000" tIns="36000" rIns="72000" bIns="36000" rtlCol="0" anchor="ctr">
            <a:noAutofit/>
          </a:bodyPr>
          <a:lstStyle/>
          <a:p>
            <a:pPr algn="l" defTabSz="914400" hangingPunct="1">
              <a:lnSpc>
                <a:spcPct val="107000"/>
              </a:lnSpc>
              <a:defRPr/>
            </a:pPr>
            <a:r>
              <a:rPr lang="ru-RU" sz="18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НАЗНАЧЕНИЕ СЕРВИСА</a:t>
            </a:r>
          </a:p>
        </p:txBody>
      </p:sp>
      <p:sp>
        <p:nvSpPr>
          <p:cNvPr id="48" name="Rounded Rectangle 12">
            <a:extLst>
              <a:ext uri="{FF2B5EF4-FFF2-40B4-BE49-F238E27FC236}">
                <a16:creationId xmlns:a16="http://schemas.microsoft.com/office/drawing/2014/main" id="{A4FEB2D4-601E-BABF-B2E0-FC3EE9318FB6}"/>
              </a:ext>
            </a:extLst>
          </p:cNvPr>
          <p:cNvSpPr/>
          <p:nvPr/>
        </p:nvSpPr>
        <p:spPr>
          <a:xfrm>
            <a:off x="19201686" y="8484023"/>
            <a:ext cx="3672000" cy="720000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lIns="72000" tIns="36000" rIns="72000" bIns="36000" rtlCol="0" anchor="ctr">
            <a:noAutofit/>
          </a:bodyPr>
          <a:lstStyle/>
          <a:p>
            <a:pPr algn="l" defTabSz="914400" hangingPunct="1">
              <a:lnSpc>
                <a:spcPct val="107000"/>
              </a:lnSpc>
              <a:defRPr/>
            </a:pPr>
            <a:r>
              <a:rPr lang="ru-RU" sz="18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КАТЕГОРИИ ЗАЯВИТЕЛЕЙ</a:t>
            </a:r>
          </a:p>
        </p:txBody>
      </p:sp>
      <p:sp>
        <p:nvSpPr>
          <p:cNvPr id="49" name="Rounded Rectangle 15">
            <a:extLst>
              <a:ext uri="{FF2B5EF4-FFF2-40B4-BE49-F238E27FC236}">
                <a16:creationId xmlns:a16="http://schemas.microsoft.com/office/drawing/2014/main" id="{32E3FCCC-C4B5-9D1B-C689-88D3B8D6CE16}"/>
              </a:ext>
            </a:extLst>
          </p:cNvPr>
          <p:cNvSpPr/>
          <p:nvPr/>
        </p:nvSpPr>
        <p:spPr>
          <a:xfrm>
            <a:off x="19201686" y="11048732"/>
            <a:ext cx="3672000" cy="720000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lIns="72000" tIns="36000" rIns="72000" bIns="36000" rtlCol="0" anchor="ctr">
            <a:noAutofit/>
          </a:bodyPr>
          <a:lstStyle/>
          <a:p>
            <a:pPr algn="l" defTabSz="914400" hangingPunct="1">
              <a:lnSpc>
                <a:spcPct val="107000"/>
              </a:lnSpc>
              <a:defRPr/>
            </a:pPr>
            <a:r>
              <a:rPr lang="ru-RU" sz="18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ДАТА ВВОДА СЕРВИСА</a:t>
            </a:r>
          </a:p>
        </p:txBody>
      </p:sp>
      <p:sp>
        <p:nvSpPr>
          <p:cNvPr id="50" name="Rounded Rectangle 16">
            <a:extLst>
              <a:ext uri="{FF2B5EF4-FFF2-40B4-BE49-F238E27FC236}">
                <a16:creationId xmlns:a16="http://schemas.microsoft.com/office/drawing/2014/main" id="{B3A2E754-5A5E-E075-1EC3-F90C7808D3CA}"/>
              </a:ext>
            </a:extLst>
          </p:cNvPr>
          <p:cNvSpPr/>
          <p:nvPr/>
        </p:nvSpPr>
        <p:spPr>
          <a:xfrm>
            <a:off x="19201686" y="9338926"/>
            <a:ext cx="3672000" cy="720000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lIns="72000" tIns="36000" rIns="72000" bIns="36000" rtlCol="0" anchor="ctr">
            <a:noAutofit/>
          </a:bodyPr>
          <a:lstStyle/>
          <a:p>
            <a:pPr algn="l" defTabSz="914400" hangingPunct="1">
              <a:lnSpc>
                <a:spcPct val="107000"/>
              </a:lnSpc>
              <a:defRPr/>
            </a:pPr>
            <a:r>
              <a:rPr lang="ru-RU" sz="18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РЕЗУЛЬТАТ СЕРВИСА</a:t>
            </a:r>
          </a:p>
        </p:txBody>
      </p:sp>
      <p:sp>
        <p:nvSpPr>
          <p:cNvPr id="51" name="Rounded Rectangle 21">
            <a:extLst>
              <a:ext uri="{FF2B5EF4-FFF2-40B4-BE49-F238E27FC236}">
                <a16:creationId xmlns:a16="http://schemas.microsoft.com/office/drawing/2014/main" id="{20BDB9BC-0107-06A5-6ABC-A3D775C72464}"/>
              </a:ext>
            </a:extLst>
          </p:cNvPr>
          <p:cNvSpPr/>
          <p:nvPr/>
        </p:nvSpPr>
        <p:spPr>
          <a:xfrm>
            <a:off x="19201686" y="10193829"/>
            <a:ext cx="3672000" cy="720000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lIns="72000" tIns="36000" rIns="72000" bIns="36000" rtlCol="0" anchor="ctr">
            <a:noAutofit/>
          </a:bodyPr>
          <a:lstStyle/>
          <a:p>
            <a:pPr algn="l" defTabSz="914400" hangingPunct="1">
              <a:lnSpc>
                <a:spcPct val="107000"/>
              </a:lnSpc>
              <a:defRPr/>
            </a:pPr>
            <a:r>
              <a:rPr lang="ru-RU" sz="18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СХЕМА ПРЕДОСТАВЛЕНИЯ СЕРВИСА </a:t>
            </a:r>
          </a:p>
        </p:txBody>
      </p:sp>
      <p:sp>
        <p:nvSpPr>
          <p:cNvPr id="52" name="Rounded Rectangle 15">
            <a:extLst>
              <a:ext uri="{FF2B5EF4-FFF2-40B4-BE49-F238E27FC236}">
                <a16:creationId xmlns:a16="http://schemas.microsoft.com/office/drawing/2014/main" id="{32E3FCCC-C4B5-9D1B-C689-88D3B8D6CE16}"/>
              </a:ext>
            </a:extLst>
          </p:cNvPr>
          <p:cNvSpPr/>
          <p:nvPr/>
        </p:nvSpPr>
        <p:spPr>
          <a:xfrm>
            <a:off x="19201686" y="11903634"/>
            <a:ext cx="3672000" cy="720000"/>
          </a:xfrm>
          <a:prstGeom prst="roundRect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wrap="square" lIns="72000" tIns="36000" rIns="72000" bIns="36000" rtlCol="0" anchor="ctr">
            <a:noAutofit/>
          </a:bodyPr>
          <a:lstStyle/>
          <a:p>
            <a:pPr algn="l" defTabSz="914400" hangingPunct="1">
              <a:lnSpc>
                <a:spcPct val="107000"/>
              </a:lnSpc>
              <a:defRPr/>
            </a:pPr>
            <a:r>
              <a:rPr lang="ru-RU" sz="18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 другая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991192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D789572-0BCF-4508-92C2-5F72BA72495F}"/>
              </a:ext>
            </a:extLst>
          </p:cNvPr>
          <p:cNvSpPr/>
          <p:nvPr/>
        </p:nvSpPr>
        <p:spPr>
          <a:xfrm rot="16200000">
            <a:off x="7818784" y="-2849220"/>
            <a:ext cx="8746433" cy="24384002"/>
          </a:xfrm>
          <a:prstGeom prst="rect">
            <a:avLst/>
          </a:prstGeom>
          <a:pattFill prst="openDmnd">
            <a:fgClr>
              <a:srgbClr val="E6E6E6"/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914400" hangingPunct="1"/>
            <a:endParaRPr lang="ru-RU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E44AD5-4368-AB49-909C-BDAFEEBF78F1}"/>
              </a:ext>
            </a:extLst>
          </p:cNvPr>
          <p:cNvSpPr txBox="1"/>
          <p:nvPr/>
        </p:nvSpPr>
        <p:spPr>
          <a:xfrm>
            <a:off x="659219" y="385176"/>
            <a:ext cx="22151100" cy="2062103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 algn="l" defTabSz="1828800" eaLnBrk="1" hangingPunct="1">
              <a:spcBef>
                <a:spcPct val="0"/>
              </a:spcBef>
              <a:defRPr sz="6400" b="1" kern="1200">
                <a:solidFill>
                  <a:srgbClr val="0070C0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  <a:sym typeface="Helvetica Neue"/>
              </a:rPr>
              <a:t>Формирование регионом экосистемы </a:t>
            </a:r>
            <a:br>
              <a:rPr kumimoji="0" lang="ru-RU" sz="6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  <a:sym typeface="Helvetica Neue"/>
              </a:rPr>
            </a:br>
            <a:r>
              <a:rPr kumimoji="0" lang="ru-RU" sz="6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 SemiBold" pitchFamily="2" charset="77"/>
                <a:ea typeface="+mj-ea"/>
                <a:cs typeface="+mj-cs"/>
                <a:sym typeface="Helvetica Neue"/>
              </a:rPr>
              <a:t>услуг и сервисов на своем уровне</a:t>
            </a:r>
          </a:p>
        </p:txBody>
      </p:sp>
      <p:sp>
        <p:nvSpPr>
          <p:cNvPr id="4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8707100" y="13192861"/>
            <a:ext cx="5486400" cy="464811"/>
          </a:xfrm>
        </p:spPr>
        <p:txBody>
          <a:bodyPr/>
          <a:lstStyle/>
          <a:p>
            <a:pPr marL="0" marR="0" lvl="0" indent="0" algn="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41C90-D637-C143-BDA7-191B306197C0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Helvetica Neue"/>
              </a:rPr>
              <a:pPr marL="0" marR="0" lvl="0" indent="0" algn="r" defTabSz="2438338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  <a:sym typeface="Helvetica Neue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0024" y="6744856"/>
            <a:ext cx="6732000" cy="61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72000" tIns="0" rIns="72000" bIns="0" anchor="ctr" anchorCtr="0">
            <a:noAutofit/>
          </a:bodyPr>
          <a:lstStyle/>
          <a:p>
            <a: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Проактивность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0024" y="8672254"/>
            <a:ext cx="6732000" cy="61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72000" tIns="0" rIns="72000" bIns="0" anchor="ctr" anchorCtr="0">
            <a:noAutofit/>
          </a:bodyPr>
          <a:lstStyle/>
          <a:p>
            <a: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Адресность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0024" y="7708555"/>
            <a:ext cx="6732000" cy="61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72000" tIns="0" rIns="72000" bIns="0" anchor="ctr" anchorCtr="0">
            <a:noAutofit/>
          </a:bodyPr>
          <a:lstStyle/>
          <a:p>
            <a: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Клиентоориентированность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0024" y="9635953"/>
            <a:ext cx="6732000" cy="61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72000" tIns="0" rIns="72000" bIns="0" anchor="ctr" anchorCtr="0">
            <a:noAutofit/>
          </a:bodyPr>
          <a:lstStyle/>
          <a:p>
            <a: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Комплексность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0024" y="11563349"/>
            <a:ext cx="6732000" cy="118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72000" tIns="0" rIns="72000" bIns="0" anchor="ctr" anchorCtr="0">
            <a:noAutofit/>
          </a:bodyPr>
          <a:lstStyle/>
          <a:p>
            <a: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Возможность реализовать </a:t>
            </a:r>
            <a:b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</a:br>
            <a: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в электронном виде на ЕЦП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0024" y="10599652"/>
            <a:ext cx="6732000" cy="61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lIns="72000" tIns="0" rIns="72000" bIns="0" anchor="ctr" anchorCtr="0">
            <a:noAutofit/>
          </a:bodyPr>
          <a:lstStyle/>
          <a:p>
            <a: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Одно окно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E3BB0F16-A749-CB4F-8DD1-1B6746A68BB3}"/>
              </a:ext>
            </a:extLst>
          </p:cNvPr>
          <p:cNvSpPr/>
          <p:nvPr/>
        </p:nvSpPr>
        <p:spPr>
          <a:xfrm>
            <a:off x="10790780" y="7143475"/>
            <a:ext cx="12418547" cy="1077218"/>
          </a:xfrm>
          <a:prstGeom prst="roundRect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1828800" hangingPunct="1"/>
            <a:r>
              <a:rPr lang="en-US" sz="3200" kern="1200" dirty="0" err="1">
                <a:solidFill>
                  <a:srgbClr val="E8491D"/>
                </a:solidFill>
                <a:latin typeface="Montserrat Medium" panose="00000600000000000000" pitchFamily="2" charset="-52"/>
              </a:rPr>
              <a:t>lll</a:t>
            </a:r>
            <a:r>
              <a:rPr lang="ru-RU" sz="3200" kern="1200" dirty="0">
                <a:solidFill>
                  <a:srgbClr val="E8491D"/>
                </a:solidFill>
                <a:latin typeface="Montserrat Medium" panose="00000600000000000000" pitchFamily="2" charset="-52"/>
              </a:rPr>
              <a:t>. Все услуги, меры, сервисы фиксируются </a:t>
            </a:r>
            <a:br>
              <a:rPr lang="ru-RU" sz="3200" kern="1200" dirty="0">
                <a:solidFill>
                  <a:srgbClr val="E8491D"/>
                </a:solidFill>
                <a:latin typeface="Montserrat Medium" panose="00000600000000000000" pitchFamily="2" charset="-52"/>
              </a:rPr>
            </a:br>
            <a:r>
              <a:rPr lang="ru-RU" sz="3200" kern="1200" dirty="0">
                <a:solidFill>
                  <a:srgbClr val="E8491D"/>
                </a:solidFill>
                <a:latin typeface="Montserrat Medium" panose="00000600000000000000" pitchFamily="2" charset="-52"/>
              </a:rPr>
              <a:t>в специальном Реестре, который ведет регион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439016" y="8612263"/>
            <a:ext cx="1053791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0" fontAlgn="base">
              <a:lnSpc>
                <a:spcPct val="120000"/>
              </a:lnSpc>
              <a:spcBef>
                <a:spcPct val="0"/>
              </a:spcBef>
            </a:pPr>
            <a: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граждан и работодателей о мероприятиях </a:t>
            </a:r>
            <a:b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сфере занятости и дополнительных услугах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439016" y="9973018"/>
            <a:ext cx="1077031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0" fontAlgn="base">
              <a:lnSpc>
                <a:spcPct val="120000"/>
              </a:lnSpc>
              <a:spcBef>
                <a:spcPct val="0"/>
              </a:spcBef>
            </a:pPr>
            <a: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профилирования граждан и работодателей, </a:t>
            </a:r>
            <a:b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 также формирование индивидуального плана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439016" y="11269722"/>
            <a:ext cx="1025654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0" fontAlgn="base">
              <a:lnSpc>
                <a:spcPct val="120000"/>
              </a:lnSpc>
              <a:spcBef>
                <a:spcPct val="0"/>
              </a:spcBef>
            </a:pPr>
            <a:r>
              <a:rPr lang="ru-RU" kern="1200" dirty="0">
                <a:solidFill>
                  <a:srgbClr val="0070C0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Анализ востребованности госуслуг (сервисов), полномочий/мероприятий и/или дополнительных услуг, необходимости введения новых сервисов</a:t>
            </a:r>
          </a:p>
        </p:txBody>
      </p:sp>
      <p:sp>
        <p:nvSpPr>
          <p:cNvPr id="19" name="Овал 18"/>
          <p:cNvSpPr/>
          <p:nvPr/>
        </p:nvSpPr>
        <p:spPr>
          <a:xfrm>
            <a:off x="11549269" y="8786288"/>
            <a:ext cx="612000" cy="61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1</a:t>
            </a:r>
          </a:p>
        </p:txBody>
      </p:sp>
      <p:sp>
        <p:nvSpPr>
          <p:cNvPr id="20" name="Овал 19"/>
          <p:cNvSpPr/>
          <p:nvPr/>
        </p:nvSpPr>
        <p:spPr>
          <a:xfrm>
            <a:off x="11546154" y="10119053"/>
            <a:ext cx="612000" cy="61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11546154" y="11369652"/>
            <a:ext cx="612000" cy="61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914400" eaLnBrk="0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kern="1200" dirty="0">
                <a:solidFill>
                  <a:srgbClr val="0070C0"/>
                </a:solidFill>
                <a:latin typeface="Montserrat" panose="00000500000000000000" pitchFamily="2" charset="-52"/>
              </a:rPr>
              <a:t>3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3BB0F16-A749-CB4F-8DD1-1B6746A68BB3}"/>
              </a:ext>
            </a:extLst>
          </p:cNvPr>
          <p:cNvSpPr/>
          <p:nvPr/>
        </p:nvSpPr>
        <p:spPr>
          <a:xfrm>
            <a:off x="2288393" y="5330715"/>
            <a:ext cx="5675262" cy="1077218"/>
          </a:xfrm>
          <a:prstGeom prst="roundRect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1828800" hangingPunct="1"/>
            <a:r>
              <a:rPr lang="en-US" sz="3200" kern="1200" dirty="0">
                <a:solidFill>
                  <a:srgbClr val="E8491D"/>
                </a:solidFill>
                <a:latin typeface="Montserrat Medium" panose="00000600000000000000" pitchFamily="2" charset="-52"/>
              </a:rPr>
              <a:t>I</a:t>
            </a:r>
            <a:r>
              <a:rPr lang="ru-RU" sz="3200" kern="1200" dirty="0">
                <a:solidFill>
                  <a:srgbClr val="E8491D"/>
                </a:solidFill>
                <a:latin typeface="Montserrat Medium" panose="00000600000000000000" pitchFamily="2" charset="-52"/>
              </a:rPr>
              <a:t>. Соблюдение принципов и правил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E3BB0F16-A749-CB4F-8DD1-1B6746A68BB3}"/>
              </a:ext>
            </a:extLst>
          </p:cNvPr>
          <p:cNvSpPr/>
          <p:nvPr/>
        </p:nvSpPr>
        <p:spPr>
          <a:xfrm>
            <a:off x="10790780" y="5330715"/>
            <a:ext cx="12186150" cy="1077218"/>
          </a:xfrm>
          <a:prstGeom prst="roundRect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1828800" hangingPunct="1"/>
            <a:r>
              <a:rPr lang="en-US" sz="3200" kern="1200" dirty="0" err="1">
                <a:solidFill>
                  <a:srgbClr val="E8491D"/>
                </a:solidFill>
                <a:latin typeface="Montserrat Medium" panose="00000600000000000000" pitchFamily="2" charset="-52"/>
              </a:rPr>
              <a:t>ll</a:t>
            </a:r>
            <a:r>
              <a:rPr lang="ru-RU" sz="3200" kern="1200" dirty="0">
                <a:solidFill>
                  <a:srgbClr val="E8491D"/>
                </a:solidFill>
                <a:latin typeface="Montserrat Medium" panose="00000600000000000000" pitchFamily="2" charset="-52"/>
              </a:rPr>
              <a:t>. Закрепление порядка оказания на уровне регионального нормативного правового акта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31302" y="2840847"/>
            <a:ext cx="213456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828800" hangingPunct="1"/>
            <a:r>
              <a:rPr lang="ru-RU" sz="3600" kern="1200" dirty="0">
                <a:solidFill>
                  <a:schemeClr val="tx1"/>
                </a:solidFill>
                <a:latin typeface="Montserrat" panose="00000500000000000000" pitchFamily="2" charset="-52"/>
              </a:rPr>
              <a:t>В целях повышения потребительской стоимости результатов услуг и решения проблем клиентов на комплексной основе регион может разрабатывать свои собственные сервисы и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775246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BD9019ED5267D4980BF8A219F90F9E3" ma:contentTypeVersion="13" ma:contentTypeDescription="Создание документа." ma:contentTypeScope="" ma:versionID="fdc6aac754e85fa064d8c2c3aa42d229">
  <xsd:schema xmlns:xsd="http://www.w3.org/2001/XMLSchema" xmlns:xs="http://www.w3.org/2001/XMLSchema" xmlns:p="http://schemas.microsoft.com/office/2006/metadata/properties" xmlns:ns3="e47369f2-f13e-46b3-9396-7ccdc2198bcc" xmlns:ns4="7b9fe7ca-df37-4e38-a024-7ebed9925f64" targetNamespace="http://schemas.microsoft.com/office/2006/metadata/properties" ma:root="true" ma:fieldsID="b7a91075819da079c8c09ec0a25fb108" ns3:_="" ns4:_="">
    <xsd:import namespace="e47369f2-f13e-46b3-9396-7ccdc2198bcc"/>
    <xsd:import namespace="7b9fe7ca-df37-4e38-a024-7ebed9925f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369f2-f13e-46b3-9396-7ccdc2198b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fe7ca-df37-4e38-a024-7ebed9925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D4E0DB-4BCB-4603-8846-F50A700604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D0A917-B83C-4FAA-9EFD-2B43FADF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7369f2-f13e-46b3-9396-7ccdc2198bcc"/>
    <ds:schemaRef ds:uri="7b9fe7ca-df37-4e38-a024-7ebed9925f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8A3765-55E8-4F74-8537-3F68758F26D9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7b9fe7ca-df37-4e38-a024-7ebed9925f64"/>
    <ds:schemaRef ds:uri="e47369f2-f13e-46b3-9396-7ccdc2198bcc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15731</TotalTime>
  <Words>904</Words>
  <Application>Microsoft Macintosh PowerPoint</Application>
  <PresentationFormat>Произвольный</PresentationFormat>
  <Paragraphs>127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Montserrat</vt:lpstr>
      <vt:lpstr>Montserrat Medium</vt:lpstr>
      <vt:lpstr>Calibri Light</vt:lpstr>
      <vt:lpstr>Helvetica Neue</vt:lpstr>
      <vt:lpstr>Calibri</vt:lpstr>
      <vt:lpstr>Montserrat SemiBold</vt:lpstr>
      <vt:lpstr>Arial</vt:lpstr>
      <vt:lpstr>Office Theme</vt:lpstr>
      <vt:lpstr>2_Тема Office</vt:lpstr>
      <vt:lpstr>3_Тема Office</vt:lpstr>
      <vt:lpstr>Тема Office</vt:lpstr>
      <vt:lpstr>1_Тема Office</vt:lpstr>
      <vt:lpstr>Презентация PowerPoint</vt:lpstr>
      <vt:lpstr>Профилирование: общая схема</vt:lpstr>
      <vt:lpstr>Нормативно-правовая модель закрепления инструментов профилирования  и индивидуального плана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обучения в рамках федерального проекта «Содействие занятости»</dc:title>
  <dc:creator>WSR-User</dc:creator>
  <cp:lastModifiedBy>Максим Максим</cp:lastModifiedBy>
  <cp:revision>573</cp:revision>
  <cp:lastPrinted>2021-03-15T19:26:15Z</cp:lastPrinted>
  <dcterms:modified xsi:type="dcterms:W3CDTF">2022-09-28T15:49:38Z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0x0101000BD9019ED5267D4980BF8A219F90F9E3</vt:lpwstr>
  </property>
</Properties>
</file>