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4"/>
    <p:sldMasterId id="2147483677" r:id="rId5"/>
  </p:sldMasterIdLst>
  <p:notesMasterIdLst>
    <p:notesMasterId r:id="rId11"/>
  </p:notesMasterIdLst>
  <p:sldIdLst>
    <p:sldId id="264" r:id="rId6"/>
    <p:sldId id="348" r:id="rId7"/>
    <p:sldId id="349" r:id="rId8"/>
    <p:sldId id="350" r:id="rId9"/>
    <p:sldId id="351" r:id="rId10"/>
  </p:sldIdLst>
  <p:sldSz cx="24384000" cy="13716000"/>
  <p:notesSz cx="6808788" cy="99409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Helvetica Neue" panose="02000503000000020004" pitchFamily="2" charset="0"/>
      <p:bold r:id="rId18"/>
    </p:embeddedFont>
    <p:embeddedFont>
      <p:font typeface="Montserrat" pitchFamily="2" charset="0"/>
      <p:regular r:id="rId19"/>
      <p:bold r:id="rId20"/>
      <p:italic r:id="rId21"/>
      <p:boldItalic r:id="rId22"/>
    </p:embeddedFont>
    <p:embeddedFont>
      <p:font typeface="Montserrat Medium" panose="020F0502020204030204" pitchFamily="34" charset="0"/>
      <p:regular r:id="rId23"/>
      <p:italic r:id="rId24"/>
    </p:embeddedFont>
    <p:embeddedFont>
      <p:font typeface="Montserrat SemiBold" pitchFamily="2" charset="0"/>
      <p:regular r:id="rId25"/>
      <p:bold r:id="rId26"/>
      <p:italic r:id="rId27"/>
      <p:boldItalic r:id="rId2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873" userDrawn="1">
          <p15:clr>
            <a:srgbClr val="A4A3A4"/>
          </p15:clr>
        </p15:guide>
        <p15:guide id="2" pos="286" userDrawn="1">
          <p15:clr>
            <a:srgbClr val="A4A3A4"/>
          </p15:clr>
        </p15:guide>
        <p15:guide id="4" pos="15164" userDrawn="1">
          <p15:clr>
            <a:srgbClr val="A4A3A4"/>
          </p15:clr>
        </p15:guide>
        <p15:guide id="5" orient="horz" pos="1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6600"/>
    <a:srgbClr val="E5481D"/>
    <a:srgbClr val="09498E"/>
    <a:srgbClr val="E5481C"/>
    <a:srgbClr val="F0A38E"/>
    <a:srgbClr val="FE6641"/>
    <a:srgbClr val="046FC0"/>
    <a:srgbClr val="7093D2"/>
    <a:srgbClr val="FE8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" autoAdjust="0"/>
    <p:restoredTop sz="95332" autoAdjust="0"/>
  </p:normalViewPr>
  <p:slideViewPr>
    <p:cSldViewPr snapToGrid="0" showGuides="1">
      <p:cViewPr varScale="1">
        <p:scale>
          <a:sx n="55" d="100"/>
          <a:sy n="55" d="100"/>
        </p:scale>
        <p:origin x="1096" y="240"/>
      </p:cViewPr>
      <p:guideLst>
        <p:guide orient="horz" pos="873"/>
        <p:guide pos="286"/>
        <p:guide pos="15164"/>
        <p:guide orient="horz" pos="1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0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24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37-10E5-4C9E-BCA8-9223BC06FF42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E08E-1ACD-402E-9A7A-0288151005A9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DA775-FF9C-CE4F-898C-735D5069F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920212-AB7F-6B4C-A587-FBE206E09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EA0965-672E-B240-84E2-418D9947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242E8-5AD5-7849-903E-3B9EE822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DCEF3-8676-BE47-9497-4D5E770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5366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0EB43-675F-1E43-BDD6-AC25BBF2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5A757-68D9-C740-9352-D70E370B9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DFD55B-4656-6C4C-8456-41107187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104F5-DE62-F142-85A4-0A5826E3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57C39-D4B9-EE42-A59B-F9B4432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2662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B043C-2260-3A46-8F6F-3E6C7505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9BE0EC-57E9-7246-A617-7A5E5FC7A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F4F818-FF43-C445-AAE2-8685DC3C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9F9F3-5CCE-214E-B273-DD6C8822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A9A8F-6EE6-FE4C-BAC8-146D503D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3363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5B05C-8080-474B-8D83-CD03CB6A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CB05E-5EBC-DA4B-848A-144C25AE8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5DE7D8-AF87-C544-A62A-BD17801C5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51CA73-75BB-AC4A-9911-4AC770BE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268BB6-D523-F64E-B9F9-A13D6BAC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9149F3-1208-E645-9FEA-43BDBF7D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067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44272-DE89-334A-8427-A6B90503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314B26-69AB-D24B-B916-6FB6AD2F4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E59EC2-965B-554C-8654-5C464E0F7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992752-AB87-4243-A39B-43CF0BC72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319D3F-AB44-7741-9993-75E3CC947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CCF18-D043-9D46-B6F2-5F281E81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85DE20-01AD-9C44-9D90-30C02324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4C85E-A731-7D4A-BBE6-A335197D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26824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8DD6C-736C-BB4C-98F5-88EE2AD3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A3E365-1F99-DA40-AD0E-0B9063F6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D8B1DB-F75C-DE4B-B532-BF43847E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8AD3F5-FCF7-E84D-8F62-4777F0D8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81401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EC184F-A7B4-004B-BFEB-00884E44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AAB451-D7CB-C145-9407-C1F11858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FE3F22-ECDD-6B4D-A6C5-A4F4B819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97182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6F049-00A4-C34B-A195-69975305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F22186-75F3-1748-AA13-6C74E234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63C6BB-D0AA-0B4C-B56E-97343D6AE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41746-3DE3-A14B-823E-2EDDCB2C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7FEA8-7E04-794A-A054-8DB403AE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DC861-FD08-0940-BC42-DBCF5837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9190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DD8-6FF7-489C-95ED-E4C9ABBC1EB4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95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84ECD-78D4-7B4F-A0B5-E0D49FED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718C1E-0C20-C543-9934-FC7AF2334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7D6C7F-E272-0846-9235-98B2C7225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81CF38-CAE8-9340-B2B3-1B9A2839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4C9ED9-6740-3045-B694-9ADF12DC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2DE4A-B8DC-F948-8AB4-BB176AA0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8529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0506D-31A0-2743-8FAB-262227EF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1C5BCA-B0CF-6A4B-8B70-F37AB11E5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4D337-2399-5048-9192-473A65AC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BA33A-AC0D-424A-9138-E9560E66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A57AA3-98EE-6349-B4D9-F8129FD6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7998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18195E-1ABB-DB4B-BA60-CA66F9433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A78ADE-1F5A-E645-940F-63CDFB3DF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A82414-FE1B-F24F-AE7E-0FD61D03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6CE24-EEBB-6B42-90C8-648B58D6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1B1957-6B00-5B4B-8863-F0A1AAFB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292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B216-0A94-4FDD-A357-A5621184033A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2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9DC1-93AC-429D-9ED2-2F8055BE6B6D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1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C0-CC35-48C6-811C-7BB5073B64AE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9D2-4DA8-47F9-81B1-E4481F110B6D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163-A7C6-446C-9C49-D236192C7411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7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33B0-39B6-4A12-BF83-871C3088B7AC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6A7E-5224-4076-BC52-DF6C3542AC43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1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4E1-C4FA-4928-8095-1B1D2190E87F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2D7A7-4BA9-7F48-AB74-5152CC8F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97AAC9-421F-2441-A623-ABCE38929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2EBF4-89D7-A542-9F68-3731C3332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E4A92-5D99-BD4D-BE65-E193C501C96F}" type="datetimeFigureOut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BEEAE-FAA2-C04D-8DFA-27BE0ECC8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5655F-0057-0C49-B45F-93ADA549B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AEB0B8-9650-604C-9B0A-0976598AE5EB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2600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id="{2C89414D-A180-2F4A-811C-030C3AEC1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30D77D-132E-B54A-8886-E7C3AB9DF198}"/>
              </a:ext>
            </a:extLst>
          </p:cNvPr>
          <p:cNvSpPr/>
          <p:nvPr/>
        </p:nvSpPr>
        <p:spPr>
          <a:xfrm>
            <a:off x="1528066" y="3832303"/>
            <a:ext cx="176148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  <a:t>Индивидуализация обслуживания и комплексное решение проблем граждан и работодателей </a:t>
            </a:r>
            <a:b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</a:br>
            <a: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  <a:t>как одно из важнейших направлений модернизации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5A9618-47E3-A846-9342-6BAB7F7A2644}"/>
              </a:ext>
            </a:extLst>
          </p:cNvPr>
          <p:cNvSpPr/>
          <p:nvPr/>
        </p:nvSpPr>
        <p:spPr>
          <a:xfrm>
            <a:off x="1678996" y="11972002"/>
            <a:ext cx="4484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3000" dirty="0">
                <a:solidFill>
                  <a:schemeClr val="accent5"/>
                </a:solidFill>
                <a:latin typeface="Montserrat" panose="00000500000000000000" pitchFamily="2" charset="-52"/>
              </a:rPr>
              <a:t>29 сентября 2022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E301D1C-069C-9E49-B1CA-6079E823E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7112" y="11432252"/>
            <a:ext cx="2743200" cy="10795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5790A0A5-8C34-884C-B112-D60FD7D9B930}"/>
              </a:ext>
            </a:extLst>
          </p:cNvPr>
          <p:cNvSpPr/>
          <p:nvPr/>
        </p:nvSpPr>
        <p:spPr>
          <a:xfrm>
            <a:off x="2844589" y="4770031"/>
            <a:ext cx="18366487" cy="10999257"/>
          </a:xfrm>
          <a:custGeom>
            <a:avLst/>
            <a:gdLst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528533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62189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  <a:gd name="connsiteX0" fmla="*/ 36 w 18274973"/>
              <a:gd name="connsiteY0" fmla="*/ 10972800 h 10973202"/>
              <a:gd name="connsiteX1" fmla="*/ 6204893 w 18274973"/>
              <a:gd name="connsiteY1" fmla="*/ 8284464 h 10973202"/>
              <a:gd name="connsiteX2" fmla="*/ 8692061 w 18274973"/>
              <a:gd name="connsiteY2" fmla="*/ 8229600 h 10973202"/>
              <a:gd name="connsiteX3" fmla="*/ 5180765 w 18274973"/>
              <a:gd name="connsiteY3" fmla="*/ 6163056 h 10973202"/>
              <a:gd name="connsiteX4" fmla="*/ 14690525 w 18274973"/>
              <a:gd name="connsiteY4" fmla="*/ 6236208 h 10973202"/>
              <a:gd name="connsiteX5" fmla="*/ 18274973 w 18274973"/>
              <a:gd name="connsiteY5" fmla="*/ 0 h 10973202"/>
              <a:gd name="connsiteX0" fmla="*/ 35 w 18366412"/>
              <a:gd name="connsiteY0" fmla="*/ 10998926 h 10999324"/>
              <a:gd name="connsiteX1" fmla="*/ 6296332 w 18366412"/>
              <a:gd name="connsiteY1" fmla="*/ 8284464 h 10999324"/>
              <a:gd name="connsiteX2" fmla="*/ 8783500 w 18366412"/>
              <a:gd name="connsiteY2" fmla="*/ 8229600 h 10999324"/>
              <a:gd name="connsiteX3" fmla="*/ 5272204 w 18366412"/>
              <a:gd name="connsiteY3" fmla="*/ 6163056 h 10999324"/>
              <a:gd name="connsiteX4" fmla="*/ 14781964 w 18366412"/>
              <a:gd name="connsiteY4" fmla="*/ 6236208 h 10999324"/>
              <a:gd name="connsiteX5" fmla="*/ 18366412 w 18366412"/>
              <a:gd name="connsiteY5" fmla="*/ 0 h 10999324"/>
              <a:gd name="connsiteX0" fmla="*/ 1223 w 18367600"/>
              <a:gd name="connsiteY0" fmla="*/ 10998926 h 10999322"/>
              <a:gd name="connsiteX1" fmla="*/ 1555703 w 18367600"/>
              <a:gd name="connsiteY1" fmla="*/ 8271401 h 10999322"/>
              <a:gd name="connsiteX2" fmla="*/ 8784688 w 18367600"/>
              <a:gd name="connsiteY2" fmla="*/ 8229600 h 10999322"/>
              <a:gd name="connsiteX3" fmla="*/ 5273392 w 18367600"/>
              <a:gd name="connsiteY3" fmla="*/ 6163056 h 10999322"/>
              <a:gd name="connsiteX4" fmla="*/ 14783152 w 18367600"/>
              <a:gd name="connsiteY4" fmla="*/ 6236208 h 10999322"/>
              <a:gd name="connsiteX5" fmla="*/ 18367600 w 18367600"/>
              <a:gd name="connsiteY5" fmla="*/ 0 h 10999322"/>
              <a:gd name="connsiteX0" fmla="*/ 192 w 18366569"/>
              <a:gd name="connsiteY0" fmla="*/ 10998926 h 10999323"/>
              <a:gd name="connsiteX1" fmla="*/ 1554672 w 18366569"/>
              <a:gd name="connsiteY1" fmla="*/ 8271401 h 10999323"/>
              <a:gd name="connsiteX2" fmla="*/ 4028777 w 18366569"/>
              <a:gd name="connsiteY2" fmla="*/ 8190412 h 10999323"/>
              <a:gd name="connsiteX3" fmla="*/ 5272361 w 18366569"/>
              <a:gd name="connsiteY3" fmla="*/ 6163056 h 10999323"/>
              <a:gd name="connsiteX4" fmla="*/ 14782121 w 18366569"/>
              <a:gd name="connsiteY4" fmla="*/ 6236208 h 10999323"/>
              <a:gd name="connsiteX5" fmla="*/ 18366569 w 18366569"/>
              <a:gd name="connsiteY5" fmla="*/ 0 h 10999323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95184 w 18366569"/>
              <a:gd name="connsiteY4" fmla="*/ 6183957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95184 w 18366569"/>
              <a:gd name="connsiteY4" fmla="*/ 6183957 h 10999322"/>
              <a:gd name="connsiteX5" fmla="*/ 18366569 w 18366569"/>
              <a:gd name="connsiteY5" fmla="*/ 0 h 10999322"/>
              <a:gd name="connsiteX0" fmla="*/ 110 w 18366487"/>
              <a:gd name="connsiteY0" fmla="*/ 10998926 h 10999257"/>
              <a:gd name="connsiteX1" fmla="*/ 1554590 w 18366487"/>
              <a:gd name="connsiteY1" fmla="*/ 8271401 h 10999257"/>
              <a:gd name="connsiteX2" fmla="*/ 4028695 w 18366487"/>
              <a:gd name="connsiteY2" fmla="*/ 8229600 h 10999257"/>
              <a:gd name="connsiteX3" fmla="*/ 5272279 w 18366487"/>
              <a:gd name="connsiteY3" fmla="*/ 6163056 h 10999257"/>
              <a:gd name="connsiteX4" fmla="*/ 14795102 w 18366487"/>
              <a:gd name="connsiteY4" fmla="*/ 6183957 h 10999257"/>
              <a:gd name="connsiteX5" fmla="*/ 18366487 w 18366487"/>
              <a:gd name="connsiteY5" fmla="*/ 0 h 1099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6487" h="10999257">
                <a:moveTo>
                  <a:pt x="110" y="10998926"/>
                </a:moveTo>
                <a:cubicBezTo>
                  <a:pt x="-15130" y="11033978"/>
                  <a:pt x="1562428" y="8275755"/>
                  <a:pt x="1554590" y="8271401"/>
                </a:cubicBezTo>
                <a:cubicBezTo>
                  <a:pt x="1546752" y="8267047"/>
                  <a:pt x="4049160" y="8228294"/>
                  <a:pt x="4028695" y="8229600"/>
                </a:cubicBezTo>
                <a:cubicBezTo>
                  <a:pt x="4008230" y="8230906"/>
                  <a:pt x="5267489" y="6164363"/>
                  <a:pt x="5272279" y="6163056"/>
                </a:cubicBezTo>
                <a:cubicBezTo>
                  <a:pt x="5277069" y="6161749"/>
                  <a:pt x="14816438" y="6132141"/>
                  <a:pt x="14795102" y="6183957"/>
                </a:cubicBezTo>
                <a:cubicBezTo>
                  <a:pt x="14828630" y="6162621"/>
                  <a:pt x="17650207" y="1207008"/>
                  <a:pt x="18366487" y="0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2" name="Рисунок 6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2972D086-A8A4-46CF-8195-FB0A84851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496280" y="571317"/>
            <a:ext cx="2947634" cy="1367211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45FBF0-9414-45CF-B4B3-A8E85CB6C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6" y="755706"/>
            <a:ext cx="5687334" cy="11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659219" y="385176"/>
            <a:ext cx="22151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 defTabSz="457200" eaLnBrk="1" hangingPunct="1">
              <a:defRPr sz="7200" b="1" kern="1200">
                <a:solidFill>
                  <a:srgbClr val="FF6600"/>
                </a:solidFill>
                <a:uLnTx/>
                <a:latin typeface="Montserrat SemiBold" pitchFamily="2" charset="77"/>
              </a:defRPr>
            </a:lvl1pPr>
          </a:lstStyle>
          <a:p>
            <a:r>
              <a:rPr lang="ru-RU" dirty="0"/>
              <a:t>Проблема: потребительская ценность низкая, а качество разное в разных ЦЗН </a:t>
            </a:r>
          </a:p>
        </p:txBody>
      </p:sp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707100" y="13192861"/>
            <a:ext cx="5486400" cy="464811"/>
          </a:xfrm>
        </p:spPr>
        <p:txBody>
          <a:bodyPr/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37857" y="6030766"/>
            <a:ext cx="15654528" cy="5805062"/>
          </a:xfrm>
          <a:prstGeom prst="roundRect">
            <a:avLst>
              <a:gd name="adj" fmla="val 1210"/>
            </a:avLst>
          </a:prstGeom>
        </p:spPr>
        <p:txBody>
          <a:bodyPr wrap="square" lIns="0" tIns="0" rIns="0" bIns="0">
            <a:noAutofit/>
          </a:bodyPr>
          <a:lstStyle/>
          <a:p>
            <a:pPr marL="457200" indent="-457200" algn="l" defTabSz="91440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3200" kern="1200" dirty="0">
                <a:solidFill>
                  <a:schemeClr val="tx1"/>
                </a:solidFill>
                <a:latin typeface="Montserrat Medium" panose="00000600000000000000" pitchFamily="2" charset="-52"/>
              </a:rPr>
              <a:t>Множество бюрократических действий взамен быстрого получения результата услуги</a:t>
            </a:r>
          </a:p>
          <a:p>
            <a:pPr marL="457200" indent="-457200" algn="l" defTabSz="91440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3200" kern="1200" dirty="0">
                <a:solidFill>
                  <a:schemeClr val="tx1"/>
                </a:solidFill>
                <a:latin typeface="Montserrat Medium" panose="00000600000000000000" pitchFamily="2" charset="-52"/>
              </a:rPr>
              <a:t>Услуга предоставляется целиком, нет возможностей получать только ту часть, которая действительно необходима</a:t>
            </a:r>
          </a:p>
          <a:p>
            <a:pPr marL="457200" indent="-457200" algn="l" defTabSz="91440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3200" kern="1200" dirty="0">
                <a:solidFill>
                  <a:schemeClr val="tx1"/>
                </a:solidFill>
                <a:latin typeface="Montserrat Medium" panose="00000600000000000000" pitchFamily="2" charset="-52"/>
              </a:rPr>
              <a:t>Разные процессы в разных ЦЗН дают разную потребительскую ценность одного и того же продукта </a:t>
            </a:r>
          </a:p>
          <a:p>
            <a:pPr marL="457200" indent="-457200" algn="l" defTabSz="91440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3200" kern="1200" dirty="0">
                <a:solidFill>
                  <a:schemeClr val="tx1"/>
                </a:solidFill>
                <a:latin typeface="Montserrat Medium" panose="00000600000000000000" pitchFamily="2" charset="-52"/>
              </a:rPr>
              <a:t>Недоиспользование в ЦЗН лучших технологий 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9DCE1666-6686-614C-8BDF-F4961DD3814A}"/>
              </a:ext>
            </a:extLst>
          </p:cNvPr>
          <p:cNvSpPr/>
          <p:nvPr/>
        </p:nvSpPr>
        <p:spPr>
          <a:xfrm>
            <a:off x="2286000" y="3994200"/>
            <a:ext cx="14849856" cy="9627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t"/>
          <a:lstStyle/>
          <a:p>
            <a:pPr algn="l" defTabSz="914400" hangingPunct="1"/>
            <a:r>
              <a:rPr lang="ru-RU" sz="48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До модернизации услуги ЦЗН </a:t>
            </a:r>
            <a:br>
              <a:rPr lang="ru-RU" sz="48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</a:br>
            <a:r>
              <a:rPr lang="ru-RU" sz="48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для клиента:</a:t>
            </a:r>
            <a:endParaRPr lang="en-US" sz="4800" kern="1200" dirty="0">
              <a:solidFill>
                <a:srgbClr val="0070C0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505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659219" y="385176"/>
            <a:ext cx="2215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 defTabSz="457200" hangingPunct="1">
              <a:defRPr sz="6000" b="1" kern="1200">
                <a:solidFill>
                  <a:srgbClr val="FF6600"/>
                </a:solidFill>
                <a:latin typeface="Montserrat SemiBold" pitchFamily="2" charset="77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  <a:t>Эволюция походов по решению проблемы</a:t>
            </a:r>
          </a:p>
        </p:txBody>
      </p:sp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707100" y="13192861"/>
            <a:ext cx="5486400" cy="464811"/>
          </a:xfrm>
        </p:spPr>
        <p:txBody>
          <a:bodyPr/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9DCE1666-6686-614C-8BDF-F4961DD3814A}"/>
              </a:ext>
            </a:extLst>
          </p:cNvPr>
          <p:cNvSpPr/>
          <p:nvPr/>
        </p:nvSpPr>
        <p:spPr>
          <a:xfrm>
            <a:off x="1438587" y="3647738"/>
            <a:ext cx="4818965" cy="9627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t"/>
          <a:lstStyle/>
          <a:p>
            <a:pPr algn="l" defTabSz="914400" hangingPunct="1"/>
            <a:r>
              <a:rPr lang="ru-RU" sz="60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2019-2020</a:t>
            </a:r>
            <a:endParaRPr lang="en-US" sz="6000" kern="1200" dirty="0">
              <a:solidFill>
                <a:srgbClr val="0070C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9DCE1666-6686-614C-8BDF-F4961DD3814A}"/>
              </a:ext>
            </a:extLst>
          </p:cNvPr>
          <p:cNvSpPr/>
          <p:nvPr/>
        </p:nvSpPr>
        <p:spPr>
          <a:xfrm>
            <a:off x="12984411" y="3625237"/>
            <a:ext cx="6638447" cy="96273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t"/>
          <a:lstStyle/>
          <a:p>
            <a:pPr algn="l" defTabSz="914400" hangingPunct="1"/>
            <a:r>
              <a:rPr lang="ru-RU" sz="60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2021-2025</a:t>
            </a:r>
            <a:endParaRPr lang="en-US" sz="6000" kern="1200" dirty="0">
              <a:solidFill>
                <a:srgbClr val="0070C0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9DCE1666-6686-614C-8BDF-F4961DD3814A}"/>
              </a:ext>
            </a:extLst>
          </p:cNvPr>
          <p:cNvSpPr/>
          <p:nvPr/>
        </p:nvSpPr>
        <p:spPr>
          <a:xfrm>
            <a:off x="1438587" y="5063277"/>
            <a:ext cx="8912421" cy="5838745"/>
          </a:xfrm>
          <a:prstGeom prst="roundRect">
            <a:avLst>
              <a:gd name="adj" fmla="val 0"/>
            </a:avLst>
          </a:prstGeom>
        </p:spPr>
        <p:txBody>
          <a:bodyPr wrap="square" lIns="0" tIns="0" rIns="0" bIns="0">
            <a:noAutofit/>
          </a:bodyPr>
          <a:lstStyle/>
          <a:p>
            <a:pPr marL="457200" indent="-457200" algn="l" defTabSz="91440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3200" kern="1200" dirty="0">
                <a:solidFill>
                  <a:schemeClr val="tx1"/>
                </a:solidFill>
                <a:latin typeface="Montserrat Medium" panose="00000600000000000000" pitchFamily="2" charset="-52"/>
              </a:rPr>
              <a:t>Оптимизация услуг в рамках действующих федеральных стандартов</a:t>
            </a:r>
          </a:p>
          <a:p>
            <a:pPr marL="457200" indent="-457200" algn="l" defTabSz="91440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3200" kern="1200" dirty="0">
                <a:solidFill>
                  <a:schemeClr val="tx1"/>
                </a:solidFill>
                <a:latin typeface="Montserrat Medium" panose="00000600000000000000" pitchFamily="2" charset="-52"/>
              </a:rPr>
              <a:t>Пилотные проекты по формированию комплексов услуг по жизненным </a:t>
            </a:r>
            <a:br>
              <a:rPr lang="ru-RU" sz="3200" kern="1200" dirty="0">
                <a:solidFill>
                  <a:schemeClr val="tx1"/>
                </a:solidFill>
                <a:latin typeface="Montserrat Medium" panose="00000600000000000000" pitchFamily="2" charset="-52"/>
              </a:rPr>
            </a:br>
            <a:r>
              <a:rPr lang="ru-RU" sz="3200" kern="1200" dirty="0">
                <a:solidFill>
                  <a:schemeClr val="tx1"/>
                </a:solidFill>
                <a:latin typeface="Montserrat Medium" panose="00000600000000000000" pitchFamily="2" charset="-52"/>
              </a:rPr>
              <a:t>и бизнес-ситуациям в ЦЗН-участниках федерального проекта</a:t>
            </a:r>
          </a:p>
          <a:p>
            <a:pPr marL="457200" indent="-457200" algn="l" defTabSz="91440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schemeClr val="tx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9DCE1666-6686-614C-8BDF-F4961DD3814A}"/>
              </a:ext>
            </a:extLst>
          </p:cNvPr>
          <p:cNvSpPr/>
          <p:nvPr/>
        </p:nvSpPr>
        <p:spPr>
          <a:xfrm>
            <a:off x="12984411" y="5063277"/>
            <a:ext cx="10405941" cy="5637577"/>
          </a:xfrm>
          <a:prstGeom prst="roundRect">
            <a:avLst>
              <a:gd name="adj" fmla="val 0"/>
            </a:avLst>
          </a:prstGeom>
        </p:spPr>
        <p:txBody>
          <a:bodyPr wrap="square" lIns="0" tIns="0" rIns="0" bIns="0">
            <a:noAutofit/>
          </a:bodyPr>
          <a:lstStyle/>
          <a:p>
            <a:pPr marL="457200" indent="-457200" algn="l" defTabSz="91440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kern="1200" dirty="0">
                <a:solidFill>
                  <a:srgbClr val="0070C0"/>
                </a:solidFill>
                <a:latin typeface="Montserrat Medium" panose="00000600000000000000" pitchFamily="2" charset="-52"/>
              </a:rPr>
              <a:t>Разделение услуг </a:t>
            </a:r>
            <a:br>
              <a:rPr lang="ru-RU" sz="3200" kern="1200" dirty="0">
                <a:solidFill>
                  <a:srgbClr val="0070C0"/>
                </a:solidFill>
                <a:latin typeface="Montserrat Medium" panose="00000600000000000000" pitchFamily="2" charset="-52"/>
              </a:rPr>
            </a:br>
            <a:r>
              <a:rPr lang="ru-RU" sz="3200" kern="1200" dirty="0">
                <a:solidFill>
                  <a:srgbClr val="0070C0"/>
                </a:solidFill>
                <a:latin typeface="Montserrat Medium" panose="00000600000000000000" pitchFamily="2" charset="-52"/>
              </a:rPr>
              <a:t>на клиентоориентированные сервисы</a:t>
            </a:r>
          </a:p>
          <a:p>
            <a:pPr marL="457200" indent="-457200" algn="l" defTabSz="91440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kern="1200" dirty="0">
                <a:solidFill>
                  <a:srgbClr val="0070C0"/>
                </a:solidFill>
                <a:latin typeface="Montserrat Medium" panose="00000600000000000000" pitchFamily="2" charset="-52"/>
              </a:rPr>
              <a:t>Профилирование граждан на входе </a:t>
            </a:r>
            <a:br>
              <a:rPr lang="ru-RU" sz="3200" kern="1200" dirty="0">
                <a:solidFill>
                  <a:srgbClr val="0070C0"/>
                </a:solidFill>
                <a:latin typeface="Montserrat Medium" panose="00000600000000000000" pitchFamily="2" charset="-52"/>
              </a:rPr>
            </a:br>
            <a:r>
              <a:rPr lang="ru-RU" sz="3200" kern="1200" dirty="0">
                <a:solidFill>
                  <a:srgbClr val="0070C0"/>
                </a:solidFill>
                <a:latin typeface="Montserrat Medium" panose="00000600000000000000" pitchFamily="2" charset="-52"/>
              </a:rPr>
              <a:t>и подготовка индивидуального плана (переход на индивидуальное решение проблемы клиента)</a:t>
            </a:r>
          </a:p>
          <a:p>
            <a:pPr marL="457200" indent="-457200" algn="l" defTabSz="91440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kern="1200" dirty="0">
                <a:solidFill>
                  <a:srgbClr val="0070C0"/>
                </a:solidFill>
                <a:latin typeface="Montserrat Medium" panose="00000600000000000000" pitchFamily="2" charset="-52"/>
              </a:rPr>
              <a:t>Решение проблем через комплексы услуг </a:t>
            </a:r>
            <a:br>
              <a:rPr lang="ru-RU" sz="3200" kern="1200" dirty="0">
                <a:solidFill>
                  <a:srgbClr val="0070C0"/>
                </a:solidFill>
                <a:latin typeface="Montserrat Medium" panose="00000600000000000000" pitchFamily="2" charset="-52"/>
              </a:rPr>
            </a:br>
            <a:r>
              <a:rPr lang="ru-RU" sz="3200" kern="1200" dirty="0">
                <a:solidFill>
                  <a:srgbClr val="0070C0"/>
                </a:solidFill>
                <a:latin typeface="Montserrat Medium" panose="00000600000000000000" pitchFamily="2" charset="-52"/>
              </a:rPr>
              <a:t>в том числе иных поставщиков </a:t>
            </a:r>
            <a:br>
              <a:rPr lang="ru-RU" sz="3200" kern="1200" dirty="0">
                <a:solidFill>
                  <a:srgbClr val="0070C0"/>
                </a:solidFill>
                <a:latin typeface="Montserrat Medium" panose="00000600000000000000" pitchFamily="2" charset="-52"/>
              </a:rPr>
            </a:br>
            <a:r>
              <a:rPr lang="ru-RU" sz="3200" kern="1200" dirty="0">
                <a:solidFill>
                  <a:srgbClr val="0070C0"/>
                </a:solidFill>
                <a:latin typeface="Montserrat Medium" panose="00000600000000000000" pitchFamily="2" charset="-52"/>
              </a:rPr>
              <a:t>и «одно окно» в ЦЗН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1302671" y="5269318"/>
            <a:ext cx="730076" cy="4240442"/>
          </a:xfrm>
          <a:prstGeom prst="homePlate">
            <a:avLst>
              <a:gd name="adj" fmla="val 10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8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2">
            <a:extLst>
              <a:ext uri="{FF2B5EF4-FFF2-40B4-BE49-F238E27FC236}">
                <a16:creationId xmlns:a16="http://schemas.microsoft.com/office/drawing/2014/main" id="{A9F58F19-96A9-451D-9025-E04EEBAF1D92}"/>
              </a:ext>
            </a:extLst>
          </p:cNvPr>
          <p:cNvSpPr txBox="1">
            <a:spLocks/>
          </p:cNvSpPr>
          <p:nvPr/>
        </p:nvSpPr>
        <p:spPr>
          <a:xfrm>
            <a:off x="18707100" y="13192861"/>
            <a:ext cx="5486400" cy="464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719570" y="3865485"/>
            <a:ext cx="11666274" cy="1225383"/>
          </a:xfrm>
          <a:prstGeom prst="rect">
            <a:avLst/>
          </a:prstGeom>
          <a:solidFill>
            <a:srgbClr val="0949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25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Государственная услуга в сфере занятости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3827593" y="10259212"/>
            <a:ext cx="3457791" cy="72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Заявление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2719569" y="7808896"/>
            <a:ext cx="2700000" cy="1872000"/>
          </a:xfrm>
          <a:prstGeom prst="rect">
            <a:avLst/>
          </a:prstGeom>
          <a:solidFill>
            <a:srgbClr val="FE66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61200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Сервис 1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5693403" y="7808896"/>
            <a:ext cx="2700000" cy="1872000"/>
          </a:xfrm>
          <a:prstGeom prst="rect">
            <a:avLst/>
          </a:prstGeom>
          <a:solidFill>
            <a:srgbClr val="FE66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61200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Сервис 2</a:t>
            </a: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2314924" y="6777303"/>
            <a:ext cx="12508353" cy="4256361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FE664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095746" y="6304627"/>
            <a:ext cx="10946709" cy="8589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rIns="180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E6641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Государственная услуга в сфере занятости 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E6641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</a:b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E6641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как совокупность индивидуальных сервисов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8698011" y="7808896"/>
            <a:ext cx="2700000" cy="1872000"/>
          </a:xfrm>
          <a:prstGeom prst="rect">
            <a:avLst/>
          </a:prstGeom>
          <a:solidFill>
            <a:srgbClr val="FE66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61200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Сервис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3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1685843" y="7808896"/>
            <a:ext cx="2700000" cy="1872000"/>
          </a:xfrm>
          <a:prstGeom prst="rect">
            <a:avLst/>
          </a:prstGeom>
          <a:solidFill>
            <a:srgbClr val="FE66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61200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Сервис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4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129" name="Up Arrow 28">
            <a:extLst>
              <a:ext uri="{FF2B5EF4-FFF2-40B4-BE49-F238E27FC236}">
                <a16:creationId xmlns:a16="http://schemas.microsoft.com/office/drawing/2014/main" id="{EADD9B89-85C7-5A42-B0B1-D44FDEFB9FC5}"/>
              </a:ext>
            </a:extLst>
          </p:cNvPr>
          <p:cNvSpPr/>
          <p:nvPr/>
        </p:nvSpPr>
        <p:spPr>
          <a:xfrm rot="10800000">
            <a:off x="8250124" y="5493823"/>
            <a:ext cx="637954" cy="720000"/>
          </a:xfrm>
          <a:prstGeom prst="upArrow">
            <a:avLst/>
          </a:prstGeom>
          <a:solidFill>
            <a:srgbClr val="FE66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8698012" y="10259212"/>
            <a:ext cx="5687831" cy="72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Самостоятельно на портале</a:t>
            </a:r>
          </a:p>
        </p:txBody>
      </p:sp>
      <p:sp>
        <p:nvSpPr>
          <p:cNvPr id="131" name="Левая фигурная скобка 130"/>
          <p:cNvSpPr/>
          <p:nvPr/>
        </p:nvSpPr>
        <p:spPr>
          <a:xfrm rot="16200000">
            <a:off x="5279664" y="7145469"/>
            <a:ext cx="553651" cy="5673833"/>
          </a:xfrm>
          <a:prstGeom prst="leftBrace">
            <a:avLst>
              <a:gd name="adj1" fmla="val 49291"/>
              <a:gd name="adj2" fmla="val 50000"/>
            </a:avLst>
          </a:prstGeom>
          <a:noFill/>
          <a:ln w="25400" cap="flat" cmpd="sng" algn="ctr">
            <a:solidFill>
              <a:srgbClr val="FE664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32" name="Левая фигурная скобка 131"/>
          <p:cNvSpPr/>
          <p:nvPr/>
        </p:nvSpPr>
        <p:spPr>
          <a:xfrm rot="16200000">
            <a:off x="11244989" y="7118357"/>
            <a:ext cx="553651" cy="5728057"/>
          </a:xfrm>
          <a:prstGeom prst="leftBrace">
            <a:avLst>
              <a:gd name="adj1" fmla="val 49291"/>
              <a:gd name="adj2" fmla="val 50000"/>
            </a:avLst>
          </a:prstGeom>
          <a:noFill/>
          <a:ln w="25400" cap="flat" cmpd="sng" algn="ctr">
            <a:solidFill>
              <a:srgbClr val="FE664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6382622" y="4733440"/>
            <a:ext cx="4372956" cy="576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9498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Результат услуги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3151569" y="7556670"/>
            <a:ext cx="1836000" cy="540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E6641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Результат 1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6125403" y="7556670"/>
            <a:ext cx="1836000" cy="540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E6641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Результат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2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9130011" y="7556670"/>
            <a:ext cx="1836000" cy="540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E6641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Результат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3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12117843" y="7556670"/>
            <a:ext cx="1836000" cy="540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E6641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Результат 4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5488446" y="12233187"/>
            <a:ext cx="13773482" cy="114979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52000" rIns="18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Комплекс услуг и сервисов, предоставляемых 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</a:b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по принципу жизненной/бизнес ситуации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15395100" y="7808896"/>
            <a:ext cx="3312000" cy="1872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36000" bIns="10800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Государственные услуги и меры поддержки 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иных органов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18863084" y="7808896"/>
            <a:ext cx="3572364" cy="1872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36000" bIns="180000"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Услуги и сервисы негосударственных поставщиков</a:t>
            </a:r>
          </a:p>
        </p:txBody>
      </p:sp>
      <p:sp>
        <p:nvSpPr>
          <p:cNvPr id="141" name="Левая фигурная скобка 140"/>
          <p:cNvSpPr/>
          <p:nvPr/>
        </p:nvSpPr>
        <p:spPr>
          <a:xfrm rot="16200000">
            <a:off x="11974413" y="1526578"/>
            <a:ext cx="801548" cy="20120521"/>
          </a:xfrm>
          <a:prstGeom prst="leftBrace">
            <a:avLst>
              <a:gd name="adj1" fmla="val 44200"/>
              <a:gd name="adj2" fmla="val 50015"/>
            </a:avLst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16133100" y="7556670"/>
            <a:ext cx="1836000" cy="5400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Результат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5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19731266" y="7556670"/>
            <a:ext cx="1836000" cy="5400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Результат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6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6059744" y="10259212"/>
            <a:ext cx="5687831" cy="72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В режиме «одного окна» в ЦЗН</a:t>
            </a:r>
          </a:p>
        </p:txBody>
      </p:sp>
      <p:sp>
        <p:nvSpPr>
          <p:cNvPr id="145" name="Левая фигурная скобка 144"/>
          <p:cNvSpPr/>
          <p:nvPr/>
        </p:nvSpPr>
        <p:spPr>
          <a:xfrm rot="16200000">
            <a:off x="18638449" y="6462212"/>
            <a:ext cx="553651" cy="7040348"/>
          </a:xfrm>
          <a:prstGeom prst="leftBrace">
            <a:avLst>
              <a:gd name="adj1" fmla="val 49291"/>
              <a:gd name="adj2" fmla="val 50000"/>
            </a:avLst>
          </a:prstGeom>
          <a:noFill/>
          <a:ln w="25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87A424-1A06-596B-3BFC-16A285D9B38F}"/>
              </a:ext>
            </a:extLst>
          </p:cNvPr>
          <p:cNvSpPr txBox="1"/>
          <p:nvPr/>
        </p:nvSpPr>
        <p:spPr>
          <a:xfrm>
            <a:off x="804993" y="333023"/>
            <a:ext cx="229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 defTabSz="457200" eaLnBrk="1" hangingPunct="1">
              <a:defRPr sz="7200" b="1" kern="1200">
                <a:solidFill>
                  <a:srgbClr val="FF6600"/>
                </a:solidFill>
                <a:uLnTx/>
                <a:latin typeface="Montserrat SemiBold" pitchFamily="2" charset="77"/>
              </a:defRPr>
            </a:lvl1pPr>
          </a:lstStyle>
          <a:p>
            <a:r>
              <a:rPr lang="ru-RU" sz="6600" dirty="0"/>
              <a:t>Будущее состояние СЗН – экосистема </a:t>
            </a:r>
            <a:br>
              <a:rPr lang="ru-RU" sz="6600" dirty="0"/>
            </a:br>
            <a:r>
              <a:rPr lang="ru-RU" sz="6600" dirty="0"/>
              <a:t>услуг и сервисов разных поставщиков </a:t>
            </a:r>
            <a:br>
              <a:rPr lang="ru-RU" sz="6600" dirty="0"/>
            </a:br>
            <a:r>
              <a:rPr lang="ru-RU" sz="6600" dirty="0"/>
              <a:t>под индивидуальные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132693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1226107" y="1829095"/>
            <a:ext cx="21688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 defTabSz="457200" eaLnBrk="1" hangingPunct="1">
              <a:defRPr sz="6000" b="1" kern="1200">
                <a:solidFill>
                  <a:srgbClr val="FF6600"/>
                </a:solidFill>
                <a:uLnTx/>
                <a:latin typeface="Montserrat SemiBold" pitchFamily="2" charset="77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0070C0"/>
                </a:solidFill>
              </a:rPr>
              <a:t>Новая редакция Закона о занятости заложила основу для развития «одного окна» в ЦЗН</a:t>
            </a:r>
          </a:p>
        </p:txBody>
      </p:sp>
      <p:sp>
        <p:nvSpPr>
          <p:cNvPr id="38" name="Прямоугольник 43">
            <a:extLst>
              <a:ext uri="{FF2B5EF4-FFF2-40B4-BE49-F238E27FC236}">
                <a16:creationId xmlns:a16="http://schemas.microsoft.com/office/drawing/2014/main" id="{37F8C423-DE37-9984-0F2B-3B26E3579C1C}"/>
              </a:ext>
            </a:extLst>
          </p:cNvPr>
          <p:cNvSpPr/>
          <p:nvPr/>
        </p:nvSpPr>
        <p:spPr>
          <a:xfrm>
            <a:off x="1759073" y="3421123"/>
            <a:ext cx="21859046" cy="2740544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square" lIns="144000" tIns="108000" rIns="108000">
            <a:spAutoFit/>
          </a:bodyPr>
          <a:lstStyle/>
          <a:p>
            <a:pPr algn="l" hangingPunct="1">
              <a:lnSpc>
                <a:spcPct val="120000"/>
              </a:lnSpc>
              <a:spcAft>
                <a:spcPts val="1200"/>
              </a:spcAft>
            </a:pPr>
            <a:r>
              <a:rPr lang="ru-RU" sz="2800" b="1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С 1 января 2022 года вступил в силу пункт 9 статьи 15 Закона РФ от 19.04.1991 № 1032-1 «О занятости населения в Российской Федерации»: </a:t>
            </a:r>
            <a:r>
              <a:rPr lang="ru-RU" sz="2800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Органы службы занятости вправе организовать предоставление государственных услуг в области содействия занятости населения, иных государственных и муниципальных услуг (или их части), негосударственных услуг и мер поддержки по принципу «одного окна» в целях содействия гражданам и работодателям в комплексном решении ситуации, связанной с занятостью</a:t>
            </a:r>
          </a:p>
        </p:txBody>
      </p:sp>
      <p:sp>
        <p:nvSpPr>
          <p:cNvPr id="43" name="Прямоугольник 79">
            <a:extLst>
              <a:ext uri="{FF2B5EF4-FFF2-40B4-BE49-F238E27FC236}">
                <a16:creationId xmlns:a16="http://schemas.microsoft.com/office/drawing/2014/main" id="{F5F8C13B-7EFA-0834-9358-D9C3355CB71D}"/>
              </a:ext>
            </a:extLst>
          </p:cNvPr>
          <p:cNvSpPr/>
          <p:nvPr/>
        </p:nvSpPr>
        <p:spPr>
          <a:xfrm>
            <a:off x="1759072" y="6161667"/>
            <a:ext cx="22026441" cy="3411497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square" lIns="144000" tIns="108000" rIns="108000">
            <a:spAutoFit/>
          </a:bodyPr>
          <a:lstStyle/>
          <a:p>
            <a:pPr algn="l" hangingPunct="1">
              <a:lnSpc>
                <a:spcPct val="120000"/>
              </a:lnSpc>
              <a:spcAft>
                <a:spcPts val="1200"/>
              </a:spcAft>
            </a:pPr>
            <a:r>
              <a:rPr lang="ru-RU" sz="2800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Для реализации нормы приняты </a:t>
            </a:r>
            <a:r>
              <a:rPr lang="ru-RU" sz="2800" b="1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Методические рекомендации по организации предоставления государственных услуг в области содействия занятости населения, иных государственных и муниципальных услуг (или их части), негосударственных услуг и мер поддержки по принципу  «одного окна»  в целях содействия гражданам и работодателям в комплексном решении ситуации, связанной с занятостью</a:t>
            </a:r>
            <a:r>
              <a:rPr lang="ru-RU" sz="2800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 </a:t>
            </a:r>
            <a:br>
              <a:rPr lang="ru-RU" sz="2800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</a:br>
            <a:r>
              <a:rPr lang="ru-RU" sz="2800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(приказ Минтруда России № 158 от 23 марта 2022 г.)</a:t>
            </a:r>
          </a:p>
          <a:p>
            <a:pPr algn="l" hangingPunct="1">
              <a:lnSpc>
                <a:spcPct val="120000"/>
              </a:lnSpc>
              <a:spcAft>
                <a:spcPts val="1200"/>
              </a:spcAft>
            </a:pPr>
            <a:r>
              <a:rPr lang="ru-RU" sz="2800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 </a:t>
            </a:r>
          </a:p>
        </p:txBody>
      </p:sp>
      <p:sp>
        <p:nvSpPr>
          <p:cNvPr id="46" name="Номер слайда 2">
            <a:extLst>
              <a:ext uri="{FF2B5EF4-FFF2-40B4-BE49-F238E27FC236}">
                <a16:creationId xmlns:a16="http://schemas.microsoft.com/office/drawing/2014/main" id="{09676880-A41A-77AB-57B4-18706DB9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707100" y="13192861"/>
            <a:ext cx="5486400" cy="464811"/>
          </a:xfrm>
        </p:spPr>
        <p:txBody>
          <a:bodyPr/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1226107" y="9258343"/>
            <a:ext cx="2239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571500" lvl="0" indent="-571500" algn="l" defTabSz="457200" eaLnBrk="1" hangingPunct="1">
              <a:buFont typeface="Arial" panose="020B0604020202020204" pitchFamily="34" charset="0"/>
              <a:buChar char="•"/>
              <a:defRPr sz="4400" b="1" kern="1200">
                <a:solidFill>
                  <a:srgbClr val="0070C0"/>
                </a:solidFill>
                <a:uLnTx/>
                <a:latin typeface="Montserrat SemiBold" pitchFamily="2" charset="77"/>
              </a:defRPr>
            </a:lvl1pPr>
          </a:lstStyle>
          <a:p>
            <a:r>
              <a:rPr lang="ru-RU" dirty="0"/>
              <a:t>Постановление Правительства РФ № 2377 ввело понятие сервиса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7A424-1A06-596B-3BFC-16A285D9B38F}"/>
              </a:ext>
            </a:extLst>
          </p:cNvPr>
          <p:cNvSpPr txBox="1"/>
          <p:nvPr/>
        </p:nvSpPr>
        <p:spPr>
          <a:xfrm>
            <a:off x="804993" y="333023"/>
            <a:ext cx="229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 defTabSz="457200" eaLnBrk="1" hangingPunct="1">
              <a:defRPr sz="6600" b="1" kern="1200">
                <a:solidFill>
                  <a:srgbClr val="FF6600"/>
                </a:solidFill>
                <a:uLnTx/>
                <a:latin typeface="Montserrat SemiBold" pitchFamily="2" charset="77"/>
              </a:defRPr>
            </a:lvl1pPr>
          </a:lstStyle>
          <a:p>
            <a:r>
              <a:rPr lang="ru-RU" dirty="0"/>
              <a:t>Нормативные правовые основы заложены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59072" y="10220258"/>
            <a:ext cx="20881472" cy="2223480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wrap="square" lIns="144000" tIns="108000" rIns="108000">
            <a:spAutoFit/>
          </a:bodyPr>
          <a:lstStyle/>
          <a:p>
            <a:pPr algn="l" hangingPunct="1">
              <a:lnSpc>
                <a:spcPct val="120000"/>
              </a:lnSpc>
              <a:spcAft>
                <a:spcPts val="1200"/>
              </a:spcAft>
            </a:pPr>
            <a:r>
              <a:rPr lang="ru-RU" sz="2800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Для целей реализации настоящих Правил </a:t>
            </a:r>
            <a:r>
              <a:rPr lang="ru-RU" sz="2800" b="1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под сервисом понимается механизм взаимодействия органов службы занятости населения с гражданами и организациями, обеспечивающий получение гражданами и организациями значимого (имеющего потребительскую ценность) результата осуществления полномочия в сфере занятости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21290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BD9019ED5267D4980BF8A219F90F9E3" ma:contentTypeVersion="13" ma:contentTypeDescription="Создание документа." ma:contentTypeScope="" ma:versionID="fdc6aac754e85fa064d8c2c3aa42d229">
  <xsd:schema xmlns:xsd="http://www.w3.org/2001/XMLSchema" xmlns:xs="http://www.w3.org/2001/XMLSchema" xmlns:p="http://schemas.microsoft.com/office/2006/metadata/properties" xmlns:ns3="e47369f2-f13e-46b3-9396-7ccdc2198bcc" xmlns:ns4="7b9fe7ca-df37-4e38-a024-7ebed9925f64" targetNamespace="http://schemas.microsoft.com/office/2006/metadata/properties" ma:root="true" ma:fieldsID="b7a91075819da079c8c09ec0a25fb108" ns3:_="" ns4:_="">
    <xsd:import namespace="e47369f2-f13e-46b3-9396-7ccdc2198bcc"/>
    <xsd:import namespace="7b9fe7ca-df37-4e38-a024-7ebed9925f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369f2-f13e-46b3-9396-7ccdc2198b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e7ca-df37-4e38-a024-7ebed9925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D0A917-B83C-4FAA-9EFD-2B43FADF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7369f2-f13e-46b3-9396-7ccdc2198bcc"/>
    <ds:schemaRef ds:uri="7b9fe7ca-df37-4e38-a024-7ebed9925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D4E0DB-4BCB-4603-8846-F50A700604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8A3765-55E8-4F74-8537-3F68758F26D9}">
  <ds:schemaRefs>
    <ds:schemaRef ds:uri="http://schemas.openxmlformats.org/package/2006/metadata/core-properties"/>
    <ds:schemaRef ds:uri="http://www.w3.org/XML/1998/namespace"/>
    <ds:schemaRef ds:uri="http://purl.org/dc/dcmitype/"/>
    <ds:schemaRef ds:uri="e47369f2-f13e-46b3-9396-7ccdc2198bcc"/>
    <ds:schemaRef ds:uri="http://schemas.microsoft.com/office/2006/documentManagement/types"/>
    <ds:schemaRef ds:uri="http://purl.org/dc/terms/"/>
    <ds:schemaRef ds:uri="http://schemas.microsoft.com/office/infopath/2007/PartnerControls"/>
    <ds:schemaRef ds:uri="7b9fe7ca-df37-4e38-a024-7ebed9925f64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14325</TotalTime>
  <Words>450</Words>
  <Application>Microsoft Macintosh PowerPoint</Application>
  <PresentationFormat>Произвольный</PresentationFormat>
  <Paragraphs>47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Montserrat</vt:lpstr>
      <vt:lpstr>Montserrat Medium</vt:lpstr>
      <vt:lpstr>Calibri Light</vt:lpstr>
      <vt:lpstr>Helvetica Neue</vt:lpstr>
      <vt:lpstr>Calibri</vt:lpstr>
      <vt:lpstr>Montserrat SemiBold</vt:lpstr>
      <vt:lpstr>Arial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в рамках федерального проекта «Содействие занятости»</dc:title>
  <dc:creator>WSR-User</dc:creator>
  <cp:lastModifiedBy>Максим Максим</cp:lastModifiedBy>
  <cp:revision>542</cp:revision>
  <cp:lastPrinted>2021-03-15T19:26:15Z</cp:lastPrinted>
  <dcterms:modified xsi:type="dcterms:W3CDTF">2022-09-28T15:49:03Z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0x0101000BD9019ED5267D4980BF8A219F90F9E3</vt:lpwstr>
  </property>
</Properties>
</file>