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sldIdLst>
    <p:sldId id="256" r:id="rId2"/>
    <p:sldId id="2147376522" r:id="rId3"/>
    <p:sldId id="2147376523" r:id="rId4"/>
    <p:sldId id="2147376530" r:id="rId5"/>
    <p:sldId id="2147376528" r:id="rId6"/>
    <p:sldId id="2147376527" r:id="rId7"/>
    <p:sldId id="2147376529" r:id="rId8"/>
    <p:sldId id="2147376524" r:id="rId9"/>
    <p:sldId id="2147376531" r:id="rId10"/>
    <p:sldId id="794" r:id="rId11"/>
    <p:sldId id="2147376526" r:id="rId12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Montserrat" panose="00000500000000000000" pitchFamily="2" charset="-52"/>
      <p:regular r:id="rId20"/>
      <p:bold r:id="rId21"/>
    </p:embeddedFont>
    <p:embeddedFont>
      <p:font typeface="Montserrat SemiBold" panose="00000700000000000000" pitchFamily="2" charset="-52"/>
      <p:bold r:id="rId22"/>
      <p:boldItalic r:id="rId2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79" autoAdjust="0"/>
    <p:restoredTop sz="94660"/>
  </p:normalViewPr>
  <p:slideViewPr>
    <p:cSldViewPr snapToGrid="0">
      <p:cViewPr varScale="1">
        <p:scale>
          <a:sx n="57" d="100"/>
          <a:sy n="57" d="100"/>
        </p:scale>
        <p:origin x="5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C6985C-8F25-470D-9F9F-FE7A7D530C12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824F2CC-9C2E-482B-8AB8-B9729BBDA764}">
      <dgm:prSet phldrT="[Текст]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>
              <a:solidFill>
                <a:schemeClr val="accent1"/>
              </a:solidFill>
              <a:latin typeface="Montserrat SemiBold" panose="00000700000000000000" pitchFamily="2" charset="-52"/>
            </a:rPr>
            <a:t>Элементы системы управления клиентским опытом в СЗН разных регионов </a:t>
          </a:r>
        </a:p>
      </dgm:t>
    </dgm:pt>
    <dgm:pt modelId="{9210163F-39AB-48CE-91B4-60AC9BB1A38D}" type="parTrans" cxnId="{B3271BAE-18F4-4944-8A3B-00F1677AFB20}">
      <dgm:prSet/>
      <dgm:spPr/>
      <dgm:t>
        <a:bodyPr/>
        <a:lstStyle/>
        <a:p>
          <a:endParaRPr lang="ru-RU"/>
        </a:p>
      </dgm:t>
    </dgm:pt>
    <dgm:pt modelId="{A4CCCD92-68D6-496B-B375-411352A6844E}" type="sibTrans" cxnId="{B3271BAE-18F4-4944-8A3B-00F1677AFB20}">
      <dgm:prSet/>
      <dgm:spPr/>
      <dgm:t>
        <a:bodyPr/>
        <a:lstStyle/>
        <a:p>
          <a:endParaRPr lang="ru-RU"/>
        </a:p>
      </dgm:t>
    </dgm:pt>
    <dgm:pt modelId="{17AB33A2-7F8C-46A9-BD9D-02D2D9D76525}">
      <dgm:prSet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>
              <a:solidFill>
                <a:srgbClr val="C00000"/>
              </a:solidFill>
              <a:latin typeface="Montserrat SemiBold" panose="00000700000000000000" pitchFamily="2" charset="-52"/>
            </a:rPr>
            <a:t>Понимание значимости</a:t>
          </a:r>
        </a:p>
        <a:p>
          <a:r>
            <a:rPr lang="ru-RU" dirty="0">
              <a:solidFill>
                <a:srgbClr val="C00000"/>
              </a:solidFill>
              <a:latin typeface="Montserrat SemiBold" panose="00000700000000000000" pitchFamily="2" charset="-52"/>
            </a:rPr>
            <a:t>и готовность сотрудников СЗН внедрять клиентоцентричные подходы и инструменты </a:t>
          </a:r>
        </a:p>
      </dgm:t>
    </dgm:pt>
    <dgm:pt modelId="{E9F3CE73-F712-40DE-BC28-9063C0FCFAF2}" type="parTrans" cxnId="{3EF1B0F6-A36F-4F91-81BB-A23CC2117D9A}">
      <dgm:prSet/>
      <dgm:spPr/>
      <dgm:t>
        <a:bodyPr/>
        <a:lstStyle/>
        <a:p>
          <a:endParaRPr lang="ru-RU"/>
        </a:p>
      </dgm:t>
    </dgm:pt>
    <dgm:pt modelId="{F6E578EB-5C2B-4680-9041-09EC9F9F88B4}" type="sibTrans" cxnId="{3EF1B0F6-A36F-4F91-81BB-A23CC2117D9A}">
      <dgm:prSet/>
      <dgm:spPr/>
      <dgm:t>
        <a:bodyPr/>
        <a:lstStyle/>
        <a:p>
          <a:endParaRPr lang="ru-RU"/>
        </a:p>
      </dgm:t>
    </dgm:pt>
    <dgm:pt modelId="{156A2557-97F8-4627-9483-8A1F334020FB}" type="pres">
      <dgm:prSet presAssocID="{D9C6985C-8F25-470D-9F9F-FE7A7D530C12}" presName="diagram" presStyleCnt="0">
        <dgm:presLayoutVars>
          <dgm:dir/>
          <dgm:resizeHandles val="exact"/>
        </dgm:presLayoutVars>
      </dgm:prSet>
      <dgm:spPr/>
    </dgm:pt>
    <dgm:pt modelId="{35A0272E-AE84-405C-B4DB-9F532EA7B42A}" type="pres">
      <dgm:prSet presAssocID="{4824F2CC-9C2E-482B-8AB8-B9729BBDA764}" presName="node" presStyleLbl="node1" presStyleIdx="0" presStyleCnt="2" custScaleX="148868" custLinFactNeighborX="-6893" custLinFactNeighborY="-29479">
        <dgm:presLayoutVars>
          <dgm:bulletEnabled val="1"/>
        </dgm:presLayoutVars>
      </dgm:prSet>
      <dgm:spPr/>
    </dgm:pt>
    <dgm:pt modelId="{655C35FD-6D9D-44B5-BE62-425863C00C63}" type="pres">
      <dgm:prSet presAssocID="{A4CCCD92-68D6-496B-B375-411352A6844E}" presName="sibTrans" presStyleCnt="0"/>
      <dgm:spPr/>
    </dgm:pt>
    <dgm:pt modelId="{47CE093E-3B1D-4B48-8375-C18BF2883786}" type="pres">
      <dgm:prSet presAssocID="{17AB33A2-7F8C-46A9-BD9D-02D2D9D76525}" presName="node" presStyleLbl="node1" presStyleIdx="1" presStyleCnt="2" custScaleX="148868" custLinFactNeighborX="-1136" custLinFactNeighborY="27302">
        <dgm:presLayoutVars>
          <dgm:bulletEnabled val="1"/>
        </dgm:presLayoutVars>
      </dgm:prSet>
      <dgm:spPr/>
    </dgm:pt>
  </dgm:ptLst>
  <dgm:cxnLst>
    <dgm:cxn modelId="{7E2C2F2D-83A8-4DEE-92C7-8453C0C64A99}" type="presOf" srcId="{17AB33A2-7F8C-46A9-BD9D-02D2D9D76525}" destId="{47CE093E-3B1D-4B48-8375-C18BF2883786}" srcOrd="0" destOrd="0" presId="urn:microsoft.com/office/officeart/2005/8/layout/default"/>
    <dgm:cxn modelId="{A038CD81-1646-4491-B4AE-0761ED51B8B8}" type="presOf" srcId="{4824F2CC-9C2E-482B-8AB8-B9729BBDA764}" destId="{35A0272E-AE84-405C-B4DB-9F532EA7B42A}" srcOrd="0" destOrd="0" presId="urn:microsoft.com/office/officeart/2005/8/layout/default"/>
    <dgm:cxn modelId="{B3271BAE-18F4-4944-8A3B-00F1677AFB20}" srcId="{D9C6985C-8F25-470D-9F9F-FE7A7D530C12}" destId="{4824F2CC-9C2E-482B-8AB8-B9729BBDA764}" srcOrd="0" destOrd="0" parTransId="{9210163F-39AB-48CE-91B4-60AC9BB1A38D}" sibTransId="{A4CCCD92-68D6-496B-B375-411352A6844E}"/>
    <dgm:cxn modelId="{EDA9AFF2-1562-4510-9159-DF28CFDE5D0D}" type="presOf" srcId="{D9C6985C-8F25-470D-9F9F-FE7A7D530C12}" destId="{156A2557-97F8-4627-9483-8A1F334020FB}" srcOrd="0" destOrd="0" presId="urn:microsoft.com/office/officeart/2005/8/layout/default"/>
    <dgm:cxn modelId="{3EF1B0F6-A36F-4F91-81BB-A23CC2117D9A}" srcId="{D9C6985C-8F25-470D-9F9F-FE7A7D530C12}" destId="{17AB33A2-7F8C-46A9-BD9D-02D2D9D76525}" srcOrd="1" destOrd="0" parTransId="{E9F3CE73-F712-40DE-BC28-9063C0FCFAF2}" sibTransId="{F6E578EB-5C2B-4680-9041-09EC9F9F88B4}"/>
    <dgm:cxn modelId="{12A757E4-54CA-4749-840D-86923317EA8C}" type="presParOf" srcId="{156A2557-97F8-4627-9483-8A1F334020FB}" destId="{35A0272E-AE84-405C-B4DB-9F532EA7B42A}" srcOrd="0" destOrd="0" presId="urn:microsoft.com/office/officeart/2005/8/layout/default"/>
    <dgm:cxn modelId="{9516D5E1-88A3-487F-85EB-61ADE85CF2A1}" type="presParOf" srcId="{156A2557-97F8-4627-9483-8A1F334020FB}" destId="{655C35FD-6D9D-44B5-BE62-425863C00C63}" srcOrd="1" destOrd="0" presId="urn:microsoft.com/office/officeart/2005/8/layout/default"/>
    <dgm:cxn modelId="{4AEDB88E-7B15-48B6-A442-6CC050714EAA}" type="presParOf" srcId="{156A2557-97F8-4627-9483-8A1F334020FB}" destId="{47CE093E-3B1D-4B48-8375-C18BF2883786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604CC3-CAC5-4A14-8C41-34566EDE399E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0F6BBFB-BDF8-476B-89D0-BE616FF3171A}">
      <dgm:prSet phldrT="[Текст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>
              <a:solidFill>
                <a:srgbClr val="C00000"/>
              </a:solidFill>
              <a:latin typeface="Montserrat SemiBold" panose="00000700000000000000" pitchFamily="2" charset="-52"/>
            </a:rPr>
            <a:t>специалистов </a:t>
          </a:r>
          <a:r>
            <a:rPr lang="ru-RU" dirty="0">
              <a:solidFill>
                <a:schemeClr val="accent1"/>
              </a:solidFill>
              <a:latin typeface="Montserrat SemiBold" panose="00000700000000000000" pitchFamily="2" charset="-52"/>
            </a:rPr>
            <a:t>в сфере дизайна клиентского опыта в СЗН</a:t>
          </a:r>
        </a:p>
      </dgm:t>
    </dgm:pt>
    <dgm:pt modelId="{B9B3C88F-1AF3-497E-81A1-627CD7E3F64E}" type="parTrans" cxnId="{C3C9C275-D043-4215-8931-1B38DAEC1AA2}">
      <dgm:prSet/>
      <dgm:spPr/>
      <dgm:t>
        <a:bodyPr/>
        <a:lstStyle/>
        <a:p>
          <a:endParaRPr lang="ru-RU"/>
        </a:p>
      </dgm:t>
    </dgm:pt>
    <dgm:pt modelId="{E0FABA87-B76A-4974-86BC-962D089E6696}" type="sibTrans" cxnId="{C3C9C275-D043-4215-8931-1B38DAEC1AA2}">
      <dgm:prSet/>
      <dgm:spPr/>
      <dgm:t>
        <a:bodyPr/>
        <a:lstStyle/>
        <a:p>
          <a:endParaRPr lang="ru-RU"/>
        </a:p>
      </dgm:t>
    </dgm:pt>
    <dgm:pt modelId="{625243DA-B7D0-4334-93AC-C78FC1AA2C39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>
              <a:solidFill>
                <a:srgbClr val="C00000"/>
              </a:solidFill>
              <a:latin typeface="Montserrat SemiBold" panose="00000700000000000000" pitchFamily="2" charset="-52"/>
            </a:rPr>
            <a:t>инструментария, </a:t>
          </a:r>
          <a:r>
            <a:rPr lang="ru-RU" dirty="0">
              <a:solidFill>
                <a:schemeClr val="accent1"/>
              </a:solidFill>
              <a:latin typeface="Montserrat SemiBold" panose="00000700000000000000" pitchFamily="2" charset="-52"/>
            </a:rPr>
            <a:t>адаптированного к деятельности СЗН</a:t>
          </a:r>
        </a:p>
      </dgm:t>
    </dgm:pt>
    <dgm:pt modelId="{99CDB8DD-792E-4FBA-8303-C5C9A18F993E}" type="parTrans" cxnId="{0C6B0174-FE24-428E-82EA-2A23457B23EC}">
      <dgm:prSet/>
      <dgm:spPr/>
      <dgm:t>
        <a:bodyPr/>
        <a:lstStyle/>
        <a:p>
          <a:endParaRPr lang="ru-RU"/>
        </a:p>
      </dgm:t>
    </dgm:pt>
    <dgm:pt modelId="{9F058DB1-EEE5-47C4-BCCF-64480ABEA97D}" type="sibTrans" cxnId="{0C6B0174-FE24-428E-82EA-2A23457B23EC}">
      <dgm:prSet/>
      <dgm:spPr/>
      <dgm:t>
        <a:bodyPr/>
        <a:lstStyle/>
        <a:p>
          <a:endParaRPr lang="ru-RU"/>
        </a:p>
      </dgm:t>
    </dgm:pt>
    <dgm:pt modelId="{5B0557E9-D89E-4DB6-8C38-C8184F5365FC}">
      <dgm:prSet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>
              <a:solidFill>
                <a:srgbClr val="C00000"/>
              </a:solidFill>
              <a:latin typeface="Montserrat SemiBold" panose="00000700000000000000" pitchFamily="2" charset="-52"/>
            </a:rPr>
            <a:t>культуры клиентоцентричности </a:t>
          </a:r>
        </a:p>
      </dgm:t>
    </dgm:pt>
    <dgm:pt modelId="{18E15FC7-F0AA-4D94-A6FA-D1568FE12ACF}" type="parTrans" cxnId="{9EA8E542-E232-497B-A742-F06DBD6D4659}">
      <dgm:prSet/>
      <dgm:spPr/>
      <dgm:t>
        <a:bodyPr/>
        <a:lstStyle/>
        <a:p>
          <a:endParaRPr lang="ru-RU"/>
        </a:p>
      </dgm:t>
    </dgm:pt>
    <dgm:pt modelId="{D66D8507-4359-44EC-A86D-62F0E1A2F043}" type="sibTrans" cxnId="{9EA8E542-E232-497B-A742-F06DBD6D4659}">
      <dgm:prSet/>
      <dgm:spPr/>
      <dgm:t>
        <a:bodyPr/>
        <a:lstStyle/>
        <a:p>
          <a:endParaRPr lang="ru-RU"/>
        </a:p>
      </dgm:t>
    </dgm:pt>
    <dgm:pt modelId="{91B49C78-25E8-4407-97E1-D3D1AC149FFA}" type="pres">
      <dgm:prSet presAssocID="{91604CC3-CAC5-4A14-8C41-34566EDE399E}" presName="diagram" presStyleCnt="0">
        <dgm:presLayoutVars>
          <dgm:dir/>
          <dgm:resizeHandles val="exact"/>
        </dgm:presLayoutVars>
      </dgm:prSet>
      <dgm:spPr/>
    </dgm:pt>
    <dgm:pt modelId="{34546A1C-E71D-4ADE-A1C0-91BE1EFAB21C}" type="pres">
      <dgm:prSet presAssocID="{40F6BBFB-BDF8-476B-89D0-BE616FF3171A}" presName="node" presStyleLbl="node1" presStyleIdx="0" presStyleCnt="3">
        <dgm:presLayoutVars>
          <dgm:bulletEnabled val="1"/>
        </dgm:presLayoutVars>
      </dgm:prSet>
      <dgm:spPr/>
    </dgm:pt>
    <dgm:pt modelId="{37C22D88-2BD4-4A4B-A729-9748F77C6984}" type="pres">
      <dgm:prSet presAssocID="{E0FABA87-B76A-4974-86BC-962D089E6696}" presName="sibTrans" presStyleCnt="0"/>
      <dgm:spPr/>
    </dgm:pt>
    <dgm:pt modelId="{6E5F42F6-9AD8-437F-B7D8-AECF1A6EFD4B}" type="pres">
      <dgm:prSet presAssocID="{625243DA-B7D0-4334-93AC-C78FC1AA2C39}" presName="node" presStyleLbl="node1" presStyleIdx="1" presStyleCnt="3">
        <dgm:presLayoutVars>
          <dgm:bulletEnabled val="1"/>
        </dgm:presLayoutVars>
      </dgm:prSet>
      <dgm:spPr/>
    </dgm:pt>
    <dgm:pt modelId="{DA6D10CF-43DB-467E-9334-33890D44751F}" type="pres">
      <dgm:prSet presAssocID="{9F058DB1-EEE5-47C4-BCCF-64480ABEA97D}" presName="sibTrans" presStyleCnt="0"/>
      <dgm:spPr/>
    </dgm:pt>
    <dgm:pt modelId="{36CBD43D-E8C5-4638-BAF2-906D3195AAFD}" type="pres">
      <dgm:prSet presAssocID="{5B0557E9-D89E-4DB6-8C38-C8184F5365FC}" presName="node" presStyleLbl="node1" presStyleIdx="2" presStyleCnt="3">
        <dgm:presLayoutVars>
          <dgm:bulletEnabled val="1"/>
        </dgm:presLayoutVars>
      </dgm:prSet>
      <dgm:spPr/>
    </dgm:pt>
  </dgm:ptLst>
  <dgm:cxnLst>
    <dgm:cxn modelId="{D3615C08-2637-4A64-AB74-AF954D290D22}" type="presOf" srcId="{5B0557E9-D89E-4DB6-8C38-C8184F5365FC}" destId="{36CBD43D-E8C5-4638-BAF2-906D3195AAFD}" srcOrd="0" destOrd="0" presId="urn:microsoft.com/office/officeart/2005/8/layout/default"/>
    <dgm:cxn modelId="{9EA8E542-E232-497B-A742-F06DBD6D4659}" srcId="{91604CC3-CAC5-4A14-8C41-34566EDE399E}" destId="{5B0557E9-D89E-4DB6-8C38-C8184F5365FC}" srcOrd="2" destOrd="0" parTransId="{18E15FC7-F0AA-4D94-A6FA-D1568FE12ACF}" sibTransId="{D66D8507-4359-44EC-A86D-62F0E1A2F043}"/>
    <dgm:cxn modelId="{0C6B0174-FE24-428E-82EA-2A23457B23EC}" srcId="{91604CC3-CAC5-4A14-8C41-34566EDE399E}" destId="{625243DA-B7D0-4334-93AC-C78FC1AA2C39}" srcOrd="1" destOrd="0" parTransId="{99CDB8DD-792E-4FBA-8303-C5C9A18F993E}" sibTransId="{9F058DB1-EEE5-47C4-BCCF-64480ABEA97D}"/>
    <dgm:cxn modelId="{C3C9C275-D043-4215-8931-1B38DAEC1AA2}" srcId="{91604CC3-CAC5-4A14-8C41-34566EDE399E}" destId="{40F6BBFB-BDF8-476B-89D0-BE616FF3171A}" srcOrd="0" destOrd="0" parTransId="{B9B3C88F-1AF3-497E-81A1-627CD7E3F64E}" sibTransId="{E0FABA87-B76A-4974-86BC-962D089E6696}"/>
    <dgm:cxn modelId="{6C281F78-2CA1-4408-8167-11FF91933F6C}" type="presOf" srcId="{40F6BBFB-BDF8-476B-89D0-BE616FF3171A}" destId="{34546A1C-E71D-4ADE-A1C0-91BE1EFAB21C}" srcOrd="0" destOrd="0" presId="urn:microsoft.com/office/officeart/2005/8/layout/default"/>
    <dgm:cxn modelId="{4D129291-A2F9-4E54-9E06-16F9989743EC}" type="presOf" srcId="{91604CC3-CAC5-4A14-8C41-34566EDE399E}" destId="{91B49C78-25E8-4407-97E1-D3D1AC149FFA}" srcOrd="0" destOrd="0" presId="urn:microsoft.com/office/officeart/2005/8/layout/default"/>
    <dgm:cxn modelId="{C73417C1-75C8-45CB-AAD4-81F8C0E4CBEC}" type="presOf" srcId="{625243DA-B7D0-4334-93AC-C78FC1AA2C39}" destId="{6E5F42F6-9AD8-437F-B7D8-AECF1A6EFD4B}" srcOrd="0" destOrd="0" presId="urn:microsoft.com/office/officeart/2005/8/layout/default"/>
    <dgm:cxn modelId="{EB5B39E7-E9E9-4AAC-B8EC-A2E9D61D835C}" type="presParOf" srcId="{91B49C78-25E8-4407-97E1-D3D1AC149FFA}" destId="{34546A1C-E71D-4ADE-A1C0-91BE1EFAB21C}" srcOrd="0" destOrd="0" presId="urn:microsoft.com/office/officeart/2005/8/layout/default"/>
    <dgm:cxn modelId="{845276CE-D88E-41BB-A4F1-2D37A4B52492}" type="presParOf" srcId="{91B49C78-25E8-4407-97E1-D3D1AC149FFA}" destId="{37C22D88-2BD4-4A4B-A729-9748F77C6984}" srcOrd="1" destOrd="0" presId="urn:microsoft.com/office/officeart/2005/8/layout/default"/>
    <dgm:cxn modelId="{163F3BC9-F488-49AD-95BA-2A00DBCBE6D7}" type="presParOf" srcId="{91B49C78-25E8-4407-97E1-D3D1AC149FFA}" destId="{6E5F42F6-9AD8-437F-B7D8-AECF1A6EFD4B}" srcOrd="2" destOrd="0" presId="urn:microsoft.com/office/officeart/2005/8/layout/default"/>
    <dgm:cxn modelId="{5DACF176-99F0-475D-919A-52D503DE49A7}" type="presParOf" srcId="{91B49C78-25E8-4407-97E1-D3D1AC149FFA}" destId="{DA6D10CF-43DB-467E-9334-33890D44751F}" srcOrd="3" destOrd="0" presId="urn:microsoft.com/office/officeart/2005/8/layout/default"/>
    <dgm:cxn modelId="{F2557D84-147E-450F-A9C6-81EF9995479B}" type="presParOf" srcId="{91B49C78-25E8-4407-97E1-D3D1AC149FFA}" destId="{36CBD43D-E8C5-4638-BAF2-906D3195AAFD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90D457A-7100-40B9-98B2-1FE7C7E28BE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3588AACE-5D8B-4C49-B42E-31334E3D6AD6}">
      <dgm:prSet phldrT="[Текст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>
              <a:latin typeface="Montserrat SemiBold" panose="00000700000000000000" pitchFamily="2" charset="-52"/>
            </a:rPr>
            <a:t>Текст стандарта организации системы управления клиентским опытом в СЗН</a:t>
          </a:r>
        </a:p>
      </dgm:t>
    </dgm:pt>
    <dgm:pt modelId="{5E29B928-C1DD-451C-8F95-CD6FEF3D37EF}" type="parTrans" cxnId="{0572952B-F42B-419A-91C7-4948F2AB2397}">
      <dgm:prSet/>
      <dgm:spPr/>
      <dgm:t>
        <a:bodyPr/>
        <a:lstStyle/>
        <a:p>
          <a:endParaRPr lang="ru-RU"/>
        </a:p>
      </dgm:t>
    </dgm:pt>
    <dgm:pt modelId="{BEA5936A-A18C-4B20-8B4E-96FD0DB3EC23}" type="sibTrans" cxnId="{0572952B-F42B-419A-91C7-4948F2AB2397}">
      <dgm:prSet/>
      <dgm:spPr/>
      <dgm:t>
        <a:bodyPr/>
        <a:lstStyle/>
        <a:p>
          <a:endParaRPr lang="ru-RU"/>
        </a:p>
      </dgm:t>
    </dgm:pt>
    <dgm:pt modelId="{BAC84E0D-859E-4086-92A8-754D672C7C43}">
      <dgm:prSet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>
              <a:latin typeface="Montserrat SemiBold" panose="00000700000000000000" pitchFamily="2" charset="-52"/>
            </a:rPr>
            <a:t>10 технологических карт</a:t>
          </a:r>
          <a:endParaRPr lang="ru-RU" dirty="0">
            <a:latin typeface="Montserrat SemiBold" panose="00000700000000000000" pitchFamily="2" charset="-52"/>
          </a:endParaRPr>
        </a:p>
      </dgm:t>
    </dgm:pt>
    <dgm:pt modelId="{590C41ED-3868-4F74-9352-FC105F7205F6}" type="parTrans" cxnId="{4296FF4B-D6E7-487E-87D2-64FD3A0E573A}">
      <dgm:prSet/>
      <dgm:spPr/>
      <dgm:t>
        <a:bodyPr/>
        <a:lstStyle/>
        <a:p>
          <a:endParaRPr lang="ru-RU"/>
        </a:p>
      </dgm:t>
    </dgm:pt>
    <dgm:pt modelId="{EF09CCAB-4F57-4155-A5F6-C1152B88EDC8}" type="sibTrans" cxnId="{4296FF4B-D6E7-487E-87D2-64FD3A0E573A}">
      <dgm:prSet/>
      <dgm:spPr/>
      <dgm:t>
        <a:bodyPr/>
        <a:lstStyle/>
        <a:p>
          <a:endParaRPr lang="ru-RU"/>
        </a:p>
      </dgm:t>
    </dgm:pt>
    <dgm:pt modelId="{1EC73971-9470-49AA-8045-3F022C63C74F}">
      <dgm:prSet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>
          <a:noFill/>
        </a:ln>
      </dgm:spPr>
      <dgm:t>
        <a:bodyPr/>
        <a:lstStyle/>
        <a:p>
          <a:endParaRPr lang="ru-RU" dirty="0">
            <a:latin typeface="Montserrat SemiBold" panose="00000700000000000000" pitchFamily="2" charset="-52"/>
          </a:endParaRPr>
        </a:p>
      </dgm:t>
    </dgm:pt>
    <dgm:pt modelId="{4CEE45C2-4A27-449E-835F-759041F0A721}" type="parTrans" cxnId="{29F8395C-FAB5-4E49-B13C-15008BC02A88}">
      <dgm:prSet/>
      <dgm:spPr/>
      <dgm:t>
        <a:bodyPr/>
        <a:lstStyle/>
        <a:p>
          <a:endParaRPr lang="ru-RU"/>
        </a:p>
      </dgm:t>
    </dgm:pt>
    <dgm:pt modelId="{2E237DA4-07AA-4AF4-A818-2411711C8BB9}" type="sibTrans" cxnId="{29F8395C-FAB5-4E49-B13C-15008BC02A88}">
      <dgm:prSet/>
      <dgm:spPr/>
      <dgm:t>
        <a:bodyPr/>
        <a:lstStyle/>
        <a:p>
          <a:endParaRPr lang="ru-RU"/>
        </a:p>
      </dgm:t>
    </dgm:pt>
    <dgm:pt modelId="{4E196757-F478-4699-8B1A-ED853505F6C8}">
      <dgm:prSet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>
              <a:latin typeface="Montserrat SemiBold" panose="00000700000000000000" pitchFamily="2" charset="-52"/>
            </a:rPr>
            <a:t>Внедрение </a:t>
          </a:r>
        </a:p>
        <a:p>
          <a:r>
            <a:rPr lang="ru-RU" dirty="0">
              <a:latin typeface="Montserrat SemiBold" panose="00000700000000000000" pitchFamily="2" charset="-52"/>
            </a:rPr>
            <a:t>с 2023</a:t>
          </a:r>
        </a:p>
      </dgm:t>
    </dgm:pt>
    <dgm:pt modelId="{AA66A507-7894-42A8-9F3F-DD8B7A770AC1}" type="parTrans" cxnId="{F70AD4D4-E587-4AB1-AFD2-273D92578862}">
      <dgm:prSet/>
      <dgm:spPr/>
      <dgm:t>
        <a:bodyPr/>
        <a:lstStyle/>
        <a:p>
          <a:endParaRPr lang="ru-RU"/>
        </a:p>
      </dgm:t>
    </dgm:pt>
    <dgm:pt modelId="{46CD78A2-5E51-44F0-B5C1-36791A15F9E4}" type="sibTrans" cxnId="{F70AD4D4-E587-4AB1-AFD2-273D92578862}">
      <dgm:prSet/>
      <dgm:spPr/>
      <dgm:t>
        <a:bodyPr/>
        <a:lstStyle/>
        <a:p>
          <a:endParaRPr lang="ru-RU"/>
        </a:p>
      </dgm:t>
    </dgm:pt>
    <dgm:pt modelId="{B2E3FA55-A18C-4601-88EE-E04EBAF3062C}" type="pres">
      <dgm:prSet presAssocID="{490D457A-7100-40B9-98B2-1FE7C7E28BE2}" presName="Name0" presStyleCnt="0">
        <dgm:presLayoutVars>
          <dgm:dir/>
          <dgm:resizeHandles val="exact"/>
        </dgm:presLayoutVars>
      </dgm:prSet>
      <dgm:spPr/>
    </dgm:pt>
    <dgm:pt modelId="{24B008DF-171D-440D-B775-2D3358784B1D}" type="pres">
      <dgm:prSet presAssocID="{3588AACE-5D8B-4C49-B42E-31334E3D6AD6}" presName="node" presStyleLbl="node1" presStyleIdx="0" presStyleCnt="4">
        <dgm:presLayoutVars>
          <dgm:bulletEnabled val="1"/>
        </dgm:presLayoutVars>
      </dgm:prSet>
      <dgm:spPr/>
    </dgm:pt>
    <dgm:pt modelId="{E9606D75-3E16-4756-BD5D-44B06BD12577}" type="pres">
      <dgm:prSet presAssocID="{BEA5936A-A18C-4B20-8B4E-96FD0DB3EC23}" presName="sibTrans" presStyleLbl="sibTrans2D1" presStyleIdx="0" presStyleCnt="3"/>
      <dgm:spPr/>
    </dgm:pt>
    <dgm:pt modelId="{2C652058-5B83-48DB-BE60-AC59EAC138B2}" type="pres">
      <dgm:prSet presAssocID="{BEA5936A-A18C-4B20-8B4E-96FD0DB3EC23}" presName="connectorText" presStyleLbl="sibTrans2D1" presStyleIdx="0" presStyleCnt="3"/>
      <dgm:spPr/>
    </dgm:pt>
    <dgm:pt modelId="{B02A6D5D-8597-48C5-8088-0C932F52CF30}" type="pres">
      <dgm:prSet presAssocID="{BAC84E0D-859E-4086-92A8-754D672C7C43}" presName="node" presStyleLbl="node1" presStyleIdx="1" presStyleCnt="4">
        <dgm:presLayoutVars>
          <dgm:bulletEnabled val="1"/>
        </dgm:presLayoutVars>
      </dgm:prSet>
      <dgm:spPr/>
    </dgm:pt>
    <dgm:pt modelId="{91CC3C67-B562-4D5E-8696-3A37582B3F03}" type="pres">
      <dgm:prSet presAssocID="{EF09CCAB-4F57-4155-A5F6-C1152B88EDC8}" presName="sibTrans" presStyleLbl="sibTrans2D1" presStyleIdx="1" presStyleCnt="3"/>
      <dgm:spPr/>
    </dgm:pt>
    <dgm:pt modelId="{92A51FB8-4AE2-404E-BA51-F8C990DC0E6C}" type="pres">
      <dgm:prSet presAssocID="{EF09CCAB-4F57-4155-A5F6-C1152B88EDC8}" presName="connectorText" presStyleLbl="sibTrans2D1" presStyleIdx="1" presStyleCnt="3"/>
      <dgm:spPr/>
    </dgm:pt>
    <dgm:pt modelId="{1F83D86C-7A2C-4A28-B849-D3F37D13E5DB}" type="pres">
      <dgm:prSet presAssocID="{1EC73971-9470-49AA-8045-3F022C63C74F}" presName="node" presStyleLbl="node1" presStyleIdx="2" presStyleCnt="4">
        <dgm:presLayoutVars>
          <dgm:bulletEnabled val="1"/>
        </dgm:presLayoutVars>
      </dgm:prSet>
      <dgm:spPr/>
    </dgm:pt>
    <dgm:pt modelId="{A498D697-9690-41A7-A932-C437A08C0178}" type="pres">
      <dgm:prSet presAssocID="{2E237DA4-07AA-4AF4-A818-2411711C8BB9}" presName="sibTrans" presStyleLbl="sibTrans2D1" presStyleIdx="2" presStyleCnt="3"/>
      <dgm:spPr/>
    </dgm:pt>
    <dgm:pt modelId="{FB9A5E7C-27C5-4953-BFD0-D864C9AB0FFF}" type="pres">
      <dgm:prSet presAssocID="{2E237DA4-07AA-4AF4-A818-2411711C8BB9}" presName="connectorText" presStyleLbl="sibTrans2D1" presStyleIdx="2" presStyleCnt="3"/>
      <dgm:spPr/>
    </dgm:pt>
    <dgm:pt modelId="{1D9D96E3-E6AD-4DFB-A2CB-EF5B70118C67}" type="pres">
      <dgm:prSet presAssocID="{4E196757-F478-4699-8B1A-ED853505F6C8}" presName="node" presStyleLbl="node1" presStyleIdx="3" presStyleCnt="4">
        <dgm:presLayoutVars>
          <dgm:bulletEnabled val="1"/>
        </dgm:presLayoutVars>
      </dgm:prSet>
      <dgm:spPr/>
    </dgm:pt>
  </dgm:ptLst>
  <dgm:cxnLst>
    <dgm:cxn modelId="{DEEB3302-6B57-437B-9BD9-98CFC31A436C}" type="presOf" srcId="{3588AACE-5D8B-4C49-B42E-31334E3D6AD6}" destId="{24B008DF-171D-440D-B775-2D3358784B1D}" srcOrd="0" destOrd="0" presId="urn:microsoft.com/office/officeart/2005/8/layout/process1"/>
    <dgm:cxn modelId="{A929390C-D773-4407-9DE6-3CD808F4BC20}" type="presOf" srcId="{1EC73971-9470-49AA-8045-3F022C63C74F}" destId="{1F83D86C-7A2C-4A28-B849-D3F37D13E5DB}" srcOrd="0" destOrd="0" presId="urn:microsoft.com/office/officeart/2005/8/layout/process1"/>
    <dgm:cxn modelId="{3C8E081C-C7F7-4A6F-AF3B-4595A36055AB}" type="presOf" srcId="{EF09CCAB-4F57-4155-A5F6-C1152B88EDC8}" destId="{92A51FB8-4AE2-404E-BA51-F8C990DC0E6C}" srcOrd="1" destOrd="0" presId="urn:microsoft.com/office/officeart/2005/8/layout/process1"/>
    <dgm:cxn modelId="{CC0FFA1D-D7E8-4840-B108-3F24BE3D3151}" type="presOf" srcId="{BAC84E0D-859E-4086-92A8-754D672C7C43}" destId="{B02A6D5D-8597-48C5-8088-0C932F52CF30}" srcOrd="0" destOrd="0" presId="urn:microsoft.com/office/officeart/2005/8/layout/process1"/>
    <dgm:cxn modelId="{0572952B-F42B-419A-91C7-4948F2AB2397}" srcId="{490D457A-7100-40B9-98B2-1FE7C7E28BE2}" destId="{3588AACE-5D8B-4C49-B42E-31334E3D6AD6}" srcOrd="0" destOrd="0" parTransId="{5E29B928-C1DD-451C-8F95-CD6FEF3D37EF}" sibTransId="{BEA5936A-A18C-4B20-8B4E-96FD0DB3EC23}"/>
    <dgm:cxn modelId="{29F8395C-FAB5-4E49-B13C-15008BC02A88}" srcId="{490D457A-7100-40B9-98B2-1FE7C7E28BE2}" destId="{1EC73971-9470-49AA-8045-3F022C63C74F}" srcOrd="2" destOrd="0" parTransId="{4CEE45C2-4A27-449E-835F-759041F0A721}" sibTransId="{2E237DA4-07AA-4AF4-A818-2411711C8BB9}"/>
    <dgm:cxn modelId="{9A62405D-6CF0-4A65-AE17-F9785F814958}" type="presOf" srcId="{490D457A-7100-40B9-98B2-1FE7C7E28BE2}" destId="{B2E3FA55-A18C-4601-88EE-E04EBAF3062C}" srcOrd="0" destOrd="0" presId="urn:microsoft.com/office/officeart/2005/8/layout/process1"/>
    <dgm:cxn modelId="{4296FF4B-D6E7-487E-87D2-64FD3A0E573A}" srcId="{490D457A-7100-40B9-98B2-1FE7C7E28BE2}" destId="{BAC84E0D-859E-4086-92A8-754D672C7C43}" srcOrd="1" destOrd="0" parTransId="{590C41ED-3868-4F74-9352-FC105F7205F6}" sibTransId="{EF09CCAB-4F57-4155-A5F6-C1152B88EDC8}"/>
    <dgm:cxn modelId="{2CAB6F7D-204D-4896-A68F-D60583A136F1}" type="presOf" srcId="{BEA5936A-A18C-4B20-8B4E-96FD0DB3EC23}" destId="{2C652058-5B83-48DB-BE60-AC59EAC138B2}" srcOrd="1" destOrd="0" presId="urn:microsoft.com/office/officeart/2005/8/layout/process1"/>
    <dgm:cxn modelId="{59FE0AAE-3519-4091-8A09-E64B355BDC3C}" type="presOf" srcId="{BEA5936A-A18C-4B20-8B4E-96FD0DB3EC23}" destId="{E9606D75-3E16-4756-BD5D-44B06BD12577}" srcOrd="0" destOrd="0" presId="urn:microsoft.com/office/officeart/2005/8/layout/process1"/>
    <dgm:cxn modelId="{C3CE3CB2-4817-471B-83F2-535BA67BDE19}" type="presOf" srcId="{4E196757-F478-4699-8B1A-ED853505F6C8}" destId="{1D9D96E3-E6AD-4DFB-A2CB-EF5B70118C67}" srcOrd="0" destOrd="0" presId="urn:microsoft.com/office/officeart/2005/8/layout/process1"/>
    <dgm:cxn modelId="{F70AD4D4-E587-4AB1-AFD2-273D92578862}" srcId="{490D457A-7100-40B9-98B2-1FE7C7E28BE2}" destId="{4E196757-F478-4699-8B1A-ED853505F6C8}" srcOrd="3" destOrd="0" parTransId="{AA66A507-7894-42A8-9F3F-DD8B7A770AC1}" sibTransId="{46CD78A2-5E51-44F0-B5C1-36791A15F9E4}"/>
    <dgm:cxn modelId="{D5A02BDD-458E-4CF8-82FF-2AA75196E60D}" type="presOf" srcId="{EF09CCAB-4F57-4155-A5F6-C1152B88EDC8}" destId="{91CC3C67-B562-4D5E-8696-3A37582B3F03}" srcOrd="0" destOrd="0" presId="urn:microsoft.com/office/officeart/2005/8/layout/process1"/>
    <dgm:cxn modelId="{0F0465DD-8DAE-425F-B2D6-988A84202BC8}" type="presOf" srcId="{2E237DA4-07AA-4AF4-A818-2411711C8BB9}" destId="{FB9A5E7C-27C5-4953-BFD0-D864C9AB0FFF}" srcOrd="1" destOrd="0" presId="urn:microsoft.com/office/officeart/2005/8/layout/process1"/>
    <dgm:cxn modelId="{AAD731F0-D51F-44A3-9251-8C01C98799A8}" type="presOf" srcId="{2E237DA4-07AA-4AF4-A818-2411711C8BB9}" destId="{A498D697-9690-41A7-A932-C437A08C0178}" srcOrd="0" destOrd="0" presId="urn:microsoft.com/office/officeart/2005/8/layout/process1"/>
    <dgm:cxn modelId="{70FF52E2-A79F-460E-A648-190365D371FF}" type="presParOf" srcId="{B2E3FA55-A18C-4601-88EE-E04EBAF3062C}" destId="{24B008DF-171D-440D-B775-2D3358784B1D}" srcOrd="0" destOrd="0" presId="urn:microsoft.com/office/officeart/2005/8/layout/process1"/>
    <dgm:cxn modelId="{47B9A527-079E-4E07-9629-DEC8C525EB2D}" type="presParOf" srcId="{B2E3FA55-A18C-4601-88EE-E04EBAF3062C}" destId="{E9606D75-3E16-4756-BD5D-44B06BD12577}" srcOrd="1" destOrd="0" presId="urn:microsoft.com/office/officeart/2005/8/layout/process1"/>
    <dgm:cxn modelId="{19BF10EB-561A-4A6D-9C68-8F924217FA1E}" type="presParOf" srcId="{E9606D75-3E16-4756-BD5D-44B06BD12577}" destId="{2C652058-5B83-48DB-BE60-AC59EAC138B2}" srcOrd="0" destOrd="0" presId="urn:microsoft.com/office/officeart/2005/8/layout/process1"/>
    <dgm:cxn modelId="{9F3E095C-C15C-42A0-93DC-AD97707F2370}" type="presParOf" srcId="{B2E3FA55-A18C-4601-88EE-E04EBAF3062C}" destId="{B02A6D5D-8597-48C5-8088-0C932F52CF30}" srcOrd="2" destOrd="0" presId="urn:microsoft.com/office/officeart/2005/8/layout/process1"/>
    <dgm:cxn modelId="{B1363D5E-DF53-4634-94AB-4F6F58EDC375}" type="presParOf" srcId="{B2E3FA55-A18C-4601-88EE-E04EBAF3062C}" destId="{91CC3C67-B562-4D5E-8696-3A37582B3F03}" srcOrd="3" destOrd="0" presId="urn:microsoft.com/office/officeart/2005/8/layout/process1"/>
    <dgm:cxn modelId="{72590D13-B588-4D2C-99D5-35BA9629519A}" type="presParOf" srcId="{91CC3C67-B562-4D5E-8696-3A37582B3F03}" destId="{92A51FB8-4AE2-404E-BA51-F8C990DC0E6C}" srcOrd="0" destOrd="0" presId="urn:microsoft.com/office/officeart/2005/8/layout/process1"/>
    <dgm:cxn modelId="{DCAA1D36-5388-4C70-A1C5-9B4FE386D27F}" type="presParOf" srcId="{B2E3FA55-A18C-4601-88EE-E04EBAF3062C}" destId="{1F83D86C-7A2C-4A28-B849-D3F37D13E5DB}" srcOrd="4" destOrd="0" presId="urn:microsoft.com/office/officeart/2005/8/layout/process1"/>
    <dgm:cxn modelId="{648B9AF7-15D0-455A-8069-DC68C48FE1A8}" type="presParOf" srcId="{B2E3FA55-A18C-4601-88EE-E04EBAF3062C}" destId="{A498D697-9690-41A7-A932-C437A08C0178}" srcOrd="5" destOrd="0" presId="urn:microsoft.com/office/officeart/2005/8/layout/process1"/>
    <dgm:cxn modelId="{A21A9C96-D217-4722-BD8A-27199F130164}" type="presParOf" srcId="{A498D697-9690-41A7-A932-C437A08C0178}" destId="{FB9A5E7C-27C5-4953-BFD0-D864C9AB0FFF}" srcOrd="0" destOrd="0" presId="urn:microsoft.com/office/officeart/2005/8/layout/process1"/>
    <dgm:cxn modelId="{7A120014-10BA-4183-B3E1-C6A6AE40AEF1}" type="presParOf" srcId="{B2E3FA55-A18C-4601-88EE-E04EBAF3062C}" destId="{1D9D96E3-E6AD-4DFB-A2CB-EF5B70118C67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85099A8-DC3A-4D7B-9710-5360C3C03E3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EA96A14-4B42-490C-A229-E3885BA49722}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>
              <a:latin typeface="Montserrat SemiBold" panose="00000700000000000000" pitchFamily="2" charset="-52"/>
            </a:rPr>
            <a:t>«Мыслим клиентоцентрично» </a:t>
          </a:r>
        </a:p>
        <a:p>
          <a:r>
            <a:rPr lang="en-US" sz="2000" dirty="0">
              <a:solidFill>
                <a:schemeClr val="accent1"/>
              </a:solidFill>
              <a:latin typeface="Montserrat SemiBold" panose="00000700000000000000" pitchFamily="2" charset="-52"/>
            </a:rPr>
            <a:t>I </a:t>
          </a:r>
          <a:r>
            <a:rPr lang="ru-RU" sz="2000" dirty="0">
              <a:solidFill>
                <a:schemeClr val="accent1"/>
              </a:solidFill>
              <a:latin typeface="Montserrat SemiBold" panose="00000700000000000000" pitchFamily="2" charset="-52"/>
            </a:rPr>
            <a:t>полугодие 2022</a:t>
          </a:r>
        </a:p>
      </dgm:t>
    </dgm:pt>
    <dgm:pt modelId="{867FC5CD-5673-41DB-9E5A-26B29FFDB48E}" type="parTrans" cxnId="{B1651F63-A09D-414E-880F-3C56FB5C1C3E}">
      <dgm:prSet/>
      <dgm:spPr/>
      <dgm:t>
        <a:bodyPr/>
        <a:lstStyle/>
        <a:p>
          <a:endParaRPr lang="ru-RU"/>
        </a:p>
      </dgm:t>
    </dgm:pt>
    <dgm:pt modelId="{2F0420E3-2A67-4CF5-A191-EA96E9C8182B}" type="sibTrans" cxnId="{B1651F63-A09D-414E-880F-3C56FB5C1C3E}">
      <dgm:prSet/>
      <dgm:spPr/>
      <dgm:t>
        <a:bodyPr/>
        <a:lstStyle/>
        <a:p>
          <a:endParaRPr lang="ru-RU"/>
        </a:p>
      </dgm:t>
    </dgm:pt>
    <dgm:pt modelId="{F74E8344-93C5-4DE4-8467-06AE20858BEA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000" dirty="0">
              <a:solidFill>
                <a:schemeClr val="bg1"/>
              </a:solidFill>
              <a:latin typeface="Montserrat SemiBold" panose="00000700000000000000" pitchFamily="2" charset="-52"/>
            </a:rPr>
            <a:t>«Топ -5 советов, как в СЗН…»   </a:t>
          </a:r>
        </a:p>
        <a:p>
          <a:r>
            <a:rPr lang="en-US" sz="2000" i="1" dirty="0">
              <a:solidFill>
                <a:schemeClr val="bg1"/>
              </a:solidFill>
              <a:latin typeface="Montserrat SemiBold" panose="00000700000000000000" pitchFamily="2" charset="-52"/>
            </a:rPr>
            <a:t>II </a:t>
          </a:r>
          <a:r>
            <a:rPr lang="ru-RU" sz="2000" i="1" dirty="0">
              <a:solidFill>
                <a:schemeClr val="bg1"/>
              </a:solidFill>
              <a:latin typeface="Montserrat SemiBold" panose="00000700000000000000" pitchFamily="2" charset="-52"/>
            </a:rPr>
            <a:t>полугодие 2022</a:t>
          </a:r>
        </a:p>
      </dgm:t>
    </dgm:pt>
    <dgm:pt modelId="{3E2F1D73-9EFA-4BE6-95D7-AD6E2A908DA6}" type="parTrans" cxnId="{0DFF2817-A330-4ADF-95A2-3928EBDD7220}">
      <dgm:prSet/>
      <dgm:spPr/>
      <dgm:t>
        <a:bodyPr/>
        <a:lstStyle/>
        <a:p>
          <a:endParaRPr lang="ru-RU"/>
        </a:p>
      </dgm:t>
    </dgm:pt>
    <dgm:pt modelId="{F20BD8CA-635F-4AD0-BCA6-577DA1E6FDBD}" type="sibTrans" cxnId="{0DFF2817-A330-4ADF-95A2-3928EBDD7220}">
      <dgm:prSet/>
      <dgm:spPr/>
      <dgm:t>
        <a:bodyPr/>
        <a:lstStyle/>
        <a:p>
          <a:endParaRPr lang="ru-RU"/>
        </a:p>
      </dgm:t>
    </dgm:pt>
    <dgm:pt modelId="{DB803A64-1ABB-40C7-BB85-6AEB5146844F}" type="pres">
      <dgm:prSet presAssocID="{F85099A8-DC3A-4D7B-9710-5360C3C03E34}" presName="diagram" presStyleCnt="0">
        <dgm:presLayoutVars>
          <dgm:dir/>
          <dgm:resizeHandles val="exact"/>
        </dgm:presLayoutVars>
      </dgm:prSet>
      <dgm:spPr/>
    </dgm:pt>
    <dgm:pt modelId="{8922F00B-04C7-4475-8ADD-85020547D2E2}" type="pres">
      <dgm:prSet presAssocID="{2EA96A14-4B42-490C-A229-E3885BA49722}" presName="node" presStyleLbl="node1" presStyleIdx="0" presStyleCnt="2" custScaleX="110894" custLinFactNeighborX="42428" custLinFactNeighborY="1707">
        <dgm:presLayoutVars>
          <dgm:bulletEnabled val="1"/>
        </dgm:presLayoutVars>
      </dgm:prSet>
      <dgm:spPr/>
    </dgm:pt>
    <dgm:pt modelId="{19A40370-C152-4F19-8870-466D07FAD3FE}" type="pres">
      <dgm:prSet presAssocID="{2F0420E3-2A67-4CF5-A191-EA96E9C8182B}" presName="sibTrans" presStyleCnt="0"/>
      <dgm:spPr/>
    </dgm:pt>
    <dgm:pt modelId="{F696B560-F252-4A18-B1C0-D64613D15B94}" type="pres">
      <dgm:prSet presAssocID="{F74E8344-93C5-4DE4-8467-06AE20858BEA}" presName="node" presStyleLbl="node1" presStyleIdx="1" presStyleCnt="2" custScaleX="110894" custLinFactNeighborX="66824" custLinFactNeighborY="-619">
        <dgm:presLayoutVars>
          <dgm:bulletEnabled val="1"/>
        </dgm:presLayoutVars>
      </dgm:prSet>
      <dgm:spPr/>
    </dgm:pt>
  </dgm:ptLst>
  <dgm:cxnLst>
    <dgm:cxn modelId="{0DFF2817-A330-4ADF-95A2-3928EBDD7220}" srcId="{F85099A8-DC3A-4D7B-9710-5360C3C03E34}" destId="{F74E8344-93C5-4DE4-8467-06AE20858BEA}" srcOrd="1" destOrd="0" parTransId="{3E2F1D73-9EFA-4BE6-95D7-AD6E2A908DA6}" sibTransId="{F20BD8CA-635F-4AD0-BCA6-577DA1E6FDBD}"/>
    <dgm:cxn modelId="{B1651F63-A09D-414E-880F-3C56FB5C1C3E}" srcId="{F85099A8-DC3A-4D7B-9710-5360C3C03E34}" destId="{2EA96A14-4B42-490C-A229-E3885BA49722}" srcOrd="0" destOrd="0" parTransId="{867FC5CD-5673-41DB-9E5A-26B29FFDB48E}" sibTransId="{2F0420E3-2A67-4CF5-A191-EA96E9C8182B}"/>
    <dgm:cxn modelId="{CC708659-3538-4E61-8A1C-DA8464142CF3}" type="presOf" srcId="{F74E8344-93C5-4DE4-8467-06AE20858BEA}" destId="{F696B560-F252-4A18-B1C0-D64613D15B94}" srcOrd="0" destOrd="0" presId="urn:microsoft.com/office/officeart/2005/8/layout/default"/>
    <dgm:cxn modelId="{E37333BC-9E75-4892-907A-D2751322BE76}" type="presOf" srcId="{F85099A8-DC3A-4D7B-9710-5360C3C03E34}" destId="{DB803A64-1ABB-40C7-BB85-6AEB5146844F}" srcOrd="0" destOrd="0" presId="urn:microsoft.com/office/officeart/2005/8/layout/default"/>
    <dgm:cxn modelId="{B158F2C3-C569-4818-AE9D-702AB4C35EC9}" type="presOf" srcId="{2EA96A14-4B42-490C-A229-E3885BA49722}" destId="{8922F00B-04C7-4475-8ADD-85020547D2E2}" srcOrd="0" destOrd="0" presId="urn:microsoft.com/office/officeart/2005/8/layout/default"/>
    <dgm:cxn modelId="{EBD2012C-A743-40C5-B17B-B36CCEECB22B}" type="presParOf" srcId="{DB803A64-1ABB-40C7-BB85-6AEB5146844F}" destId="{8922F00B-04C7-4475-8ADD-85020547D2E2}" srcOrd="0" destOrd="0" presId="urn:microsoft.com/office/officeart/2005/8/layout/default"/>
    <dgm:cxn modelId="{9F67819D-6C62-44E2-855B-62D4379C2639}" type="presParOf" srcId="{DB803A64-1ABB-40C7-BB85-6AEB5146844F}" destId="{19A40370-C152-4F19-8870-466D07FAD3FE}" srcOrd="1" destOrd="0" presId="urn:microsoft.com/office/officeart/2005/8/layout/default"/>
    <dgm:cxn modelId="{9460B720-F820-46BD-88E1-E9EE216EFF3C}" type="presParOf" srcId="{DB803A64-1ABB-40C7-BB85-6AEB5146844F}" destId="{F696B560-F252-4A18-B1C0-D64613D15B94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90D457A-7100-40B9-98B2-1FE7C7E28BE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3588AACE-5D8B-4C49-B42E-31334E3D6AD6}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dirty="0">
              <a:latin typeface="Montserrat SemiBold" panose="00000700000000000000" pitchFamily="2" charset="-52"/>
            </a:rPr>
            <a:t>Методика</a:t>
          </a:r>
        </a:p>
        <a:p>
          <a:r>
            <a:rPr lang="ru-RU" sz="2400" dirty="0">
              <a:latin typeface="Montserrat SemiBold" panose="00000700000000000000" pitchFamily="2" charset="-52"/>
            </a:rPr>
            <a:t>2022 </a:t>
          </a:r>
        </a:p>
      </dgm:t>
    </dgm:pt>
    <dgm:pt modelId="{5E29B928-C1DD-451C-8F95-CD6FEF3D37EF}" type="parTrans" cxnId="{0572952B-F42B-419A-91C7-4948F2AB2397}">
      <dgm:prSet/>
      <dgm:spPr/>
      <dgm:t>
        <a:bodyPr/>
        <a:lstStyle/>
        <a:p>
          <a:endParaRPr lang="ru-RU" sz="1400"/>
        </a:p>
      </dgm:t>
    </dgm:pt>
    <dgm:pt modelId="{BEA5936A-A18C-4B20-8B4E-96FD0DB3EC23}" type="sibTrans" cxnId="{0572952B-F42B-419A-91C7-4948F2AB2397}">
      <dgm:prSet custT="1"/>
      <dgm:spPr/>
      <dgm:t>
        <a:bodyPr/>
        <a:lstStyle/>
        <a:p>
          <a:endParaRPr lang="ru-RU" sz="2000"/>
        </a:p>
      </dgm:t>
    </dgm:pt>
    <dgm:pt modelId="{1EC73971-9470-49AA-8045-3F022C63C74F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noFill/>
        <a:ln>
          <a:noFill/>
        </a:ln>
      </dgm:spPr>
      <dgm:t>
        <a:bodyPr/>
        <a:lstStyle/>
        <a:p>
          <a:endParaRPr lang="ru-RU" sz="2400" dirty="0">
            <a:latin typeface="Montserrat SemiBold" panose="00000700000000000000" pitchFamily="2" charset="-52"/>
          </a:endParaRPr>
        </a:p>
      </dgm:t>
    </dgm:pt>
    <dgm:pt modelId="{4CEE45C2-4A27-449E-835F-759041F0A721}" type="parTrans" cxnId="{29F8395C-FAB5-4E49-B13C-15008BC02A88}">
      <dgm:prSet/>
      <dgm:spPr/>
      <dgm:t>
        <a:bodyPr/>
        <a:lstStyle/>
        <a:p>
          <a:endParaRPr lang="ru-RU" sz="1400"/>
        </a:p>
      </dgm:t>
    </dgm:pt>
    <dgm:pt modelId="{2E237DA4-07AA-4AF4-A818-2411711C8BB9}" type="sibTrans" cxnId="{29F8395C-FAB5-4E49-B13C-15008BC02A88}">
      <dgm:prSet custT="1"/>
      <dgm:spPr/>
      <dgm:t>
        <a:bodyPr/>
        <a:lstStyle/>
        <a:p>
          <a:endParaRPr lang="ru-RU" sz="2000"/>
        </a:p>
      </dgm:t>
    </dgm:pt>
    <dgm:pt modelId="{4E196757-F478-4699-8B1A-ED853505F6C8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dirty="0">
              <a:latin typeface="Montserrat SemiBold" panose="00000700000000000000" pitchFamily="2" charset="-52"/>
            </a:rPr>
            <a:t>Внедрение </a:t>
          </a:r>
        </a:p>
        <a:p>
          <a:r>
            <a:rPr lang="ru-RU" sz="2400" dirty="0">
              <a:latin typeface="Montserrat SemiBold" panose="00000700000000000000" pitchFamily="2" charset="-52"/>
            </a:rPr>
            <a:t>с 2023</a:t>
          </a:r>
        </a:p>
      </dgm:t>
    </dgm:pt>
    <dgm:pt modelId="{AA66A507-7894-42A8-9F3F-DD8B7A770AC1}" type="parTrans" cxnId="{F70AD4D4-E587-4AB1-AFD2-273D92578862}">
      <dgm:prSet/>
      <dgm:spPr/>
      <dgm:t>
        <a:bodyPr/>
        <a:lstStyle/>
        <a:p>
          <a:endParaRPr lang="ru-RU" sz="1400"/>
        </a:p>
      </dgm:t>
    </dgm:pt>
    <dgm:pt modelId="{46CD78A2-5E51-44F0-B5C1-36791A15F9E4}" type="sibTrans" cxnId="{F70AD4D4-E587-4AB1-AFD2-273D92578862}">
      <dgm:prSet/>
      <dgm:spPr/>
      <dgm:t>
        <a:bodyPr/>
        <a:lstStyle/>
        <a:p>
          <a:endParaRPr lang="ru-RU" sz="1400"/>
        </a:p>
      </dgm:t>
    </dgm:pt>
    <dgm:pt modelId="{B2E3FA55-A18C-4601-88EE-E04EBAF3062C}" type="pres">
      <dgm:prSet presAssocID="{490D457A-7100-40B9-98B2-1FE7C7E28BE2}" presName="Name0" presStyleCnt="0">
        <dgm:presLayoutVars>
          <dgm:dir/>
          <dgm:resizeHandles val="exact"/>
        </dgm:presLayoutVars>
      </dgm:prSet>
      <dgm:spPr/>
    </dgm:pt>
    <dgm:pt modelId="{24B008DF-171D-440D-B775-2D3358784B1D}" type="pres">
      <dgm:prSet presAssocID="{3588AACE-5D8B-4C49-B42E-31334E3D6AD6}" presName="node" presStyleLbl="node1" presStyleIdx="0" presStyleCnt="3">
        <dgm:presLayoutVars>
          <dgm:bulletEnabled val="1"/>
        </dgm:presLayoutVars>
      </dgm:prSet>
      <dgm:spPr/>
    </dgm:pt>
    <dgm:pt modelId="{E9606D75-3E16-4756-BD5D-44B06BD12577}" type="pres">
      <dgm:prSet presAssocID="{BEA5936A-A18C-4B20-8B4E-96FD0DB3EC23}" presName="sibTrans" presStyleLbl="sibTrans2D1" presStyleIdx="0" presStyleCnt="2"/>
      <dgm:spPr/>
    </dgm:pt>
    <dgm:pt modelId="{2C652058-5B83-48DB-BE60-AC59EAC138B2}" type="pres">
      <dgm:prSet presAssocID="{BEA5936A-A18C-4B20-8B4E-96FD0DB3EC23}" presName="connectorText" presStyleLbl="sibTrans2D1" presStyleIdx="0" presStyleCnt="2"/>
      <dgm:spPr/>
    </dgm:pt>
    <dgm:pt modelId="{1F83D86C-7A2C-4A28-B849-D3F37D13E5DB}" type="pres">
      <dgm:prSet presAssocID="{1EC73971-9470-49AA-8045-3F022C63C74F}" presName="node" presStyleLbl="node1" presStyleIdx="1" presStyleCnt="3">
        <dgm:presLayoutVars>
          <dgm:bulletEnabled val="1"/>
        </dgm:presLayoutVars>
      </dgm:prSet>
      <dgm:spPr/>
    </dgm:pt>
    <dgm:pt modelId="{A498D697-9690-41A7-A932-C437A08C0178}" type="pres">
      <dgm:prSet presAssocID="{2E237DA4-07AA-4AF4-A818-2411711C8BB9}" presName="sibTrans" presStyleLbl="sibTrans2D1" presStyleIdx="1" presStyleCnt="2"/>
      <dgm:spPr/>
    </dgm:pt>
    <dgm:pt modelId="{FB9A5E7C-27C5-4953-BFD0-D864C9AB0FFF}" type="pres">
      <dgm:prSet presAssocID="{2E237DA4-07AA-4AF4-A818-2411711C8BB9}" presName="connectorText" presStyleLbl="sibTrans2D1" presStyleIdx="1" presStyleCnt="2"/>
      <dgm:spPr/>
    </dgm:pt>
    <dgm:pt modelId="{1D9D96E3-E6AD-4DFB-A2CB-EF5B70118C67}" type="pres">
      <dgm:prSet presAssocID="{4E196757-F478-4699-8B1A-ED853505F6C8}" presName="node" presStyleLbl="node1" presStyleIdx="2" presStyleCnt="3">
        <dgm:presLayoutVars>
          <dgm:bulletEnabled val="1"/>
        </dgm:presLayoutVars>
      </dgm:prSet>
      <dgm:spPr/>
    </dgm:pt>
  </dgm:ptLst>
  <dgm:cxnLst>
    <dgm:cxn modelId="{DEEB3302-6B57-437B-9BD9-98CFC31A436C}" type="presOf" srcId="{3588AACE-5D8B-4C49-B42E-31334E3D6AD6}" destId="{24B008DF-171D-440D-B775-2D3358784B1D}" srcOrd="0" destOrd="0" presId="urn:microsoft.com/office/officeart/2005/8/layout/process1"/>
    <dgm:cxn modelId="{A929390C-D773-4407-9DE6-3CD808F4BC20}" type="presOf" srcId="{1EC73971-9470-49AA-8045-3F022C63C74F}" destId="{1F83D86C-7A2C-4A28-B849-D3F37D13E5DB}" srcOrd="0" destOrd="0" presId="urn:microsoft.com/office/officeart/2005/8/layout/process1"/>
    <dgm:cxn modelId="{0572952B-F42B-419A-91C7-4948F2AB2397}" srcId="{490D457A-7100-40B9-98B2-1FE7C7E28BE2}" destId="{3588AACE-5D8B-4C49-B42E-31334E3D6AD6}" srcOrd="0" destOrd="0" parTransId="{5E29B928-C1DD-451C-8F95-CD6FEF3D37EF}" sibTransId="{BEA5936A-A18C-4B20-8B4E-96FD0DB3EC23}"/>
    <dgm:cxn modelId="{29F8395C-FAB5-4E49-B13C-15008BC02A88}" srcId="{490D457A-7100-40B9-98B2-1FE7C7E28BE2}" destId="{1EC73971-9470-49AA-8045-3F022C63C74F}" srcOrd="1" destOrd="0" parTransId="{4CEE45C2-4A27-449E-835F-759041F0A721}" sibTransId="{2E237DA4-07AA-4AF4-A818-2411711C8BB9}"/>
    <dgm:cxn modelId="{9A62405D-6CF0-4A65-AE17-F9785F814958}" type="presOf" srcId="{490D457A-7100-40B9-98B2-1FE7C7E28BE2}" destId="{B2E3FA55-A18C-4601-88EE-E04EBAF3062C}" srcOrd="0" destOrd="0" presId="urn:microsoft.com/office/officeart/2005/8/layout/process1"/>
    <dgm:cxn modelId="{2CAB6F7D-204D-4896-A68F-D60583A136F1}" type="presOf" srcId="{BEA5936A-A18C-4B20-8B4E-96FD0DB3EC23}" destId="{2C652058-5B83-48DB-BE60-AC59EAC138B2}" srcOrd="1" destOrd="0" presId="urn:microsoft.com/office/officeart/2005/8/layout/process1"/>
    <dgm:cxn modelId="{59FE0AAE-3519-4091-8A09-E64B355BDC3C}" type="presOf" srcId="{BEA5936A-A18C-4B20-8B4E-96FD0DB3EC23}" destId="{E9606D75-3E16-4756-BD5D-44B06BD12577}" srcOrd="0" destOrd="0" presId="urn:microsoft.com/office/officeart/2005/8/layout/process1"/>
    <dgm:cxn modelId="{C3CE3CB2-4817-471B-83F2-535BA67BDE19}" type="presOf" srcId="{4E196757-F478-4699-8B1A-ED853505F6C8}" destId="{1D9D96E3-E6AD-4DFB-A2CB-EF5B70118C67}" srcOrd="0" destOrd="0" presId="urn:microsoft.com/office/officeart/2005/8/layout/process1"/>
    <dgm:cxn modelId="{F70AD4D4-E587-4AB1-AFD2-273D92578862}" srcId="{490D457A-7100-40B9-98B2-1FE7C7E28BE2}" destId="{4E196757-F478-4699-8B1A-ED853505F6C8}" srcOrd="2" destOrd="0" parTransId="{AA66A507-7894-42A8-9F3F-DD8B7A770AC1}" sibTransId="{46CD78A2-5E51-44F0-B5C1-36791A15F9E4}"/>
    <dgm:cxn modelId="{0F0465DD-8DAE-425F-B2D6-988A84202BC8}" type="presOf" srcId="{2E237DA4-07AA-4AF4-A818-2411711C8BB9}" destId="{FB9A5E7C-27C5-4953-BFD0-D864C9AB0FFF}" srcOrd="1" destOrd="0" presId="urn:microsoft.com/office/officeart/2005/8/layout/process1"/>
    <dgm:cxn modelId="{AAD731F0-D51F-44A3-9251-8C01C98799A8}" type="presOf" srcId="{2E237DA4-07AA-4AF4-A818-2411711C8BB9}" destId="{A498D697-9690-41A7-A932-C437A08C0178}" srcOrd="0" destOrd="0" presId="urn:microsoft.com/office/officeart/2005/8/layout/process1"/>
    <dgm:cxn modelId="{70FF52E2-A79F-460E-A648-190365D371FF}" type="presParOf" srcId="{B2E3FA55-A18C-4601-88EE-E04EBAF3062C}" destId="{24B008DF-171D-440D-B775-2D3358784B1D}" srcOrd="0" destOrd="0" presId="urn:microsoft.com/office/officeart/2005/8/layout/process1"/>
    <dgm:cxn modelId="{47B9A527-079E-4E07-9629-DEC8C525EB2D}" type="presParOf" srcId="{B2E3FA55-A18C-4601-88EE-E04EBAF3062C}" destId="{E9606D75-3E16-4756-BD5D-44B06BD12577}" srcOrd="1" destOrd="0" presId="urn:microsoft.com/office/officeart/2005/8/layout/process1"/>
    <dgm:cxn modelId="{19BF10EB-561A-4A6D-9C68-8F924217FA1E}" type="presParOf" srcId="{E9606D75-3E16-4756-BD5D-44B06BD12577}" destId="{2C652058-5B83-48DB-BE60-AC59EAC138B2}" srcOrd="0" destOrd="0" presId="urn:microsoft.com/office/officeart/2005/8/layout/process1"/>
    <dgm:cxn modelId="{DCAA1D36-5388-4C70-A1C5-9B4FE386D27F}" type="presParOf" srcId="{B2E3FA55-A18C-4601-88EE-E04EBAF3062C}" destId="{1F83D86C-7A2C-4A28-B849-D3F37D13E5DB}" srcOrd="2" destOrd="0" presId="urn:microsoft.com/office/officeart/2005/8/layout/process1"/>
    <dgm:cxn modelId="{648B9AF7-15D0-455A-8069-DC68C48FE1A8}" type="presParOf" srcId="{B2E3FA55-A18C-4601-88EE-E04EBAF3062C}" destId="{A498D697-9690-41A7-A932-C437A08C0178}" srcOrd="3" destOrd="0" presId="urn:microsoft.com/office/officeart/2005/8/layout/process1"/>
    <dgm:cxn modelId="{A21A9C96-D217-4722-BD8A-27199F130164}" type="presParOf" srcId="{A498D697-9690-41A7-A932-C437A08C0178}" destId="{FB9A5E7C-27C5-4953-BFD0-D864C9AB0FFF}" srcOrd="0" destOrd="0" presId="urn:microsoft.com/office/officeart/2005/8/layout/process1"/>
    <dgm:cxn modelId="{7A120014-10BA-4183-B3E1-C6A6AE40AEF1}" type="presParOf" srcId="{B2E3FA55-A18C-4601-88EE-E04EBAF3062C}" destId="{1D9D96E3-E6AD-4DFB-A2CB-EF5B70118C67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FBB5B9A-4DD6-4594-998F-56E8CFAF66D9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11549A29-2351-4BBD-A01D-77B72F73B31D}">
      <dgm:prSet phldrT="[Текст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>
              <a:latin typeface="Montserrat SemiBold" panose="00000700000000000000" pitchFamily="2" charset="-52"/>
            </a:rPr>
            <a:t>2022  Разработка</a:t>
          </a:r>
        </a:p>
      </dgm:t>
    </dgm:pt>
    <dgm:pt modelId="{21B198E9-F2A9-49AF-8426-C90226A6FA07}" type="parTrans" cxnId="{798B7108-36A1-435B-9631-F8FD8DC7E3AB}">
      <dgm:prSet/>
      <dgm:spPr/>
      <dgm:t>
        <a:bodyPr/>
        <a:lstStyle/>
        <a:p>
          <a:endParaRPr lang="ru-RU">
            <a:latin typeface="Montserrat SemiBold" panose="00000700000000000000" pitchFamily="2" charset="-52"/>
          </a:endParaRPr>
        </a:p>
      </dgm:t>
    </dgm:pt>
    <dgm:pt modelId="{8DA4E56D-7CBB-4B99-9162-79943D1CB196}" type="sibTrans" cxnId="{798B7108-36A1-435B-9631-F8FD8DC7E3AB}">
      <dgm:prSet/>
      <dgm:spPr/>
      <dgm:t>
        <a:bodyPr/>
        <a:lstStyle/>
        <a:p>
          <a:endParaRPr lang="ru-RU">
            <a:latin typeface="Montserrat SemiBold" panose="00000700000000000000" pitchFamily="2" charset="-52"/>
          </a:endParaRPr>
        </a:p>
      </dgm:t>
    </dgm:pt>
    <dgm:pt modelId="{8A0C72B3-5FB7-446F-92FD-AD6093009564}">
      <dgm:prSet phldrT="[Текст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>
              <a:latin typeface="Montserrat SemiBold" panose="00000700000000000000" pitchFamily="2" charset="-52"/>
            </a:rPr>
            <a:t>2022 Автоматизация</a:t>
          </a:r>
        </a:p>
      </dgm:t>
    </dgm:pt>
    <dgm:pt modelId="{FB571501-C6A2-4C08-AE2C-DC2316F81BD3}" type="parTrans" cxnId="{119CCB4F-C0BA-4B82-BF13-30E61869D405}">
      <dgm:prSet/>
      <dgm:spPr/>
      <dgm:t>
        <a:bodyPr/>
        <a:lstStyle/>
        <a:p>
          <a:endParaRPr lang="ru-RU">
            <a:latin typeface="Montserrat SemiBold" panose="00000700000000000000" pitchFamily="2" charset="-52"/>
          </a:endParaRPr>
        </a:p>
      </dgm:t>
    </dgm:pt>
    <dgm:pt modelId="{AB7ADB09-1FD9-46F0-84DF-8CE4CB61AB7C}" type="sibTrans" cxnId="{119CCB4F-C0BA-4B82-BF13-30E61869D405}">
      <dgm:prSet/>
      <dgm:spPr/>
      <dgm:t>
        <a:bodyPr/>
        <a:lstStyle/>
        <a:p>
          <a:endParaRPr lang="ru-RU">
            <a:latin typeface="Montserrat SemiBold" panose="00000700000000000000" pitchFamily="2" charset="-52"/>
          </a:endParaRPr>
        </a:p>
      </dgm:t>
    </dgm:pt>
    <dgm:pt modelId="{4653A44D-A2A4-4720-83C9-35AE53B494E2}">
      <dgm:prSet phldrT="[Текст]"/>
      <dgm:spPr/>
      <dgm:t>
        <a:bodyPr/>
        <a:lstStyle/>
        <a:p>
          <a:endParaRPr lang="ru-RU" dirty="0">
            <a:latin typeface="Montserrat SemiBold" panose="00000700000000000000" pitchFamily="2" charset="-52"/>
          </a:endParaRPr>
        </a:p>
      </dgm:t>
    </dgm:pt>
    <dgm:pt modelId="{47027452-918D-4A7D-B910-26C253FA9A83}" type="parTrans" cxnId="{A83BAE76-4C68-444B-A899-09B588B29E78}">
      <dgm:prSet/>
      <dgm:spPr/>
      <dgm:t>
        <a:bodyPr/>
        <a:lstStyle/>
        <a:p>
          <a:endParaRPr lang="ru-RU">
            <a:latin typeface="Montserrat SemiBold" panose="00000700000000000000" pitchFamily="2" charset="-52"/>
          </a:endParaRPr>
        </a:p>
      </dgm:t>
    </dgm:pt>
    <dgm:pt modelId="{0AB9758F-E035-43C2-B76F-CB1D8A8948EC}" type="sibTrans" cxnId="{A83BAE76-4C68-444B-A899-09B588B29E78}">
      <dgm:prSet/>
      <dgm:spPr/>
      <dgm:t>
        <a:bodyPr/>
        <a:lstStyle/>
        <a:p>
          <a:endParaRPr lang="ru-RU">
            <a:latin typeface="Montserrat SemiBold" panose="00000700000000000000" pitchFamily="2" charset="-52"/>
          </a:endParaRPr>
        </a:p>
      </dgm:t>
    </dgm:pt>
    <dgm:pt modelId="{415FB69A-E5E0-4C4B-A366-184A73660B39}">
      <dgm:prSet phldrT="[Текст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>
              <a:latin typeface="Montserrat SemiBold" panose="00000700000000000000" pitchFamily="2" charset="-52"/>
            </a:rPr>
            <a:t>2023 Внедрение (пилотные регионы)</a:t>
          </a:r>
        </a:p>
      </dgm:t>
    </dgm:pt>
    <dgm:pt modelId="{874E5BF1-7CBF-4BF4-A89C-0DFA7497B57F}" type="parTrans" cxnId="{C43E19DD-AEB6-42A5-A040-203AAD102A52}">
      <dgm:prSet/>
      <dgm:spPr/>
      <dgm:t>
        <a:bodyPr/>
        <a:lstStyle/>
        <a:p>
          <a:endParaRPr lang="ru-RU">
            <a:latin typeface="Montserrat SemiBold" panose="00000700000000000000" pitchFamily="2" charset="-52"/>
          </a:endParaRPr>
        </a:p>
      </dgm:t>
    </dgm:pt>
    <dgm:pt modelId="{A982C476-C8C4-47A8-BFF2-C35D207D92FA}" type="sibTrans" cxnId="{C43E19DD-AEB6-42A5-A040-203AAD102A52}">
      <dgm:prSet/>
      <dgm:spPr/>
      <dgm:t>
        <a:bodyPr/>
        <a:lstStyle/>
        <a:p>
          <a:endParaRPr lang="ru-RU">
            <a:latin typeface="Montserrat SemiBold" panose="00000700000000000000" pitchFamily="2" charset="-52"/>
          </a:endParaRPr>
        </a:p>
      </dgm:t>
    </dgm:pt>
    <dgm:pt modelId="{F85B047B-233E-4AA9-A9A6-70A141B4B0E9}">
      <dgm:prSet phldrT="[Текст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>
              <a:latin typeface="Montserrat SemiBold" panose="00000700000000000000" pitchFamily="2" charset="-52"/>
            </a:rPr>
            <a:t>2023 Внедрение (все СЗН)</a:t>
          </a:r>
        </a:p>
      </dgm:t>
    </dgm:pt>
    <dgm:pt modelId="{A27225E7-858D-4C34-A8A5-ABC015D375E7}" type="parTrans" cxnId="{0BCCD90E-320E-41C1-A11E-68ABBB7487FC}">
      <dgm:prSet/>
      <dgm:spPr/>
      <dgm:t>
        <a:bodyPr/>
        <a:lstStyle/>
        <a:p>
          <a:endParaRPr lang="ru-RU">
            <a:latin typeface="Montserrat SemiBold" panose="00000700000000000000" pitchFamily="2" charset="-52"/>
          </a:endParaRPr>
        </a:p>
      </dgm:t>
    </dgm:pt>
    <dgm:pt modelId="{5E9BE3F9-FADE-40FB-A457-219042E1A023}" type="sibTrans" cxnId="{0BCCD90E-320E-41C1-A11E-68ABBB7487FC}">
      <dgm:prSet/>
      <dgm:spPr/>
      <dgm:t>
        <a:bodyPr/>
        <a:lstStyle/>
        <a:p>
          <a:endParaRPr lang="ru-RU">
            <a:latin typeface="Montserrat SemiBold" panose="00000700000000000000" pitchFamily="2" charset="-52"/>
          </a:endParaRPr>
        </a:p>
      </dgm:t>
    </dgm:pt>
    <dgm:pt modelId="{5A54A6FA-BB95-49A1-852E-536E0838F4BF}" type="pres">
      <dgm:prSet presAssocID="{EFBB5B9A-4DD6-4594-998F-56E8CFAF66D9}" presName="Name0" presStyleCnt="0">
        <dgm:presLayoutVars>
          <dgm:dir/>
          <dgm:resizeHandles val="exact"/>
        </dgm:presLayoutVars>
      </dgm:prSet>
      <dgm:spPr/>
    </dgm:pt>
    <dgm:pt modelId="{6D6B103F-5D21-4F3D-BC53-05A2C90E0CEE}" type="pres">
      <dgm:prSet presAssocID="{11549A29-2351-4BBD-A01D-77B72F73B31D}" presName="node" presStyleLbl="node1" presStyleIdx="0" presStyleCnt="5">
        <dgm:presLayoutVars>
          <dgm:bulletEnabled val="1"/>
        </dgm:presLayoutVars>
      </dgm:prSet>
      <dgm:spPr/>
    </dgm:pt>
    <dgm:pt modelId="{3D7D7AB4-5CA4-4BA6-B87D-F324AE02A4EC}" type="pres">
      <dgm:prSet presAssocID="{8DA4E56D-7CBB-4B99-9162-79943D1CB196}" presName="sibTrans" presStyleLbl="sibTrans2D1" presStyleIdx="0" presStyleCnt="4"/>
      <dgm:spPr/>
    </dgm:pt>
    <dgm:pt modelId="{4A7590C0-8D91-43E3-BFCC-80200D666D92}" type="pres">
      <dgm:prSet presAssocID="{8DA4E56D-7CBB-4B99-9162-79943D1CB196}" presName="connectorText" presStyleLbl="sibTrans2D1" presStyleIdx="0" presStyleCnt="4"/>
      <dgm:spPr/>
    </dgm:pt>
    <dgm:pt modelId="{D27E0847-346D-4E18-A796-A7700CA08FEE}" type="pres">
      <dgm:prSet presAssocID="{4653A44D-A2A4-4720-83C9-35AE53B494E2}" presName="node" presStyleLbl="node1" presStyleIdx="1" presStyleCnt="5">
        <dgm:presLayoutVars>
          <dgm:bulletEnabled val="1"/>
        </dgm:presLayoutVars>
      </dgm:prSet>
      <dgm:spPr/>
    </dgm:pt>
    <dgm:pt modelId="{81106F5C-A8ED-48BE-ACD2-6E0377E2293C}" type="pres">
      <dgm:prSet presAssocID="{0AB9758F-E035-43C2-B76F-CB1D8A8948EC}" presName="sibTrans" presStyleLbl="sibTrans2D1" presStyleIdx="1" presStyleCnt="4"/>
      <dgm:spPr/>
    </dgm:pt>
    <dgm:pt modelId="{06479AEF-E576-49A3-9882-411BA96770C8}" type="pres">
      <dgm:prSet presAssocID="{0AB9758F-E035-43C2-B76F-CB1D8A8948EC}" presName="connectorText" presStyleLbl="sibTrans2D1" presStyleIdx="1" presStyleCnt="4"/>
      <dgm:spPr/>
    </dgm:pt>
    <dgm:pt modelId="{55D511CB-F0DF-4BB0-83E0-1DBA8B19F8D2}" type="pres">
      <dgm:prSet presAssocID="{8A0C72B3-5FB7-446F-92FD-AD6093009564}" presName="node" presStyleLbl="node1" presStyleIdx="2" presStyleCnt="5">
        <dgm:presLayoutVars>
          <dgm:bulletEnabled val="1"/>
        </dgm:presLayoutVars>
      </dgm:prSet>
      <dgm:spPr/>
    </dgm:pt>
    <dgm:pt modelId="{8E394894-64CA-4686-9A2E-A5FB89135C31}" type="pres">
      <dgm:prSet presAssocID="{AB7ADB09-1FD9-46F0-84DF-8CE4CB61AB7C}" presName="sibTrans" presStyleLbl="sibTrans2D1" presStyleIdx="2" presStyleCnt="4"/>
      <dgm:spPr/>
    </dgm:pt>
    <dgm:pt modelId="{EA1F6AE3-EACF-4DC3-9A95-6E0BBC2DFF4A}" type="pres">
      <dgm:prSet presAssocID="{AB7ADB09-1FD9-46F0-84DF-8CE4CB61AB7C}" presName="connectorText" presStyleLbl="sibTrans2D1" presStyleIdx="2" presStyleCnt="4"/>
      <dgm:spPr/>
    </dgm:pt>
    <dgm:pt modelId="{91350BE4-BD96-48EA-972E-6DDA4E3BD2F1}" type="pres">
      <dgm:prSet presAssocID="{415FB69A-E5E0-4C4B-A366-184A73660B39}" presName="node" presStyleLbl="node1" presStyleIdx="3" presStyleCnt="5">
        <dgm:presLayoutVars>
          <dgm:bulletEnabled val="1"/>
        </dgm:presLayoutVars>
      </dgm:prSet>
      <dgm:spPr/>
    </dgm:pt>
    <dgm:pt modelId="{C0D036FA-2CD3-43D3-89CF-307608628DB2}" type="pres">
      <dgm:prSet presAssocID="{A982C476-C8C4-47A8-BFF2-C35D207D92FA}" presName="sibTrans" presStyleLbl="sibTrans2D1" presStyleIdx="3" presStyleCnt="4"/>
      <dgm:spPr/>
    </dgm:pt>
    <dgm:pt modelId="{CB142F13-EED1-4B40-BE6F-C5D8204FA7B4}" type="pres">
      <dgm:prSet presAssocID="{A982C476-C8C4-47A8-BFF2-C35D207D92FA}" presName="connectorText" presStyleLbl="sibTrans2D1" presStyleIdx="3" presStyleCnt="4"/>
      <dgm:spPr/>
    </dgm:pt>
    <dgm:pt modelId="{E2E86399-879F-4C1F-8A01-CBA1561DD0B0}" type="pres">
      <dgm:prSet presAssocID="{F85B047B-233E-4AA9-A9A6-70A141B4B0E9}" presName="node" presStyleLbl="node1" presStyleIdx="4" presStyleCnt="5">
        <dgm:presLayoutVars>
          <dgm:bulletEnabled val="1"/>
        </dgm:presLayoutVars>
      </dgm:prSet>
      <dgm:spPr/>
    </dgm:pt>
  </dgm:ptLst>
  <dgm:cxnLst>
    <dgm:cxn modelId="{798B7108-36A1-435B-9631-F8FD8DC7E3AB}" srcId="{EFBB5B9A-4DD6-4594-998F-56E8CFAF66D9}" destId="{11549A29-2351-4BBD-A01D-77B72F73B31D}" srcOrd="0" destOrd="0" parTransId="{21B198E9-F2A9-49AF-8426-C90226A6FA07}" sibTransId="{8DA4E56D-7CBB-4B99-9162-79943D1CB196}"/>
    <dgm:cxn modelId="{BD8E4F0E-C98B-41F4-90A4-B85AE018CC22}" type="presOf" srcId="{A982C476-C8C4-47A8-BFF2-C35D207D92FA}" destId="{C0D036FA-2CD3-43D3-89CF-307608628DB2}" srcOrd="0" destOrd="0" presId="urn:microsoft.com/office/officeart/2005/8/layout/process1"/>
    <dgm:cxn modelId="{0BCCD90E-320E-41C1-A11E-68ABBB7487FC}" srcId="{EFBB5B9A-4DD6-4594-998F-56E8CFAF66D9}" destId="{F85B047B-233E-4AA9-A9A6-70A141B4B0E9}" srcOrd="4" destOrd="0" parTransId="{A27225E7-858D-4C34-A8A5-ABC015D375E7}" sibTransId="{5E9BE3F9-FADE-40FB-A457-219042E1A023}"/>
    <dgm:cxn modelId="{D78EFC15-588E-4F71-A706-92FC10C532C2}" type="presOf" srcId="{F85B047B-233E-4AA9-A9A6-70A141B4B0E9}" destId="{E2E86399-879F-4C1F-8A01-CBA1561DD0B0}" srcOrd="0" destOrd="0" presId="urn:microsoft.com/office/officeart/2005/8/layout/process1"/>
    <dgm:cxn modelId="{96C9B137-16B9-4E2F-9B64-32CAD98271EE}" type="presOf" srcId="{415FB69A-E5E0-4C4B-A366-184A73660B39}" destId="{91350BE4-BD96-48EA-972E-6DDA4E3BD2F1}" srcOrd="0" destOrd="0" presId="urn:microsoft.com/office/officeart/2005/8/layout/process1"/>
    <dgm:cxn modelId="{0E76E561-4764-4788-BBC8-A98D602A2535}" type="presOf" srcId="{0AB9758F-E035-43C2-B76F-CB1D8A8948EC}" destId="{06479AEF-E576-49A3-9882-411BA96770C8}" srcOrd="1" destOrd="0" presId="urn:microsoft.com/office/officeart/2005/8/layout/process1"/>
    <dgm:cxn modelId="{6081CD4B-C762-4BED-8D73-31848FBBB3BD}" type="presOf" srcId="{11549A29-2351-4BBD-A01D-77B72F73B31D}" destId="{6D6B103F-5D21-4F3D-BC53-05A2C90E0CEE}" srcOrd="0" destOrd="0" presId="urn:microsoft.com/office/officeart/2005/8/layout/process1"/>
    <dgm:cxn modelId="{119CCB4F-C0BA-4B82-BF13-30E61869D405}" srcId="{EFBB5B9A-4DD6-4594-998F-56E8CFAF66D9}" destId="{8A0C72B3-5FB7-446F-92FD-AD6093009564}" srcOrd="2" destOrd="0" parTransId="{FB571501-C6A2-4C08-AE2C-DC2316F81BD3}" sibTransId="{AB7ADB09-1FD9-46F0-84DF-8CE4CB61AB7C}"/>
    <dgm:cxn modelId="{A83BAE76-4C68-444B-A899-09B588B29E78}" srcId="{EFBB5B9A-4DD6-4594-998F-56E8CFAF66D9}" destId="{4653A44D-A2A4-4720-83C9-35AE53B494E2}" srcOrd="1" destOrd="0" parTransId="{47027452-918D-4A7D-B910-26C253FA9A83}" sibTransId="{0AB9758F-E035-43C2-B76F-CB1D8A8948EC}"/>
    <dgm:cxn modelId="{A0043F86-9E18-4975-BF32-A4CE4056D4BD}" type="presOf" srcId="{A982C476-C8C4-47A8-BFF2-C35D207D92FA}" destId="{CB142F13-EED1-4B40-BE6F-C5D8204FA7B4}" srcOrd="1" destOrd="0" presId="urn:microsoft.com/office/officeart/2005/8/layout/process1"/>
    <dgm:cxn modelId="{6B0A089E-119E-4F8E-AAEA-ABE93705D8AD}" type="presOf" srcId="{0AB9758F-E035-43C2-B76F-CB1D8A8948EC}" destId="{81106F5C-A8ED-48BE-ACD2-6E0377E2293C}" srcOrd="0" destOrd="0" presId="urn:microsoft.com/office/officeart/2005/8/layout/process1"/>
    <dgm:cxn modelId="{45683B9F-2BED-459A-8233-A8E46D0F3815}" type="presOf" srcId="{4653A44D-A2A4-4720-83C9-35AE53B494E2}" destId="{D27E0847-346D-4E18-A796-A7700CA08FEE}" srcOrd="0" destOrd="0" presId="urn:microsoft.com/office/officeart/2005/8/layout/process1"/>
    <dgm:cxn modelId="{141466A8-7EE3-4C4C-BE09-CB75A6356B63}" type="presOf" srcId="{8DA4E56D-7CBB-4B99-9162-79943D1CB196}" destId="{3D7D7AB4-5CA4-4BA6-B87D-F324AE02A4EC}" srcOrd="0" destOrd="0" presId="urn:microsoft.com/office/officeart/2005/8/layout/process1"/>
    <dgm:cxn modelId="{5F5273B7-008E-4ED0-B6CC-2AF4DEB1607C}" type="presOf" srcId="{8DA4E56D-7CBB-4B99-9162-79943D1CB196}" destId="{4A7590C0-8D91-43E3-BFCC-80200D666D92}" srcOrd="1" destOrd="0" presId="urn:microsoft.com/office/officeart/2005/8/layout/process1"/>
    <dgm:cxn modelId="{D819A8C3-C0A7-4E3B-AE43-F35F3263220F}" type="presOf" srcId="{AB7ADB09-1FD9-46F0-84DF-8CE4CB61AB7C}" destId="{EA1F6AE3-EACF-4DC3-9A95-6E0BBC2DFF4A}" srcOrd="1" destOrd="0" presId="urn:microsoft.com/office/officeart/2005/8/layout/process1"/>
    <dgm:cxn modelId="{C43E19DD-AEB6-42A5-A040-203AAD102A52}" srcId="{EFBB5B9A-4DD6-4594-998F-56E8CFAF66D9}" destId="{415FB69A-E5E0-4C4B-A366-184A73660B39}" srcOrd="3" destOrd="0" parTransId="{874E5BF1-7CBF-4BF4-A89C-0DFA7497B57F}" sibTransId="{A982C476-C8C4-47A8-BFF2-C35D207D92FA}"/>
    <dgm:cxn modelId="{5910C8E0-47AF-4EEF-AD03-A1BFDB1C0041}" type="presOf" srcId="{EFBB5B9A-4DD6-4594-998F-56E8CFAF66D9}" destId="{5A54A6FA-BB95-49A1-852E-536E0838F4BF}" srcOrd="0" destOrd="0" presId="urn:microsoft.com/office/officeart/2005/8/layout/process1"/>
    <dgm:cxn modelId="{BD7E3BE8-9CD4-402D-8043-E6E85F7A3FD8}" type="presOf" srcId="{AB7ADB09-1FD9-46F0-84DF-8CE4CB61AB7C}" destId="{8E394894-64CA-4686-9A2E-A5FB89135C31}" srcOrd="0" destOrd="0" presId="urn:microsoft.com/office/officeart/2005/8/layout/process1"/>
    <dgm:cxn modelId="{CDD819ED-ED45-4898-90F8-C6F55372CAFB}" type="presOf" srcId="{8A0C72B3-5FB7-446F-92FD-AD6093009564}" destId="{55D511CB-F0DF-4BB0-83E0-1DBA8B19F8D2}" srcOrd="0" destOrd="0" presId="urn:microsoft.com/office/officeart/2005/8/layout/process1"/>
    <dgm:cxn modelId="{1D369C9E-0353-429A-9C3D-534E574D650C}" type="presParOf" srcId="{5A54A6FA-BB95-49A1-852E-536E0838F4BF}" destId="{6D6B103F-5D21-4F3D-BC53-05A2C90E0CEE}" srcOrd="0" destOrd="0" presId="urn:microsoft.com/office/officeart/2005/8/layout/process1"/>
    <dgm:cxn modelId="{E182F795-96C3-4369-B1BD-03F6B9BEA71D}" type="presParOf" srcId="{5A54A6FA-BB95-49A1-852E-536E0838F4BF}" destId="{3D7D7AB4-5CA4-4BA6-B87D-F324AE02A4EC}" srcOrd="1" destOrd="0" presId="urn:microsoft.com/office/officeart/2005/8/layout/process1"/>
    <dgm:cxn modelId="{C902258C-5C5B-469E-86B0-03CA74FEC76A}" type="presParOf" srcId="{3D7D7AB4-5CA4-4BA6-B87D-F324AE02A4EC}" destId="{4A7590C0-8D91-43E3-BFCC-80200D666D92}" srcOrd="0" destOrd="0" presId="urn:microsoft.com/office/officeart/2005/8/layout/process1"/>
    <dgm:cxn modelId="{01B43D31-CFE9-4F84-AE5A-E82405B95AC3}" type="presParOf" srcId="{5A54A6FA-BB95-49A1-852E-536E0838F4BF}" destId="{D27E0847-346D-4E18-A796-A7700CA08FEE}" srcOrd="2" destOrd="0" presId="urn:microsoft.com/office/officeart/2005/8/layout/process1"/>
    <dgm:cxn modelId="{952CC92B-B52F-444E-A9E2-C89C33FBC4AF}" type="presParOf" srcId="{5A54A6FA-BB95-49A1-852E-536E0838F4BF}" destId="{81106F5C-A8ED-48BE-ACD2-6E0377E2293C}" srcOrd="3" destOrd="0" presId="urn:microsoft.com/office/officeart/2005/8/layout/process1"/>
    <dgm:cxn modelId="{979778AF-D1C4-47B2-A2FD-3F5B2D28F3E6}" type="presParOf" srcId="{81106F5C-A8ED-48BE-ACD2-6E0377E2293C}" destId="{06479AEF-E576-49A3-9882-411BA96770C8}" srcOrd="0" destOrd="0" presId="urn:microsoft.com/office/officeart/2005/8/layout/process1"/>
    <dgm:cxn modelId="{64D73D7A-4ABC-4D1C-B766-F94CF02BB8BE}" type="presParOf" srcId="{5A54A6FA-BB95-49A1-852E-536E0838F4BF}" destId="{55D511CB-F0DF-4BB0-83E0-1DBA8B19F8D2}" srcOrd="4" destOrd="0" presId="urn:microsoft.com/office/officeart/2005/8/layout/process1"/>
    <dgm:cxn modelId="{05E0DA80-4D03-4B0A-A605-B8C8733D5C1A}" type="presParOf" srcId="{5A54A6FA-BB95-49A1-852E-536E0838F4BF}" destId="{8E394894-64CA-4686-9A2E-A5FB89135C31}" srcOrd="5" destOrd="0" presId="urn:microsoft.com/office/officeart/2005/8/layout/process1"/>
    <dgm:cxn modelId="{0AFFCEF2-3AAE-41A0-9F61-364BF25AE0AC}" type="presParOf" srcId="{8E394894-64CA-4686-9A2E-A5FB89135C31}" destId="{EA1F6AE3-EACF-4DC3-9A95-6E0BBC2DFF4A}" srcOrd="0" destOrd="0" presId="urn:microsoft.com/office/officeart/2005/8/layout/process1"/>
    <dgm:cxn modelId="{68CAD8D8-B167-4995-B691-626349A5FC5B}" type="presParOf" srcId="{5A54A6FA-BB95-49A1-852E-536E0838F4BF}" destId="{91350BE4-BD96-48EA-972E-6DDA4E3BD2F1}" srcOrd="6" destOrd="0" presId="urn:microsoft.com/office/officeart/2005/8/layout/process1"/>
    <dgm:cxn modelId="{68EA48D1-BED9-40ED-899E-C21BCF49339D}" type="presParOf" srcId="{5A54A6FA-BB95-49A1-852E-536E0838F4BF}" destId="{C0D036FA-2CD3-43D3-89CF-307608628DB2}" srcOrd="7" destOrd="0" presId="urn:microsoft.com/office/officeart/2005/8/layout/process1"/>
    <dgm:cxn modelId="{4A7A8282-6005-48C8-88CA-EE76220C5DA9}" type="presParOf" srcId="{C0D036FA-2CD3-43D3-89CF-307608628DB2}" destId="{CB142F13-EED1-4B40-BE6F-C5D8204FA7B4}" srcOrd="0" destOrd="0" presId="urn:microsoft.com/office/officeart/2005/8/layout/process1"/>
    <dgm:cxn modelId="{E969AE50-D503-4AC2-8DB9-946A6381BE61}" type="presParOf" srcId="{5A54A6FA-BB95-49A1-852E-536E0838F4BF}" destId="{E2E86399-879F-4C1F-8A01-CBA1561DD0B0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4FCC617-5947-428F-9FCA-E51909BA086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7DA0E44-9B01-496E-870D-67646C168832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dirty="0">
              <a:latin typeface="Montserrat SemiBold" panose="00000700000000000000" pitchFamily="2" charset="-52"/>
            </a:rPr>
            <a:t>Федеральная база знаний </a:t>
          </a:r>
        </a:p>
      </dgm:t>
    </dgm:pt>
    <dgm:pt modelId="{C75C4037-9303-4B20-9876-0428CC0E899A}" type="parTrans" cxnId="{052C4856-3901-4EB5-B218-5356CB97823C}">
      <dgm:prSet/>
      <dgm:spPr/>
      <dgm:t>
        <a:bodyPr/>
        <a:lstStyle/>
        <a:p>
          <a:endParaRPr lang="ru-RU"/>
        </a:p>
      </dgm:t>
    </dgm:pt>
    <dgm:pt modelId="{503D8A6B-AF21-435D-AD76-059F6579D4CA}" type="sibTrans" cxnId="{052C4856-3901-4EB5-B218-5356CB97823C}">
      <dgm:prSet/>
      <dgm:spPr/>
      <dgm:t>
        <a:bodyPr/>
        <a:lstStyle/>
        <a:p>
          <a:endParaRPr lang="ru-RU"/>
        </a:p>
      </dgm:t>
    </dgm:pt>
    <dgm:pt modelId="{092A13D2-6661-41CC-9D6A-7E319A9794B5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dirty="0">
              <a:latin typeface="Montserrat SemiBold" panose="00000700000000000000" pitchFamily="2" charset="-52"/>
            </a:rPr>
            <a:t>Телеграм-группа «Клиентоцентричность СЗН»</a:t>
          </a:r>
        </a:p>
        <a:p>
          <a:r>
            <a:rPr lang="ru-RU" sz="1600" dirty="0">
              <a:latin typeface="Montserrat SemiBold" panose="00000700000000000000" pitchFamily="2" charset="-52"/>
            </a:rPr>
            <a:t> - экспертная площадка </a:t>
          </a:r>
        </a:p>
      </dgm:t>
    </dgm:pt>
    <dgm:pt modelId="{00A9FE7A-C0F7-424A-A415-B25E48E62C6C}" type="parTrans" cxnId="{8265A72B-B221-416E-8381-EDD1E9E58A5C}">
      <dgm:prSet/>
      <dgm:spPr/>
      <dgm:t>
        <a:bodyPr/>
        <a:lstStyle/>
        <a:p>
          <a:endParaRPr lang="ru-RU"/>
        </a:p>
      </dgm:t>
    </dgm:pt>
    <dgm:pt modelId="{E990CF94-122F-4599-A42D-51BD0ADC11E1}" type="sibTrans" cxnId="{8265A72B-B221-416E-8381-EDD1E9E58A5C}">
      <dgm:prSet/>
      <dgm:spPr/>
      <dgm:t>
        <a:bodyPr/>
        <a:lstStyle/>
        <a:p>
          <a:endParaRPr lang="ru-RU"/>
        </a:p>
      </dgm:t>
    </dgm:pt>
    <dgm:pt modelId="{44D420E9-24A3-4366-A949-4CD4FABA58DE}" type="pres">
      <dgm:prSet presAssocID="{E4FCC617-5947-428F-9FCA-E51909BA0868}" presName="diagram" presStyleCnt="0">
        <dgm:presLayoutVars>
          <dgm:dir/>
          <dgm:resizeHandles val="exact"/>
        </dgm:presLayoutVars>
      </dgm:prSet>
      <dgm:spPr/>
    </dgm:pt>
    <dgm:pt modelId="{3BE2ED54-BBE6-457D-8324-87EF718EBAFA}" type="pres">
      <dgm:prSet presAssocID="{D7DA0E44-9B01-496E-870D-67646C168832}" presName="node" presStyleLbl="node1" presStyleIdx="0" presStyleCnt="2" custScaleX="97461" custLinFactNeighborX="41033" custLinFactNeighborY="89">
        <dgm:presLayoutVars>
          <dgm:bulletEnabled val="1"/>
        </dgm:presLayoutVars>
      </dgm:prSet>
      <dgm:spPr/>
    </dgm:pt>
    <dgm:pt modelId="{9C8D8CF2-DA87-4876-AED8-18F0BA11039B}" type="pres">
      <dgm:prSet presAssocID="{503D8A6B-AF21-435D-AD76-059F6579D4CA}" presName="sibTrans" presStyleCnt="0"/>
      <dgm:spPr/>
    </dgm:pt>
    <dgm:pt modelId="{2B08229B-6B4A-4A6F-B11F-1F2EF96CCDD5}" type="pres">
      <dgm:prSet presAssocID="{092A13D2-6661-41CC-9D6A-7E319A9794B5}" presName="node" presStyleLbl="node1" presStyleIdx="1" presStyleCnt="2" custScaleX="112013" custLinFactNeighborX="60255" custLinFactNeighborY="1240">
        <dgm:presLayoutVars>
          <dgm:bulletEnabled val="1"/>
        </dgm:presLayoutVars>
      </dgm:prSet>
      <dgm:spPr/>
    </dgm:pt>
  </dgm:ptLst>
  <dgm:cxnLst>
    <dgm:cxn modelId="{6AB17E0C-F997-4F23-A9CC-16CBCE3E7B85}" type="presOf" srcId="{E4FCC617-5947-428F-9FCA-E51909BA0868}" destId="{44D420E9-24A3-4366-A949-4CD4FABA58DE}" srcOrd="0" destOrd="0" presId="urn:microsoft.com/office/officeart/2005/8/layout/default"/>
    <dgm:cxn modelId="{8265A72B-B221-416E-8381-EDD1E9E58A5C}" srcId="{E4FCC617-5947-428F-9FCA-E51909BA0868}" destId="{092A13D2-6661-41CC-9D6A-7E319A9794B5}" srcOrd="1" destOrd="0" parTransId="{00A9FE7A-C0F7-424A-A415-B25E48E62C6C}" sibTransId="{E990CF94-122F-4599-A42D-51BD0ADC11E1}"/>
    <dgm:cxn modelId="{501D6E61-B1D1-4A0B-8BC2-591B5252769B}" type="presOf" srcId="{092A13D2-6661-41CC-9D6A-7E319A9794B5}" destId="{2B08229B-6B4A-4A6F-B11F-1F2EF96CCDD5}" srcOrd="0" destOrd="0" presId="urn:microsoft.com/office/officeart/2005/8/layout/default"/>
    <dgm:cxn modelId="{052C4856-3901-4EB5-B218-5356CB97823C}" srcId="{E4FCC617-5947-428F-9FCA-E51909BA0868}" destId="{D7DA0E44-9B01-496E-870D-67646C168832}" srcOrd="0" destOrd="0" parTransId="{C75C4037-9303-4B20-9876-0428CC0E899A}" sibTransId="{503D8A6B-AF21-435D-AD76-059F6579D4CA}"/>
    <dgm:cxn modelId="{FC6FD596-1D41-4F59-ACCF-75A48B1A8E74}" type="presOf" srcId="{D7DA0E44-9B01-496E-870D-67646C168832}" destId="{3BE2ED54-BBE6-457D-8324-87EF718EBAFA}" srcOrd="0" destOrd="0" presId="urn:microsoft.com/office/officeart/2005/8/layout/default"/>
    <dgm:cxn modelId="{BCC31457-D8B7-4D76-BBFC-D2BA66A3C383}" type="presParOf" srcId="{44D420E9-24A3-4366-A949-4CD4FABA58DE}" destId="{3BE2ED54-BBE6-457D-8324-87EF718EBAFA}" srcOrd="0" destOrd="0" presId="urn:microsoft.com/office/officeart/2005/8/layout/default"/>
    <dgm:cxn modelId="{D6798417-A96D-41EE-B64F-783744BA40EA}" type="presParOf" srcId="{44D420E9-24A3-4366-A949-4CD4FABA58DE}" destId="{9C8D8CF2-DA87-4876-AED8-18F0BA11039B}" srcOrd="1" destOrd="0" presId="urn:microsoft.com/office/officeart/2005/8/layout/default"/>
    <dgm:cxn modelId="{90F4FDA3-AB61-4F12-A0DF-3EB854906E5C}" type="presParOf" srcId="{44D420E9-24A3-4366-A949-4CD4FABA58DE}" destId="{2B08229B-6B4A-4A6F-B11F-1F2EF96CCDD5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A0272E-AE84-405C-B4DB-9F532EA7B42A}">
      <dsp:nvSpPr>
        <dsp:cNvPr id="0" name=""/>
        <dsp:cNvSpPr/>
      </dsp:nvSpPr>
      <dsp:spPr>
        <a:xfrm>
          <a:off x="0" y="0"/>
          <a:ext cx="4722750" cy="1903464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>
              <a:solidFill>
                <a:schemeClr val="accent1"/>
              </a:solidFill>
              <a:latin typeface="Montserrat SemiBold" panose="00000700000000000000" pitchFamily="2" charset="-52"/>
            </a:rPr>
            <a:t>Элементы системы управления клиентским опытом в СЗН разных регионов </a:t>
          </a:r>
        </a:p>
      </dsp:txBody>
      <dsp:txXfrm>
        <a:off x="0" y="0"/>
        <a:ext cx="4722750" cy="1903464"/>
      </dsp:txXfrm>
    </dsp:sp>
    <dsp:sp modelId="{47CE093E-3B1D-4B48-8375-C18BF2883786}">
      <dsp:nvSpPr>
        <dsp:cNvPr id="0" name=""/>
        <dsp:cNvSpPr/>
      </dsp:nvSpPr>
      <dsp:spPr>
        <a:xfrm>
          <a:off x="5007666" y="968943"/>
          <a:ext cx="4722750" cy="1903464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>
              <a:solidFill>
                <a:srgbClr val="C00000"/>
              </a:solidFill>
              <a:latin typeface="Montserrat SemiBold" panose="00000700000000000000" pitchFamily="2" charset="-52"/>
            </a:rPr>
            <a:t>Понимание значимости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>
              <a:solidFill>
                <a:srgbClr val="C00000"/>
              </a:solidFill>
              <a:latin typeface="Montserrat SemiBold" panose="00000700000000000000" pitchFamily="2" charset="-52"/>
            </a:rPr>
            <a:t>и готовность сотрудников СЗН внедрять клиентоцентричные подходы и инструменты </a:t>
          </a:r>
        </a:p>
      </dsp:txBody>
      <dsp:txXfrm>
        <a:off x="5007666" y="968943"/>
        <a:ext cx="4722750" cy="19034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546A1C-E71D-4ADE-A1C0-91BE1EFAB21C}">
      <dsp:nvSpPr>
        <dsp:cNvPr id="0" name=""/>
        <dsp:cNvSpPr/>
      </dsp:nvSpPr>
      <dsp:spPr>
        <a:xfrm>
          <a:off x="773" y="172462"/>
          <a:ext cx="3017501" cy="1810501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C00000"/>
              </a:solidFill>
              <a:latin typeface="Montserrat SemiBold" panose="00000700000000000000" pitchFamily="2" charset="-52"/>
            </a:rPr>
            <a:t>специалистов </a:t>
          </a:r>
          <a:r>
            <a:rPr lang="ru-RU" sz="1800" kern="1200" dirty="0">
              <a:solidFill>
                <a:schemeClr val="accent1"/>
              </a:solidFill>
              <a:latin typeface="Montserrat SemiBold" panose="00000700000000000000" pitchFamily="2" charset="-52"/>
            </a:rPr>
            <a:t>в сфере дизайна клиентского опыта в СЗН</a:t>
          </a:r>
        </a:p>
      </dsp:txBody>
      <dsp:txXfrm>
        <a:off x="773" y="172462"/>
        <a:ext cx="3017501" cy="1810501"/>
      </dsp:txXfrm>
    </dsp:sp>
    <dsp:sp modelId="{6E5F42F6-9AD8-437F-B7D8-AECF1A6EFD4B}">
      <dsp:nvSpPr>
        <dsp:cNvPr id="0" name=""/>
        <dsp:cNvSpPr/>
      </dsp:nvSpPr>
      <dsp:spPr>
        <a:xfrm>
          <a:off x="3320025" y="172462"/>
          <a:ext cx="3017501" cy="1810501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C00000"/>
              </a:solidFill>
              <a:latin typeface="Montserrat SemiBold" panose="00000700000000000000" pitchFamily="2" charset="-52"/>
            </a:rPr>
            <a:t>инструментария, </a:t>
          </a:r>
          <a:r>
            <a:rPr lang="ru-RU" sz="1800" kern="1200" dirty="0">
              <a:solidFill>
                <a:schemeClr val="accent1"/>
              </a:solidFill>
              <a:latin typeface="Montserrat SemiBold" panose="00000700000000000000" pitchFamily="2" charset="-52"/>
            </a:rPr>
            <a:t>адаптированного к деятельности СЗН</a:t>
          </a:r>
        </a:p>
      </dsp:txBody>
      <dsp:txXfrm>
        <a:off x="3320025" y="172462"/>
        <a:ext cx="3017501" cy="1810501"/>
      </dsp:txXfrm>
    </dsp:sp>
    <dsp:sp modelId="{36CBD43D-E8C5-4638-BAF2-906D3195AAFD}">
      <dsp:nvSpPr>
        <dsp:cNvPr id="0" name=""/>
        <dsp:cNvSpPr/>
      </dsp:nvSpPr>
      <dsp:spPr>
        <a:xfrm>
          <a:off x="1660399" y="2284714"/>
          <a:ext cx="3017501" cy="1810501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C00000"/>
              </a:solidFill>
              <a:latin typeface="Montserrat SemiBold" panose="00000700000000000000" pitchFamily="2" charset="-52"/>
            </a:rPr>
            <a:t>культуры клиентоцентричности </a:t>
          </a:r>
        </a:p>
      </dsp:txBody>
      <dsp:txXfrm>
        <a:off x="1660399" y="2284714"/>
        <a:ext cx="3017501" cy="181050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B008DF-171D-440D-B775-2D3358784B1D}">
      <dsp:nvSpPr>
        <dsp:cNvPr id="0" name=""/>
        <dsp:cNvSpPr/>
      </dsp:nvSpPr>
      <dsp:spPr>
        <a:xfrm>
          <a:off x="4734" y="1438148"/>
          <a:ext cx="2070232" cy="1475040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>
              <a:latin typeface="Montserrat SemiBold" panose="00000700000000000000" pitchFamily="2" charset="-52"/>
            </a:rPr>
            <a:t>Текст стандарта организации системы управления клиентским опытом в СЗН</a:t>
          </a:r>
        </a:p>
      </dsp:txBody>
      <dsp:txXfrm>
        <a:off x="47936" y="1481350"/>
        <a:ext cx="1983828" cy="1388636"/>
      </dsp:txXfrm>
    </dsp:sp>
    <dsp:sp modelId="{E9606D75-3E16-4756-BD5D-44B06BD12577}">
      <dsp:nvSpPr>
        <dsp:cNvPr id="0" name=""/>
        <dsp:cNvSpPr/>
      </dsp:nvSpPr>
      <dsp:spPr>
        <a:xfrm>
          <a:off x="2281990" y="1918960"/>
          <a:ext cx="438889" cy="5134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/>
        </a:p>
      </dsp:txBody>
      <dsp:txXfrm>
        <a:off x="2281990" y="2021643"/>
        <a:ext cx="307222" cy="308051"/>
      </dsp:txXfrm>
    </dsp:sp>
    <dsp:sp modelId="{B02A6D5D-8597-48C5-8088-0C932F52CF30}">
      <dsp:nvSpPr>
        <dsp:cNvPr id="0" name=""/>
        <dsp:cNvSpPr/>
      </dsp:nvSpPr>
      <dsp:spPr>
        <a:xfrm>
          <a:off x="2903060" y="1438148"/>
          <a:ext cx="2070232" cy="1475040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>
              <a:latin typeface="Montserrat SemiBold" panose="00000700000000000000" pitchFamily="2" charset="-52"/>
            </a:rPr>
            <a:t>10 технологических карт</a:t>
          </a:r>
          <a:endParaRPr lang="ru-RU" sz="1500" kern="1200" dirty="0">
            <a:latin typeface="Montserrat SemiBold" panose="00000700000000000000" pitchFamily="2" charset="-52"/>
          </a:endParaRPr>
        </a:p>
      </dsp:txBody>
      <dsp:txXfrm>
        <a:off x="2946262" y="1481350"/>
        <a:ext cx="1983828" cy="1388636"/>
      </dsp:txXfrm>
    </dsp:sp>
    <dsp:sp modelId="{91CC3C67-B562-4D5E-8696-3A37582B3F03}">
      <dsp:nvSpPr>
        <dsp:cNvPr id="0" name=""/>
        <dsp:cNvSpPr/>
      </dsp:nvSpPr>
      <dsp:spPr>
        <a:xfrm>
          <a:off x="5180316" y="1918960"/>
          <a:ext cx="438889" cy="5134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/>
        </a:p>
      </dsp:txBody>
      <dsp:txXfrm>
        <a:off x="5180316" y="2021643"/>
        <a:ext cx="307222" cy="308051"/>
      </dsp:txXfrm>
    </dsp:sp>
    <dsp:sp modelId="{1F83D86C-7A2C-4A28-B849-D3F37D13E5DB}">
      <dsp:nvSpPr>
        <dsp:cNvPr id="0" name=""/>
        <dsp:cNvSpPr/>
      </dsp:nvSpPr>
      <dsp:spPr>
        <a:xfrm>
          <a:off x="5801386" y="1438148"/>
          <a:ext cx="2070232" cy="1475040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 dirty="0">
            <a:latin typeface="Montserrat SemiBold" panose="00000700000000000000" pitchFamily="2" charset="-52"/>
          </a:endParaRPr>
        </a:p>
      </dsp:txBody>
      <dsp:txXfrm>
        <a:off x="5844588" y="1481350"/>
        <a:ext cx="1983828" cy="1388636"/>
      </dsp:txXfrm>
    </dsp:sp>
    <dsp:sp modelId="{A498D697-9690-41A7-A932-C437A08C0178}">
      <dsp:nvSpPr>
        <dsp:cNvPr id="0" name=""/>
        <dsp:cNvSpPr/>
      </dsp:nvSpPr>
      <dsp:spPr>
        <a:xfrm>
          <a:off x="8078642" y="1918960"/>
          <a:ext cx="438889" cy="5134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/>
        </a:p>
      </dsp:txBody>
      <dsp:txXfrm>
        <a:off x="8078642" y="2021643"/>
        <a:ext cx="307222" cy="308051"/>
      </dsp:txXfrm>
    </dsp:sp>
    <dsp:sp modelId="{1D9D96E3-E6AD-4DFB-A2CB-EF5B70118C67}">
      <dsp:nvSpPr>
        <dsp:cNvPr id="0" name=""/>
        <dsp:cNvSpPr/>
      </dsp:nvSpPr>
      <dsp:spPr>
        <a:xfrm>
          <a:off x="8699712" y="1438148"/>
          <a:ext cx="2070232" cy="1475040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>
              <a:latin typeface="Montserrat SemiBold" panose="00000700000000000000" pitchFamily="2" charset="-52"/>
            </a:rPr>
            <a:t>Внедрение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>
              <a:latin typeface="Montserrat SemiBold" panose="00000700000000000000" pitchFamily="2" charset="-52"/>
            </a:rPr>
            <a:t>с 2023</a:t>
          </a:r>
        </a:p>
      </dsp:txBody>
      <dsp:txXfrm>
        <a:off x="8742914" y="1481350"/>
        <a:ext cx="1983828" cy="138863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22F00B-04C7-4475-8ADD-85020547D2E2}">
      <dsp:nvSpPr>
        <dsp:cNvPr id="0" name=""/>
        <dsp:cNvSpPr/>
      </dsp:nvSpPr>
      <dsp:spPr>
        <a:xfrm>
          <a:off x="3247236" y="1152"/>
          <a:ext cx="3034864" cy="1642035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Montserrat SemiBold" panose="00000700000000000000" pitchFamily="2" charset="-52"/>
            </a:rPr>
            <a:t>«Мыслим клиентоцентрично»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accent1"/>
              </a:solidFill>
              <a:latin typeface="Montserrat SemiBold" panose="00000700000000000000" pitchFamily="2" charset="-52"/>
            </a:rPr>
            <a:t>I </a:t>
          </a:r>
          <a:r>
            <a:rPr lang="ru-RU" sz="2000" kern="1200" dirty="0">
              <a:solidFill>
                <a:schemeClr val="accent1"/>
              </a:solidFill>
              <a:latin typeface="Montserrat SemiBold" panose="00000700000000000000" pitchFamily="2" charset="-52"/>
            </a:rPr>
            <a:t>полугодие 2022</a:t>
          </a:r>
        </a:p>
      </dsp:txBody>
      <dsp:txXfrm>
        <a:off x="3247236" y="1152"/>
        <a:ext cx="3034864" cy="1642035"/>
      </dsp:txXfrm>
    </dsp:sp>
    <dsp:sp modelId="{F696B560-F252-4A18-B1C0-D64613D15B94}">
      <dsp:nvSpPr>
        <dsp:cNvPr id="0" name=""/>
        <dsp:cNvSpPr/>
      </dsp:nvSpPr>
      <dsp:spPr>
        <a:xfrm>
          <a:off x="7223426" y="0"/>
          <a:ext cx="3034864" cy="1642035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bg1"/>
              </a:solidFill>
              <a:latin typeface="Montserrat SemiBold" panose="00000700000000000000" pitchFamily="2" charset="-52"/>
            </a:rPr>
            <a:t>«Топ -5 советов, как в СЗН…»  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i="1" kern="1200" dirty="0">
              <a:solidFill>
                <a:schemeClr val="bg1"/>
              </a:solidFill>
              <a:latin typeface="Montserrat SemiBold" panose="00000700000000000000" pitchFamily="2" charset="-52"/>
            </a:rPr>
            <a:t>II </a:t>
          </a:r>
          <a:r>
            <a:rPr lang="ru-RU" sz="2000" i="1" kern="1200" dirty="0">
              <a:solidFill>
                <a:schemeClr val="bg1"/>
              </a:solidFill>
              <a:latin typeface="Montserrat SemiBold" panose="00000700000000000000" pitchFamily="2" charset="-52"/>
            </a:rPr>
            <a:t>полугодие 2022</a:t>
          </a:r>
        </a:p>
      </dsp:txBody>
      <dsp:txXfrm>
        <a:off x="7223426" y="0"/>
        <a:ext cx="3034864" cy="164203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B008DF-171D-440D-B775-2D3358784B1D}">
      <dsp:nvSpPr>
        <dsp:cNvPr id="0" name=""/>
        <dsp:cNvSpPr/>
      </dsp:nvSpPr>
      <dsp:spPr>
        <a:xfrm>
          <a:off x="9469" y="710264"/>
          <a:ext cx="2830457" cy="1698274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Montserrat SemiBold" panose="00000700000000000000" pitchFamily="2" charset="-52"/>
            </a:rPr>
            <a:t>Методика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Montserrat SemiBold" panose="00000700000000000000" pitchFamily="2" charset="-52"/>
            </a:rPr>
            <a:t>2022 </a:t>
          </a:r>
        </a:p>
      </dsp:txBody>
      <dsp:txXfrm>
        <a:off x="59210" y="760005"/>
        <a:ext cx="2730975" cy="1598792"/>
      </dsp:txXfrm>
    </dsp:sp>
    <dsp:sp modelId="{E9606D75-3E16-4756-BD5D-44B06BD12577}">
      <dsp:nvSpPr>
        <dsp:cNvPr id="0" name=""/>
        <dsp:cNvSpPr/>
      </dsp:nvSpPr>
      <dsp:spPr>
        <a:xfrm>
          <a:off x="3122973" y="1208424"/>
          <a:ext cx="600057" cy="7019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kern="1200"/>
        </a:p>
      </dsp:txBody>
      <dsp:txXfrm>
        <a:off x="3122973" y="1348815"/>
        <a:ext cx="420040" cy="421171"/>
      </dsp:txXfrm>
    </dsp:sp>
    <dsp:sp modelId="{1F83D86C-7A2C-4A28-B849-D3F37D13E5DB}">
      <dsp:nvSpPr>
        <dsp:cNvPr id="0" name=""/>
        <dsp:cNvSpPr/>
      </dsp:nvSpPr>
      <dsp:spPr>
        <a:xfrm>
          <a:off x="3972111" y="710264"/>
          <a:ext cx="2830457" cy="1698274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 dirty="0">
            <a:latin typeface="Montserrat SemiBold" panose="00000700000000000000" pitchFamily="2" charset="-52"/>
          </a:endParaRPr>
        </a:p>
      </dsp:txBody>
      <dsp:txXfrm>
        <a:off x="4021852" y="760005"/>
        <a:ext cx="2730975" cy="1598792"/>
      </dsp:txXfrm>
    </dsp:sp>
    <dsp:sp modelId="{A498D697-9690-41A7-A932-C437A08C0178}">
      <dsp:nvSpPr>
        <dsp:cNvPr id="0" name=""/>
        <dsp:cNvSpPr/>
      </dsp:nvSpPr>
      <dsp:spPr>
        <a:xfrm>
          <a:off x="7085614" y="1208424"/>
          <a:ext cx="600057" cy="7019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kern="1200"/>
        </a:p>
      </dsp:txBody>
      <dsp:txXfrm>
        <a:off x="7085614" y="1348815"/>
        <a:ext cx="420040" cy="421171"/>
      </dsp:txXfrm>
    </dsp:sp>
    <dsp:sp modelId="{1D9D96E3-E6AD-4DFB-A2CB-EF5B70118C67}">
      <dsp:nvSpPr>
        <dsp:cNvPr id="0" name=""/>
        <dsp:cNvSpPr/>
      </dsp:nvSpPr>
      <dsp:spPr>
        <a:xfrm>
          <a:off x="7934752" y="710264"/>
          <a:ext cx="2830457" cy="1698274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Montserrat SemiBold" panose="00000700000000000000" pitchFamily="2" charset="-52"/>
            </a:rPr>
            <a:t>Внедрение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Montserrat SemiBold" panose="00000700000000000000" pitchFamily="2" charset="-52"/>
            </a:rPr>
            <a:t>с 2023</a:t>
          </a:r>
        </a:p>
      </dsp:txBody>
      <dsp:txXfrm>
        <a:off x="7984493" y="760005"/>
        <a:ext cx="2730975" cy="159879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6B103F-5D21-4F3D-BC53-05A2C90E0CEE}">
      <dsp:nvSpPr>
        <dsp:cNvPr id="0" name=""/>
        <dsp:cNvSpPr/>
      </dsp:nvSpPr>
      <dsp:spPr>
        <a:xfrm>
          <a:off x="5409" y="1672548"/>
          <a:ext cx="1677069" cy="1006241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Montserrat SemiBold" panose="00000700000000000000" pitchFamily="2" charset="-52"/>
            </a:rPr>
            <a:t>2022  Разработка</a:t>
          </a:r>
        </a:p>
      </dsp:txBody>
      <dsp:txXfrm>
        <a:off x="34881" y="1702020"/>
        <a:ext cx="1618125" cy="947297"/>
      </dsp:txXfrm>
    </dsp:sp>
    <dsp:sp modelId="{3D7D7AB4-5CA4-4BA6-B87D-F324AE02A4EC}">
      <dsp:nvSpPr>
        <dsp:cNvPr id="0" name=""/>
        <dsp:cNvSpPr/>
      </dsp:nvSpPr>
      <dsp:spPr>
        <a:xfrm>
          <a:off x="1850186" y="1967712"/>
          <a:ext cx="355538" cy="4159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>
            <a:latin typeface="Montserrat SemiBold" panose="00000700000000000000" pitchFamily="2" charset="-52"/>
          </a:endParaRPr>
        </a:p>
      </dsp:txBody>
      <dsp:txXfrm>
        <a:off x="1850186" y="2050895"/>
        <a:ext cx="248877" cy="249547"/>
      </dsp:txXfrm>
    </dsp:sp>
    <dsp:sp modelId="{D27E0847-346D-4E18-A796-A7700CA08FEE}">
      <dsp:nvSpPr>
        <dsp:cNvPr id="0" name=""/>
        <dsp:cNvSpPr/>
      </dsp:nvSpPr>
      <dsp:spPr>
        <a:xfrm>
          <a:off x="2353307" y="1672548"/>
          <a:ext cx="1677069" cy="10062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 dirty="0">
            <a:latin typeface="Montserrat SemiBold" panose="00000700000000000000" pitchFamily="2" charset="-52"/>
          </a:endParaRPr>
        </a:p>
      </dsp:txBody>
      <dsp:txXfrm>
        <a:off x="2382779" y="1702020"/>
        <a:ext cx="1618125" cy="947297"/>
      </dsp:txXfrm>
    </dsp:sp>
    <dsp:sp modelId="{81106F5C-A8ED-48BE-ACD2-6E0377E2293C}">
      <dsp:nvSpPr>
        <dsp:cNvPr id="0" name=""/>
        <dsp:cNvSpPr/>
      </dsp:nvSpPr>
      <dsp:spPr>
        <a:xfrm>
          <a:off x="4198084" y="1967712"/>
          <a:ext cx="355538" cy="4159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>
            <a:latin typeface="Montserrat SemiBold" panose="00000700000000000000" pitchFamily="2" charset="-52"/>
          </a:endParaRPr>
        </a:p>
      </dsp:txBody>
      <dsp:txXfrm>
        <a:off x="4198084" y="2050895"/>
        <a:ext cx="248877" cy="249547"/>
      </dsp:txXfrm>
    </dsp:sp>
    <dsp:sp modelId="{55D511CB-F0DF-4BB0-83E0-1DBA8B19F8D2}">
      <dsp:nvSpPr>
        <dsp:cNvPr id="0" name=""/>
        <dsp:cNvSpPr/>
      </dsp:nvSpPr>
      <dsp:spPr>
        <a:xfrm>
          <a:off x="4701205" y="1672548"/>
          <a:ext cx="1677069" cy="1006241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Montserrat SemiBold" panose="00000700000000000000" pitchFamily="2" charset="-52"/>
            </a:rPr>
            <a:t>2022 Автоматизация</a:t>
          </a:r>
        </a:p>
      </dsp:txBody>
      <dsp:txXfrm>
        <a:off x="4730677" y="1702020"/>
        <a:ext cx="1618125" cy="947297"/>
      </dsp:txXfrm>
    </dsp:sp>
    <dsp:sp modelId="{8E394894-64CA-4686-9A2E-A5FB89135C31}">
      <dsp:nvSpPr>
        <dsp:cNvPr id="0" name=""/>
        <dsp:cNvSpPr/>
      </dsp:nvSpPr>
      <dsp:spPr>
        <a:xfrm>
          <a:off x="6545981" y="1967712"/>
          <a:ext cx="355538" cy="4159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>
            <a:latin typeface="Montserrat SemiBold" panose="00000700000000000000" pitchFamily="2" charset="-52"/>
          </a:endParaRPr>
        </a:p>
      </dsp:txBody>
      <dsp:txXfrm>
        <a:off x="6545981" y="2050895"/>
        <a:ext cx="248877" cy="249547"/>
      </dsp:txXfrm>
    </dsp:sp>
    <dsp:sp modelId="{91350BE4-BD96-48EA-972E-6DDA4E3BD2F1}">
      <dsp:nvSpPr>
        <dsp:cNvPr id="0" name=""/>
        <dsp:cNvSpPr/>
      </dsp:nvSpPr>
      <dsp:spPr>
        <a:xfrm>
          <a:off x="7049102" y="1672548"/>
          <a:ext cx="1677069" cy="1006241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Montserrat SemiBold" panose="00000700000000000000" pitchFamily="2" charset="-52"/>
            </a:rPr>
            <a:t>2023 Внедрение (пилотные регионы)</a:t>
          </a:r>
        </a:p>
      </dsp:txBody>
      <dsp:txXfrm>
        <a:off x="7078574" y="1702020"/>
        <a:ext cx="1618125" cy="947297"/>
      </dsp:txXfrm>
    </dsp:sp>
    <dsp:sp modelId="{C0D036FA-2CD3-43D3-89CF-307608628DB2}">
      <dsp:nvSpPr>
        <dsp:cNvPr id="0" name=""/>
        <dsp:cNvSpPr/>
      </dsp:nvSpPr>
      <dsp:spPr>
        <a:xfrm>
          <a:off x="8893879" y="1967712"/>
          <a:ext cx="355538" cy="4159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>
            <a:latin typeface="Montserrat SemiBold" panose="00000700000000000000" pitchFamily="2" charset="-52"/>
          </a:endParaRPr>
        </a:p>
      </dsp:txBody>
      <dsp:txXfrm>
        <a:off x="8893879" y="2050895"/>
        <a:ext cx="248877" cy="249547"/>
      </dsp:txXfrm>
    </dsp:sp>
    <dsp:sp modelId="{E2E86399-879F-4C1F-8A01-CBA1561DD0B0}">
      <dsp:nvSpPr>
        <dsp:cNvPr id="0" name=""/>
        <dsp:cNvSpPr/>
      </dsp:nvSpPr>
      <dsp:spPr>
        <a:xfrm>
          <a:off x="9397000" y="1672548"/>
          <a:ext cx="1677069" cy="1006241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Montserrat SemiBold" panose="00000700000000000000" pitchFamily="2" charset="-52"/>
            </a:rPr>
            <a:t>2023 Внедрение (все СЗН)</a:t>
          </a:r>
        </a:p>
      </dsp:txBody>
      <dsp:txXfrm>
        <a:off x="9426472" y="1702020"/>
        <a:ext cx="1618125" cy="94729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E2ED54-BBE6-457D-8324-87EF718EBAFA}">
      <dsp:nvSpPr>
        <dsp:cNvPr id="0" name=""/>
        <dsp:cNvSpPr/>
      </dsp:nvSpPr>
      <dsp:spPr>
        <a:xfrm>
          <a:off x="3381087" y="2921"/>
          <a:ext cx="2662236" cy="1638954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Montserrat SemiBold" panose="00000700000000000000" pitchFamily="2" charset="-52"/>
            </a:rPr>
            <a:t>Федеральная база знаний </a:t>
          </a:r>
        </a:p>
      </dsp:txBody>
      <dsp:txXfrm>
        <a:off x="3381087" y="2921"/>
        <a:ext cx="2662236" cy="1638954"/>
      </dsp:txXfrm>
    </dsp:sp>
    <dsp:sp modelId="{2B08229B-6B4A-4A6F-B11F-1F2EF96CCDD5}">
      <dsp:nvSpPr>
        <dsp:cNvPr id="0" name=""/>
        <dsp:cNvSpPr/>
      </dsp:nvSpPr>
      <dsp:spPr>
        <a:xfrm>
          <a:off x="6841549" y="2926"/>
          <a:ext cx="3059737" cy="1638954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Montserrat SemiBold" panose="00000700000000000000" pitchFamily="2" charset="-52"/>
            </a:rPr>
            <a:t>Телеграм-группа «Клиентоцентричность СЗН»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Montserrat SemiBold" panose="00000700000000000000" pitchFamily="2" charset="-52"/>
            </a:rPr>
            <a:t> - экспертная площадка </a:t>
          </a:r>
        </a:p>
      </dsp:txBody>
      <dsp:txXfrm>
        <a:off x="6841549" y="2926"/>
        <a:ext cx="3059737" cy="16389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D71FEB-D75C-48DB-BF23-F6A9B9A1D95A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B7AD3-71C5-4B0B-92BD-69CAEFDFD7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611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E4985C-2BA7-438D-BF98-4AA5F67E50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C7C68D9-F758-4F21-BD8F-BD901725A5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771629-B737-466F-8DB5-11273319C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54F0C9-90BD-4AA7-9021-BF92BADB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108285-E19B-4CF0-B3B2-48D2E2A7D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7FF1D-F8A8-42A6-9B21-348D95C2A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949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C61BF7-EB31-4D04-AEE8-FB4129AFD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0CD4D1F-2DA4-4B2D-805D-6AF28B5680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EDF4F8-1AD0-4FBF-8B62-C8BD4490C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C2B832-5D2A-4E72-BB2A-E7DA4747B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9B6712-726B-49D5-90B8-BFB3FBEFB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7FF1D-F8A8-42A6-9B21-348D95C2A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215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89BD332-D246-4ADB-9343-C9EC3E3B7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861CCFF-12E9-4589-B512-5FB61B8DEE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8317F2-A335-489C-8BA1-9EA0B2D2F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D94F5E-6DF1-4F1A-A3D9-0E2B86BF8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3293B7-6751-415D-9B00-648F45AE9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7FF1D-F8A8-42A6-9B21-348D95C2A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612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08A596-06C9-4E97-9DF9-097D6CD5D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28C46E-0B68-4AED-9492-D81D1CA723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403E63-D485-4ADD-A597-F69CF8F8C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DF1AB3-3C7B-4E21-8594-93EF10130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777BF6-D638-4339-AB47-D3A30A6C6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7FF1D-F8A8-42A6-9B21-348D95C2A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827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CC697B-E9DE-48B1-B9B1-450428B96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DEA42C8-732E-42CA-8E25-A8D24694FA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C8F577-E8CB-4B50-8324-0CF03162B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AC6711-0979-4B93-A7C6-3D7B33179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B4E655-A26F-4573-A009-B45393C06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7FF1D-F8A8-42A6-9B21-348D95C2A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411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A2A75A-2881-463A-8259-03046AD56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248A49-BEEF-4445-B2D2-3128C29CF3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752703B-2489-4696-9AE6-93FAF5B3BB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E79EE6C-9E77-4F72-8FF7-EB366A825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E8CF11-A6A6-4F14-8804-0E69AD0CD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250D773-19E6-4D2D-AEE2-AC09C79C0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7FF1D-F8A8-42A6-9B21-348D95C2A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956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1E97A2-A9C5-49AC-BC41-8CEF9BE3C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7B8A4C8-10F8-43B4-B0FF-7349FB1160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EC0EC8-8005-4165-B757-4ACA2BBC20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F5D759E-05E3-4194-9CB9-A7B197BDF3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83D676C-40EF-4515-94BB-34B74AFD97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9343DDE-9997-4A1A-BD28-A62F54D82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6B53DD4-491F-4B6D-B9EC-4C20EB49E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B43DAA3-0E7C-497E-9E88-B89D6193D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7FF1D-F8A8-42A6-9B21-348D95C2A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40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7DB27F-D227-48FB-8A1D-A1DEDE7E8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1771BC0-AEAB-4D5B-973D-BB383F5B1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5052BDE-F126-43B8-839F-6957E781D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8BC846C-7179-4308-9036-46AEB6EC3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7FF1D-F8A8-42A6-9B21-348D95C2A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2290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49EF6E7-84C9-4101-B8E7-9EDD426DC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4382D3F-68A8-4469-94D4-8FD3A0152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A5F6CC4-5063-4DC4-8C42-59D1F0B43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7FF1D-F8A8-42A6-9B21-348D95C2A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866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7A284C-7284-4FC8-908B-00A989A9B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DEEE6F-B624-4DDD-9DE8-0A94FD2DC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78BF24A-466A-4613-9F13-FFE3ADB9D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B2EB2C-4ACE-4616-AF65-713DEC07C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861CF3-F842-43EF-ACA4-DBC9371A7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1B07A0-0A26-4735-AC7A-70E5BCAC8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7FF1D-F8A8-42A6-9B21-348D95C2A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165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8F119-22F0-4FF0-A119-C4BC85472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DA13466-E137-4FB4-86F6-20B1E502C0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E16E92-7D73-4D78-84B4-C41F182D99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ABFE6A6-D4D4-457F-9315-6C4D11D97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6D6B8E-F4BD-4163-85CA-E96A956B1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92F811-92F8-4BEA-899E-E3A626D10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7FF1D-F8A8-42A6-9B21-348D95C2A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071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81AA77-9DCB-48CA-9F55-43BD52437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D34C6B-C228-4927-9425-4259CB9A69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20F9EB-04C8-46D8-810B-4C35DDD5E6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86CB07-9FA0-4398-B9DB-698EF7981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024C8C-74C1-4EC9-8317-55D4FC7D41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7FF1D-F8A8-42A6-9B21-348D95C2A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588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7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7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openxmlformats.org/officeDocument/2006/relationships/image" Target="../media/image3.svg"/><Relationship Id="rId5" Type="http://schemas.openxmlformats.org/officeDocument/2006/relationships/diagramColors" Target="../diagrams/colors4.xml"/><Relationship Id="rId10" Type="http://schemas.openxmlformats.org/officeDocument/2006/relationships/image" Target="../media/image2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7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10" Type="http://schemas.openxmlformats.org/officeDocument/2006/relationships/image" Target="../media/image15.pn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7.jpeg"/><Relationship Id="rId12" Type="http://schemas.openxmlformats.org/officeDocument/2006/relationships/image" Target="../media/image19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openxmlformats.org/officeDocument/2006/relationships/image" Target="../media/image18.png"/><Relationship Id="rId5" Type="http://schemas.openxmlformats.org/officeDocument/2006/relationships/diagramColors" Target="../diagrams/colors6.xml"/><Relationship Id="rId10" Type="http://schemas.openxmlformats.org/officeDocument/2006/relationships/image" Target="../media/image17.pn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20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1FBAF9-0D4F-4A61-8809-176B4DA0B1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6669" y="2812110"/>
            <a:ext cx="7841405" cy="2241274"/>
          </a:xfrm>
        </p:spPr>
        <p:txBody>
          <a:bodyPr>
            <a:normAutofit/>
          </a:bodyPr>
          <a:lstStyle/>
          <a:p>
            <a:pPr algn="l">
              <a:spcBef>
                <a:spcPts val="0"/>
              </a:spcBef>
            </a:pPr>
            <a:r>
              <a:rPr lang="ru-RU" sz="2800" b="1" dirty="0">
                <a:solidFill>
                  <a:srgbClr val="C00000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>О ф</a:t>
            </a:r>
            <a:r>
              <a:rPr lang="ru-RU" sz="2800" b="1" dirty="0">
                <a:solidFill>
                  <a:srgbClr val="C00000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</a:rPr>
              <a:t>ормировании профессионального сообщества специалистов </a:t>
            </a:r>
          </a:p>
          <a:p>
            <a:pPr algn="l">
              <a:spcBef>
                <a:spcPts val="0"/>
              </a:spcBef>
            </a:pPr>
            <a:r>
              <a:rPr lang="ru-RU" sz="2800" b="1" dirty="0">
                <a:solidFill>
                  <a:srgbClr val="C00000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</a:rPr>
              <a:t>по клиентскому опыту </a:t>
            </a:r>
          </a:p>
          <a:p>
            <a:pPr algn="l"/>
            <a:r>
              <a:rPr lang="ru-RU" sz="2800" b="1" dirty="0">
                <a:solidFill>
                  <a:srgbClr val="0070C0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</a:rPr>
              <a:t>в государственной службе занятости населения России</a:t>
            </a:r>
            <a:endParaRPr lang="ru-RU" sz="3600" b="1" dirty="0">
              <a:solidFill>
                <a:srgbClr val="0070C0"/>
              </a:solidFill>
              <a:latin typeface="Montserrat" panose="00000500000000000000" pitchFamily="2" charset="-52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FA0E3F9-52B9-4409-8E10-DEC40610C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7292">
            <a:off x="2612917" y="4364248"/>
            <a:ext cx="8393403" cy="162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phic 8">
            <a:extLst>
              <a:ext uri="{FF2B5EF4-FFF2-40B4-BE49-F238E27FC236}">
                <a16:creationId xmlns:a16="http://schemas.microsoft.com/office/drawing/2014/main" id="{08E2CAEC-9F02-45B6-92AF-3C4968C935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31275" y="2931143"/>
            <a:ext cx="2037650" cy="8018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D2831E-F217-4CDF-87EE-0C082BA420E2}"/>
              </a:ext>
            </a:extLst>
          </p:cNvPr>
          <p:cNvSpPr txBox="1"/>
          <p:nvPr/>
        </p:nvSpPr>
        <p:spPr>
          <a:xfrm>
            <a:off x="8819997" y="5268536"/>
            <a:ext cx="3372003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Montserrat SemiBold" panose="00000700000000000000" pitchFamily="2" charset="-52"/>
              </a:rPr>
              <a:t>Мизунова </a:t>
            </a:r>
          </a:p>
          <a:p>
            <a:r>
              <a:rPr lang="ru-RU" sz="1400" b="1" dirty="0">
                <a:latin typeface="Montserrat SemiBold" panose="00000700000000000000" pitchFamily="2" charset="-52"/>
              </a:rPr>
              <a:t>Яна Николаевна,</a:t>
            </a:r>
          </a:p>
          <a:p>
            <a:endParaRPr lang="ru-RU" sz="1400" b="1" dirty="0">
              <a:latin typeface="Montserrat SemiBold" panose="00000700000000000000" pitchFamily="2" charset="-52"/>
            </a:endParaRPr>
          </a:p>
          <a:p>
            <a:r>
              <a:rPr lang="ru-RU" sz="1050" b="1" dirty="0">
                <a:latin typeface="Montserrat SemiBold" panose="00000700000000000000" pitchFamily="2" charset="-52"/>
              </a:rPr>
              <a:t>руководитель проектов </a:t>
            </a:r>
          </a:p>
          <a:p>
            <a:r>
              <a:rPr lang="ru-RU" sz="1050" b="1" dirty="0">
                <a:latin typeface="Montserrat SemiBold" panose="00000700000000000000" pitchFamily="2" charset="-52"/>
              </a:rPr>
              <a:t>в сфере дизайна клиентского опыта в СЗН</a:t>
            </a:r>
          </a:p>
          <a:p>
            <a:r>
              <a:rPr lang="ru-RU" sz="1050" b="1" dirty="0">
                <a:latin typeface="Montserrat SemiBold" panose="00000700000000000000" pitchFamily="2" charset="-52"/>
              </a:rPr>
              <a:t>ФЦК СЗН Минтруда России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87DDF43-2748-45AD-8CC0-D580F7B781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89" t="4054" r="4609" b="3744"/>
          <a:stretch/>
        </p:blipFill>
        <p:spPr>
          <a:xfrm>
            <a:off x="4792807" y="422057"/>
            <a:ext cx="2241274" cy="2241274"/>
          </a:xfrm>
          <a:custGeom>
            <a:avLst/>
            <a:gdLst>
              <a:gd name="connsiteX0" fmla="*/ 1022724 w 2045448"/>
              <a:gd name="connsiteY0" fmla="*/ 0 h 2045448"/>
              <a:gd name="connsiteX1" fmla="*/ 2045448 w 2045448"/>
              <a:gd name="connsiteY1" fmla="*/ 1022724 h 2045448"/>
              <a:gd name="connsiteX2" fmla="*/ 1022724 w 2045448"/>
              <a:gd name="connsiteY2" fmla="*/ 2045448 h 2045448"/>
              <a:gd name="connsiteX3" fmla="*/ 0 w 2045448"/>
              <a:gd name="connsiteY3" fmla="*/ 1022724 h 2045448"/>
              <a:gd name="connsiteX4" fmla="*/ 1022724 w 2045448"/>
              <a:gd name="connsiteY4" fmla="*/ 0 h 2045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5448" h="2045448">
                <a:moveTo>
                  <a:pt x="1022724" y="0"/>
                </a:moveTo>
                <a:cubicBezTo>
                  <a:pt x="1587559" y="0"/>
                  <a:pt x="2045448" y="457889"/>
                  <a:pt x="2045448" y="1022724"/>
                </a:cubicBezTo>
                <a:cubicBezTo>
                  <a:pt x="2045448" y="1587559"/>
                  <a:pt x="1587559" y="2045448"/>
                  <a:pt x="1022724" y="2045448"/>
                </a:cubicBezTo>
                <a:cubicBezTo>
                  <a:pt x="457889" y="2045448"/>
                  <a:pt x="0" y="1587559"/>
                  <a:pt x="0" y="1022724"/>
                </a:cubicBezTo>
                <a:cubicBezTo>
                  <a:pt x="0" y="457889"/>
                  <a:pt x="457889" y="0"/>
                  <a:pt x="1022724" y="0"/>
                </a:cubicBezTo>
                <a:close/>
              </a:path>
            </a:pathLst>
          </a:cu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D0AD565-8E9F-4C06-95AE-196301337A08}"/>
              </a:ext>
            </a:extLst>
          </p:cNvPr>
          <p:cNvSpPr/>
          <p:nvPr/>
        </p:nvSpPr>
        <p:spPr>
          <a:xfrm>
            <a:off x="238759" y="177800"/>
            <a:ext cx="11817405" cy="6502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26">
            <a:extLst>
              <a:ext uri="{FF2B5EF4-FFF2-40B4-BE49-F238E27FC236}">
                <a16:creationId xmlns:a16="http://schemas.microsoft.com/office/drawing/2014/main" id="{5EB744E8-39EF-4666-9FAE-A5F9549C7290}"/>
              </a:ext>
            </a:extLst>
          </p:cNvPr>
          <p:cNvSpPr/>
          <p:nvPr/>
        </p:nvSpPr>
        <p:spPr>
          <a:xfrm>
            <a:off x="1324666" y="357965"/>
            <a:ext cx="1751371" cy="2062103"/>
          </a:xfrm>
          <a:custGeom>
            <a:avLst/>
            <a:gdLst>
              <a:gd name="connsiteX0" fmla="*/ 0 w 3322929"/>
              <a:gd name="connsiteY0" fmla="*/ 175414 h 3912490"/>
              <a:gd name="connsiteX1" fmla="*/ 0 w 3322929"/>
              <a:gd name="connsiteY1" fmla="*/ 3736690 h 3912490"/>
              <a:gd name="connsiteX2" fmla="*/ 175782 w 3322929"/>
              <a:gd name="connsiteY2" fmla="*/ 3912491 h 3912490"/>
              <a:gd name="connsiteX3" fmla="*/ 266845 w 3322929"/>
              <a:gd name="connsiteY3" fmla="*/ 3887399 h 3912490"/>
              <a:gd name="connsiteX4" fmla="*/ 3237360 w 3322929"/>
              <a:gd name="connsiteY4" fmla="*/ 2105316 h 3912490"/>
              <a:gd name="connsiteX5" fmla="*/ 3297835 w 3322929"/>
              <a:gd name="connsiteY5" fmla="*/ 1864574 h 3912490"/>
              <a:gd name="connsiteX6" fmla="*/ 3237360 w 3322929"/>
              <a:gd name="connsiteY6" fmla="*/ 1804311 h 3912490"/>
              <a:gd name="connsiteX7" fmla="*/ 266845 w 3322929"/>
              <a:gd name="connsiteY7" fmla="*/ 25118 h 3912490"/>
              <a:gd name="connsiteX8" fmla="*/ 25180 w 3322929"/>
              <a:gd name="connsiteY8" fmla="*/ 85084 h 3912490"/>
              <a:gd name="connsiteX9" fmla="*/ 0 w 3322929"/>
              <a:gd name="connsiteY9" fmla="*/ 175414 h 3912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22929" h="3912490">
                <a:moveTo>
                  <a:pt x="0" y="175414"/>
                </a:moveTo>
                <a:lnTo>
                  <a:pt x="0" y="3736690"/>
                </a:lnTo>
                <a:cubicBezTo>
                  <a:pt x="-176" y="3833606"/>
                  <a:pt x="78524" y="3912313"/>
                  <a:pt x="175782" y="3912491"/>
                </a:cubicBezTo>
                <a:cubicBezTo>
                  <a:pt x="207863" y="3912548"/>
                  <a:pt x="239351" y="3903873"/>
                  <a:pt x="266845" y="3887399"/>
                </a:cubicBezTo>
                <a:lnTo>
                  <a:pt x="3237360" y="2105316"/>
                </a:lnTo>
                <a:cubicBezTo>
                  <a:pt x="3320774" y="2055479"/>
                  <a:pt x="3347848" y="1947695"/>
                  <a:pt x="3297835" y="1864574"/>
                </a:cubicBezTo>
                <a:cubicBezTo>
                  <a:pt x="3282952" y="1839841"/>
                  <a:pt x="3262180" y="1819142"/>
                  <a:pt x="3237360" y="1804311"/>
                </a:cubicBezTo>
                <a:lnTo>
                  <a:pt x="266845" y="25118"/>
                </a:lnTo>
                <a:cubicBezTo>
                  <a:pt x="183494" y="-24822"/>
                  <a:pt x="75297" y="2025"/>
                  <a:pt x="25180" y="85084"/>
                </a:cubicBezTo>
                <a:cubicBezTo>
                  <a:pt x="8722" y="112361"/>
                  <a:pt x="18" y="143586"/>
                  <a:pt x="0" y="175414"/>
                </a:cubicBezTo>
                <a:close/>
              </a:path>
            </a:pathLst>
          </a:custGeom>
          <a:solidFill>
            <a:srgbClr val="0070C0">
              <a:alpha val="9060"/>
            </a:srgbClr>
          </a:solidFill>
          <a:ln w="414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2" name="Полилиния 27">
            <a:extLst>
              <a:ext uri="{FF2B5EF4-FFF2-40B4-BE49-F238E27FC236}">
                <a16:creationId xmlns:a16="http://schemas.microsoft.com/office/drawing/2014/main" id="{66257E91-9F60-4AA3-B5CA-29C3F4C2E247}"/>
              </a:ext>
            </a:extLst>
          </p:cNvPr>
          <p:cNvSpPr/>
          <p:nvPr/>
        </p:nvSpPr>
        <p:spPr>
          <a:xfrm>
            <a:off x="424229" y="1045115"/>
            <a:ext cx="4565704" cy="5375761"/>
          </a:xfrm>
          <a:custGeom>
            <a:avLst/>
            <a:gdLst>
              <a:gd name="connsiteX0" fmla="*/ 0 w 3322929"/>
              <a:gd name="connsiteY0" fmla="*/ 175414 h 3912490"/>
              <a:gd name="connsiteX1" fmla="*/ 0 w 3322929"/>
              <a:gd name="connsiteY1" fmla="*/ 3736690 h 3912490"/>
              <a:gd name="connsiteX2" fmla="*/ 175782 w 3322929"/>
              <a:gd name="connsiteY2" fmla="*/ 3912491 h 3912490"/>
              <a:gd name="connsiteX3" fmla="*/ 266845 w 3322929"/>
              <a:gd name="connsiteY3" fmla="*/ 3887399 h 3912490"/>
              <a:gd name="connsiteX4" fmla="*/ 3237360 w 3322929"/>
              <a:gd name="connsiteY4" fmla="*/ 2105316 h 3912490"/>
              <a:gd name="connsiteX5" fmla="*/ 3297835 w 3322929"/>
              <a:gd name="connsiteY5" fmla="*/ 1864574 h 3912490"/>
              <a:gd name="connsiteX6" fmla="*/ 3237360 w 3322929"/>
              <a:gd name="connsiteY6" fmla="*/ 1804311 h 3912490"/>
              <a:gd name="connsiteX7" fmla="*/ 266845 w 3322929"/>
              <a:gd name="connsiteY7" fmla="*/ 25118 h 3912490"/>
              <a:gd name="connsiteX8" fmla="*/ 25180 w 3322929"/>
              <a:gd name="connsiteY8" fmla="*/ 85084 h 3912490"/>
              <a:gd name="connsiteX9" fmla="*/ 0 w 3322929"/>
              <a:gd name="connsiteY9" fmla="*/ 175414 h 3912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22929" h="3912490">
                <a:moveTo>
                  <a:pt x="0" y="175414"/>
                </a:moveTo>
                <a:lnTo>
                  <a:pt x="0" y="3736690"/>
                </a:lnTo>
                <a:cubicBezTo>
                  <a:pt x="-176" y="3833606"/>
                  <a:pt x="78524" y="3912313"/>
                  <a:pt x="175782" y="3912491"/>
                </a:cubicBezTo>
                <a:cubicBezTo>
                  <a:pt x="207863" y="3912548"/>
                  <a:pt x="239351" y="3903873"/>
                  <a:pt x="266845" y="3887399"/>
                </a:cubicBezTo>
                <a:lnTo>
                  <a:pt x="3237360" y="2105316"/>
                </a:lnTo>
                <a:cubicBezTo>
                  <a:pt x="3320774" y="2055479"/>
                  <a:pt x="3347848" y="1947695"/>
                  <a:pt x="3297835" y="1864574"/>
                </a:cubicBezTo>
                <a:cubicBezTo>
                  <a:pt x="3282952" y="1839841"/>
                  <a:pt x="3262180" y="1819142"/>
                  <a:pt x="3237360" y="1804311"/>
                </a:cubicBezTo>
                <a:lnTo>
                  <a:pt x="266845" y="25118"/>
                </a:lnTo>
                <a:cubicBezTo>
                  <a:pt x="183494" y="-24822"/>
                  <a:pt x="75297" y="2025"/>
                  <a:pt x="25180" y="85084"/>
                </a:cubicBezTo>
                <a:cubicBezTo>
                  <a:pt x="8722" y="112361"/>
                  <a:pt x="18" y="143586"/>
                  <a:pt x="0" y="175414"/>
                </a:cubicBezTo>
                <a:close/>
              </a:path>
            </a:pathLst>
          </a:custGeom>
          <a:solidFill>
            <a:srgbClr val="E84932">
              <a:alpha val="9060"/>
            </a:srgbClr>
          </a:solidFill>
          <a:ln w="414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906925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BF88B840-9C7E-456C-A2ED-EF7FC25CE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8262" y="6528878"/>
            <a:ext cx="2743200" cy="365125"/>
          </a:xfrm>
        </p:spPr>
        <p:txBody>
          <a:bodyPr/>
          <a:lstStyle/>
          <a:p>
            <a:fld id="{38C2B04C-86D3-483D-9005-22DC9BEF1290}" type="slidenum">
              <a:rPr lang="ru-RU" smtClean="0"/>
              <a:t>10</a:t>
            </a:fld>
            <a:endParaRPr lang="ru-RU"/>
          </a:p>
        </p:txBody>
      </p:sp>
      <p:sp>
        <p:nvSpPr>
          <p:cNvPr id="17" name="Полилиния 28">
            <a:extLst>
              <a:ext uri="{FF2B5EF4-FFF2-40B4-BE49-F238E27FC236}">
                <a16:creationId xmlns:a16="http://schemas.microsoft.com/office/drawing/2014/main" id="{8DEF5C9E-2E66-4148-8AAE-001436BE2DAE}"/>
              </a:ext>
            </a:extLst>
          </p:cNvPr>
          <p:cNvSpPr/>
          <p:nvPr/>
        </p:nvSpPr>
        <p:spPr>
          <a:xfrm>
            <a:off x="123596" y="282514"/>
            <a:ext cx="1325463" cy="1560630"/>
          </a:xfrm>
          <a:custGeom>
            <a:avLst/>
            <a:gdLst>
              <a:gd name="connsiteX0" fmla="*/ 0 w 3322929"/>
              <a:gd name="connsiteY0" fmla="*/ 175414 h 3912490"/>
              <a:gd name="connsiteX1" fmla="*/ 0 w 3322929"/>
              <a:gd name="connsiteY1" fmla="*/ 3736690 h 3912490"/>
              <a:gd name="connsiteX2" fmla="*/ 175782 w 3322929"/>
              <a:gd name="connsiteY2" fmla="*/ 3912491 h 3912490"/>
              <a:gd name="connsiteX3" fmla="*/ 266845 w 3322929"/>
              <a:gd name="connsiteY3" fmla="*/ 3887399 h 3912490"/>
              <a:gd name="connsiteX4" fmla="*/ 3237360 w 3322929"/>
              <a:gd name="connsiteY4" fmla="*/ 2105316 h 3912490"/>
              <a:gd name="connsiteX5" fmla="*/ 3297835 w 3322929"/>
              <a:gd name="connsiteY5" fmla="*/ 1864574 h 3912490"/>
              <a:gd name="connsiteX6" fmla="*/ 3237360 w 3322929"/>
              <a:gd name="connsiteY6" fmla="*/ 1804311 h 3912490"/>
              <a:gd name="connsiteX7" fmla="*/ 266845 w 3322929"/>
              <a:gd name="connsiteY7" fmla="*/ 25118 h 3912490"/>
              <a:gd name="connsiteX8" fmla="*/ 25180 w 3322929"/>
              <a:gd name="connsiteY8" fmla="*/ 85084 h 3912490"/>
              <a:gd name="connsiteX9" fmla="*/ 0 w 3322929"/>
              <a:gd name="connsiteY9" fmla="*/ 175414 h 3912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22929" h="3912490">
                <a:moveTo>
                  <a:pt x="0" y="175414"/>
                </a:moveTo>
                <a:lnTo>
                  <a:pt x="0" y="3736690"/>
                </a:lnTo>
                <a:cubicBezTo>
                  <a:pt x="-176" y="3833606"/>
                  <a:pt x="78524" y="3912313"/>
                  <a:pt x="175782" y="3912491"/>
                </a:cubicBezTo>
                <a:cubicBezTo>
                  <a:pt x="207863" y="3912548"/>
                  <a:pt x="239351" y="3903873"/>
                  <a:pt x="266845" y="3887399"/>
                </a:cubicBezTo>
                <a:lnTo>
                  <a:pt x="3237360" y="2105316"/>
                </a:lnTo>
                <a:cubicBezTo>
                  <a:pt x="3320774" y="2055479"/>
                  <a:pt x="3347848" y="1947695"/>
                  <a:pt x="3297835" y="1864574"/>
                </a:cubicBezTo>
                <a:cubicBezTo>
                  <a:pt x="3282952" y="1839841"/>
                  <a:pt x="3262180" y="1819142"/>
                  <a:pt x="3237360" y="1804311"/>
                </a:cubicBezTo>
                <a:lnTo>
                  <a:pt x="266845" y="25118"/>
                </a:lnTo>
                <a:cubicBezTo>
                  <a:pt x="183494" y="-24822"/>
                  <a:pt x="75297" y="2025"/>
                  <a:pt x="25180" y="85084"/>
                </a:cubicBezTo>
                <a:cubicBezTo>
                  <a:pt x="8722" y="112361"/>
                  <a:pt x="18" y="143586"/>
                  <a:pt x="0" y="175414"/>
                </a:cubicBezTo>
                <a:close/>
              </a:path>
            </a:pathLst>
          </a:custGeom>
          <a:solidFill>
            <a:srgbClr val="0070C0">
              <a:alpha val="9060"/>
            </a:srgbClr>
          </a:solidFill>
          <a:ln w="414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01B5CA-7DCF-07A1-8E17-D774ED8AC4D0}"/>
              </a:ext>
            </a:extLst>
          </p:cNvPr>
          <p:cNvSpPr txBox="1"/>
          <p:nvPr/>
        </p:nvSpPr>
        <p:spPr>
          <a:xfrm>
            <a:off x="4107924" y="2288846"/>
            <a:ext cx="623439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Система улучшения качества услуг и сервисов </a:t>
            </a:r>
          </a:p>
          <a:p>
            <a:endParaRPr lang="ru-RU" sz="1600" b="1" dirty="0">
              <a:solidFill>
                <a:schemeClr val="accent6">
                  <a:lumMod val="75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41C2412C-6150-F06F-4C6A-33BFA2DC7495}"/>
              </a:ext>
            </a:extLst>
          </p:cNvPr>
          <p:cNvSpPr/>
          <p:nvPr/>
        </p:nvSpPr>
        <p:spPr>
          <a:xfrm>
            <a:off x="766059" y="3278664"/>
            <a:ext cx="1790216" cy="1274323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Montserrat" panose="00000500000000000000" pitchFamily="2" charset="-52"/>
              </a:rPr>
              <a:t>Болевые точки и пожелания клиентов СЗН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4456D0-988E-5F09-BE69-D6D3C19965D7}"/>
              </a:ext>
            </a:extLst>
          </p:cNvPr>
          <p:cNvSpPr txBox="1"/>
          <p:nvPr/>
        </p:nvSpPr>
        <p:spPr>
          <a:xfrm>
            <a:off x="434641" y="2280552"/>
            <a:ext cx="2414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Montserrat" panose="00000500000000000000" pitchFamily="2" charset="-52"/>
              </a:rPr>
              <a:t>Система выявления </a:t>
            </a:r>
          </a:p>
          <a:p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Montserrat" panose="00000500000000000000" pitchFamily="2" charset="-52"/>
              </a:rPr>
              <a:t>проблем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9E58463A-9CCE-35B0-F2B3-DB991A0C3601}"/>
              </a:ext>
            </a:extLst>
          </p:cNvPr>
          <p:cNvSpPr/>
          <p:nvPr/>
        </p:nvSpPr>
        <p:spPr>
          <a:xfrm>
            <a:off x="4230784" y="3205050"/>
            <a:ext cx="1595337" cy="11726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Montserrat" panose="00000500000000000000" pitchFamily="2" charset="-52"/>
              </a:rPr>
              <a:t>Решения </a:t>
            </a:r>
          </a:p>
          <a:p>
            <a:pPr algn="ctr"/>
            <a:r>
              <a:rPr lang="ru-RU" sz="1200" b="1" dirty="0">
                <a:latin typeface="Montserrat" panose="00000500000000000000" pitchFamily="2" charset="-52"/>
              </a:rPr>
              <a:t>по улучшению </a:t>
            </a:r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C133C3B1-2AB2-B0EF-107F-48A48E822360}"/>
              </a:ext>
            </a:extLst>
          </p:cNvPr>
          <p:cNvCxnSpPr/>
          <p:nvPr/>
        </p:nvCxnSpPr>
        <p:spPr>
          <a:xfrm>
            <a:off x="3266110" y="3915826"/>
            <a:ext cx="65175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95B15406-39AD-20C8-DE7E-4CC798469B6C}"/>
              </a:ext>
            </a:extLst>
          </p:cNvPr>
          <p:cNvCxnSpPr>
            <a:cxnSpLocks/>
          </p:cNvCxnSpPr>
          <p:nvPr/>
        </p:nvCxnSpPr>
        <p:spPr>
          <a:xfrm flipV="1">
            <a:off x="5930420" y="3192054"/>
            <a:ext cx="457200" cy="4042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BE437C7C-1E80-3930-C90F-6D9FF7107CF0}"/>
              </a:ext>
            </a:extLst>
          </p:cNvPr>
          <p:cNvCxnSpPr>
            <a:cxnSpLocks/>
          </p:cNvCxnSpPr>
          <p:nvPr/>
        </p:nvCxnSpPr>
        <p:spPr>
          <a:xfrm>
            <a:off x="5930420" y="3927083"/>
            <a:ext cx="417688" cy="3789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5305BA2-4B78-BE89-CE63-98FD0E103B3B}"/>
              </a:ext>
            </a:extLst>
          </p:cNvPr>
          <p:cNvSpPr txBox="1"/>
          <p:nvPr/>
        </p:nvSpPr>
        <p:spPr>
          <a:xfrm>
            <a:off x="6445506" y="2629532"/>
            <a:ext cx="11336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>
                <a:latin typeface="Montserrat" panose="00000500000000000000" pitchFamily="2" charset="-52"/>
              </a:rPr>
              <a:t>Что делать?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4720CA-4927-9EDA-81CC-3B5544C870DB}"/>
              </a:ext>
            </a:extLst>
          </p:cNvPr>
          <p:cNvSpPr txBox="1"/>
          <p:nvPr/>
        </p:nvSpPr>
        <p:spPr>
          <a:xfrm>
            <a:off x="6445986" y="4309017"/>
            <a:ext cx="11384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>
                <a:latin typeface="Montserrat" panose="00000500000000000000" pitchFamily="2" charset="-52"/>
              </a:rPr>
              <a:t>Как делать?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86D1111E-0C65-57FD-3AAE-139BB45A4262}"/>
              </a:ext>
            </a:extLst>
          </p:cNvPr>
          <p:cNvSpPr/>
          <p:nvPr/>
        </p:nvSpPr>
        <p:spPr>
          <a:xfrm>
            <a:off x="6498558" y="2980381"/>
            <a:ext cx="3374063" cy="9046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Montserrat" panose="00000500000000000000" pitchFamily="2" charset="-52"/>
              </a:rPr>
              <a:t>Изменения продуктового ряда </a:t>
            </a:r>
            <a:r>
              <a:rPr lang="ru-RU" sz="1200" dirty="0">
                <a:solidFill>
                  <a:schemeClr val="tx1"/>
                </a:solidFill>
                <a:latin typeface="Montserrat" panose="00000500000000000000" pitchFamily="2" charset="-52"/>
              </a:rPr>
              <a:t>(оптимизация, реинжиниринг услуг, новые сервисы)</a:t>
            </a:r>
            <a:endParaRPr lang="ru-RU" sz="1600" dirty="0">
              <a:solidFill>
                <a:schemeClr val="tx1"/>
              </a:solidFill>
              <a:latin typeface="Montserrat" panose="00000500000000000000" pitchFamily="2" charset="-52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F760C220-7CA4-BB79-6F05-7A4368E5A064}"/>
              </a:ext>
            </a:extLst>
          </p:cNvPr>
          <p:cNvSpPr/>
          <p:nvPr/>
        </p:nvSpPr>
        <p:spPr>
          <a:xfrm>
            <a:off x="6504351" y="4608020"/>
            <a:ext cx="3374063" cy="7364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Montserrat" panose="00000500000000000000" pitchFamily="2" charset="-52"/>
              </a:rPr>
              <a:t>Дизайн впечатлений </a:t>
            </a:r>
            <a:endParaRPr lang="en-US" sz="1400" b="1" dirty="0">
              <a:solidFill>
                <a:schemeClr val="tx1"/>
              </a:solidFill>
              <a:latin typeface="Montserrat" panose="00000500000000000000" pitchFamily="2" charset="-52"/>
            </a:endParaRPr>
          </a:p>
          <a:p>
            <a:pPr algn="ctr"/>
            <a:r>
              <a:rPr lang="ru-RU" sz="1200" dirty="0">
                <a:solidFill>
                  <a:schemeClr val="tx1"/>
                </a:solidFill>
                <a:latin typeface="Montserrat" panose="00000500000000000000" pitchFamily="2" charset="-52"/>
              </a:rPr>
              <a:t>от взаимодействия с СЗН</a:t>
            </a:r>
            <a:endParaRPr lang="ru-RU" sz="1400" dirty="0">
              <a:solidFill>
                <a:schemeClr val="tx1"/>
              </a:solidFill>
              <a:latin typeface="Montserrat" panose="00000500000000000000" pitchFamily="2" charset="-52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AA2B353-A493-2951-4408-72E2F17CF4B5}"/>
              </a:ext>
            </a:extLst>
          </p:cNvPr>
          <p:cNvSpPr txBox="1"/>
          <p:nvPr/>
        </p:nvSpPr>
        <p:spPr>
          <a:xfrm>
            <a:off x="3176140" y="3520589"/>
            <a:ext cx="7681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Montserrat" panose="00000500000000000000" pitchFamily="2" charset="-52"/>
              </a:rPr>
              <a:t>Зачем?</a:t>
            </a:r>
          </a:p>
        </p:txBody>
      </p:sp>
      <p:sp>
        <p:nvSpPr>
          <p:cNvPr id="36" name="AutoShape 4">
            <a:extLst>
              <a:ext uri="{FF2B5EF4-FFF2-40B4-BE49-F238E27FC236}">
                <a16:creationId xmlns:a16="http://schemas.microsoft.com/office/drawing/2014/main" id="{9026FF5A-F2EA-F355-DFD0-F55D25820B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578469" y="490954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78110E52-25CE-E19E-30F0-12176B06D9B9}"/>
              </a:ext>
            </a:extLst>
          </p:cNvPr>
          <p:cNvSpPr/>
          <p:nvPr/>
        </p:nvSpPr>
        <p:spPr>
          <a:xfrm>
            <a:off x="4022161" y="2256386"/>
            <a:ext cx="7784741" cy="3220070"/>
          </a:xfrm>
          <a:prstGeom prst="rect">
            <a:avLst/>
          </a:prstGeom>
          <a:noFill/>
          <a:ln w="3175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FB705DCA-C755-BA63-8EE9-1E312AA8343C}"/>
              </a:ext>
            </a:extLst>
          </p:cNvPr>
          <p:cNvSpPr/>
          <p:nvPr/>
        </p:nvSpPr>
        <p:spPr>
          <a:xfrm>
            <a:off x="344559" y="2256386"/>
            <a:ext cx="2720643" cy="3220070"/>
          </a:xfrm>
          <a:prstGeom prst="rect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65C255B-A624-1E4F-F74F-7E95FEE5066C}"/>
              </a:ext>
            </a:extLst>
          </p:cNvPr>
          <p:cNvSpPr txBox="1"/>
          <p:nvPr/>
        </p:nvSpPr>
        <p:spPr>
          <a:xfrm>
            <a:off x="10095325" y="3118684"/>
            <a:ext cx="156665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i="1" dirty="0">
                <a:latin typeface="Montserrat" panose="00000500000000000000" pitchFamily="2" charset="-52"/>
              </a:rPr>
              <a:t>Отличный опыт определяется не тем, что ЦЗН предлагает, </a:t>
            </a:r>
          </a:p>
          <a:p>
            <a:r>
              <a:rPr lang="ru-RU" sz="1050" i="1" dirty="0">
                <a:latin typeface="Montserrat" panose="00000500000000000000" pitchFamily="2" charset="-52"/>
              </a:rPr>
              <a:t>а тем, </a:t>
            </a:r>
            <a:r>
              <a:rPr lang="ru-RU" sz="1050" b="1" i="1" dirty="0">
                <a:latin typeface="Montserrat" panose="00000500000000000000" pitchFamily="2" charset="-52"/>
              </a:rPr>
              <a:t>насколько хорошо ЦЗН позволяет своим клиентам достигать </a:t>
            </a:r>
          </a:p>
          <a:p>
            <a:r>
              <a:rPr lang="ru-RU" sz="1050" b="1" i="1" dirty="0">
                <a:latin typeface="Montserrat" panose="00000500000000000000" pitchFamily="2" charset="-52"/>
              </a:rPr>
              <a:t>наиболее важных для них результатов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01BB4FF-FBDA-4428-A8DD-C140999399B0}"/>
              </a:ext>
            </a:extLst>
          </p:cNvPr>
          <p:cNvSpPr txBox="1"/>
          <p:nvPr/>
        </p:nvSpPr>
        <p:spPr>
          <a:xfrm>
            <a:off x="2579360" y="965436"/>
            <a:ext cx="84193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Montserrat SemiBold" panose="00000700000000000000" pitchFamily="2" charset="-52"/>
                <a:ea typeface="+mj-ea"/>
                <a:cs typeface="+mj-cs"/>
              </a:rPr>
              <a:t>Система</a:t>
            </a:r>
            <a:r>
              <a:rPr lang="ru-RU" sz="2800" dirty="0">
                <a:solidFill>
                  <a:schemeClr val="accent1"/>
                </a:solidFill>
                <a:latin typeface="Montserrat SemiBold" panose="00000700000000000000" pitchFamily="2" charset="-52"/>
                <a:ea typeface="+mj-ea"/>
                <a:cs typeface="+mj-cs"/>
              </a:rPr>
              <a:t> управления клиентским опытом</a:t>
            </a:r>
          </a:p>
        </p:txBody>
      </p:sp>
      <p:sp>
        <p:nvSpPr>
          <p:cNvPr id="34" name="Полилиния 27">
            <a:extLst>
              <a:ext uri="{FF2B5EF4-FFF2-40B4-BE49-F238E27FC236}">
                <a16:creationId xmlns:a16="http://schemas.microsoft.com/office/drawing/2014/main" id="{2F7F5797-1D64-43A9-8051-E9CAE124C4D6}"/>
              </a:ext>
            </a:extLst>
          </p:cNvPr>
          <p:cNvSpPr/>
          <p:nvPr/>
        </p:nvSpPr>
        <p:spPr>
          <a:xfrm>
            <a:off x="296508" y="1163151"/>
            <a:ext cx="4565704" cy="5375761"/>
          </a:xfrm>
          <a:custGeom>
            <a:avLst/>
            <a:gdLst>
              <a:gd name="connsiteX0" fmla="*/ 0 w 3322929"/>
              <a:gd name="connsiteY0" fmla="*/ 175414 h 3912490"/>
              <a:gd name="connsiteX1" fmla="*/ 0 w 3322929"/>
              <a:gd name="connsiteY1" fmla="*/ 3736690 h 3912490"/>
              <a:gd name="connsiteX2" fmla="*/ 175782 w 3322929"/>
              <a:gd name="connsiteY2" fmla="*/ 3912491 h 3912490"/>
              <a:gd name="connsiteX3" fmla="*/ 266845 w 3322929"/>
              <a:gd name="connsiteY3" fmla="*/ 3887399 h 3912490"/>
              <a:gd name="connsiteX4" fmla="*/ 3237360 w 3322929"/>
              <a:gd name="connsiteY4" fmla="*/ 2105316 h 3912490"/>
              <a:gd name="connsiteX5" fmla="*/ 3297835 w 3322929"/>
              <a:gd name="connsiteY5" fmla="*/ 1864574 h 3912490"/>
              <a:gd name="connsiteX6" fmla="*/ 3237360 w 3322929"/>
              <a:gd name="connsiteY6" fmla="*/ 1804311 h 3912490"/>
              <a:gd name="connsiteX7" fmla="*/ 266845 w 3322929"/>
              <a:gd name="connsiteY7" fmla="*/ 25118 h 3912490"/>
              <a:gd name="connsiteX8" fmla="*/ 25180 w 3322929"/>
              <a:gd name="connsiteY8" fmla="*/ 85084 h 3912490"/>
              <a:gd name="connsiteX9" fmla="*/ 0 w 3322929"/>
              <a:gd name="connsiteY9" fmla="*/ 175414 h 3912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22929" h="3912490">
                <a:moveTo>
                  <a:pt x="0" y="175414"/>
                </a:moveTo>
                <a:lnTo>
                  <a:pt x="0" y="3736690"/>
                </a:lnTo>
                <a:cubicBezTo>
                  <a:pt x="-176" y="3833606"/>
                  <a:pt x="78524" y="3912313"/>
                  <a:pt x="175782" y="3912491"/>
                </a:cubicBezTo>
                <a:cubicBezTo>
                  <a:pt x="207863" y="3912548"/>
                  <a:pt x="239351" y="3903873"/>
                  <a:pt x="266845" y="3887399"/>
                </a:cubicBezTo>
                <a:lnTo>
                  <a:pt x="3237360" y="2105316"/>
                </a:lnTo>
                <a:cubicBezTo>
                  <a:pt x="3320774" y="2055479"/>
                  <a:pt x="3347848" y="1947695"/>
                  <a:pt x="3297835" y="1864574"/>
                </a:cubicBezTo>
                <a:cubicBezTo>
                  <a:pt x="3282952" y="1839841"/>
                  <a:pt x="3262180" y="1819142"/>
                  <a:pt x="3237360" y="1804311"/>
                </a:cubicBezTo>
                <a:lnTo>
                  <a:pt x="266845" y="25118"/>
                </a:lnTo>
                <a:cubicBezTo>
                  <a:pt x="183494" y="-24822"/>
                  <a:pt x="75297" y="2025"/>
                  <a:pt x="25180" y="85084"/>
                </a:cubicBezTo>
                <a:cubicBezTo>
                  <a:pt x="8722" y="112361"/>
                  <a:pt x="18" y="143586"/>
                  <a:pt x="0" y="175414"/>
                </a:cubicBezTo>
                <a:close/>
              </a:path>
            </a:pathLst>
          </a:custGeom>
          <a:solidFill>
            <a:srgbClr val="E84932">
              <a:alpha val="9060"/>
            </a:srgbClr>
          </a:solidFill>
          <a:ln w="414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86965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91465A-1B36-48B8-A3F9-81B809176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748" y="1871633"/>
            <a:ext cx="4052067" cy="3114734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accent1"/>
                </a:solidFill>
                <a:latin typeface="Montserrat SemiBold" panose="00000700000000000000" pitchFamily="2" charset="-52"/>
              </a:rPr>
              <a:t>Тесное взаимодействие профессионалов </a:t>
            </a:r>
            <a:br>
              <a:rPr lang="ru-RU" sz="2400" dirty="0">
                <a:solidFill>
                  <a:schemeClr val="accent1"/>
                </a:solidFill>
                <a:latin typeface="Montserrat SemiBold" panose="00000700000000000000" pitchFamily="2" charset="-52"/>
              </a:rPr>
            </a:br>
            <a:r>
              <a:rPr lang="ru-RU" sz="2400" dirty="0">
                <a:solidFill>
                  <a:schemeClr val="accent1"/>
                </a:solidFill>
                <a:latin typeface="Montserrat SemiBold" panose="00000700000000000000" pitchFamily="2" charset="-52"/>
              </a:rPr>
              <a:t>в сфере дизайна клиентского опыта </a:t>
            </a:r>
            <a:r>
              <a:rPr lang="ru-RU" sz="2400" dirty="0">
                <a:latin typeface="Montserrat SemiBold" panose="00000700000000000000" pitchFamily="2" charset="-52"/>
              </a:rPr>
              <a:t>- </a:t>
            </a:r>
            <a:br>
              <a:rPr lang="ru-RU" sz="2400" dirty="0">
                <a:latin typeface="Montserrat SemiBold" panose="00000700000000000000" pitchFamily="2" charset="-52"/>
              </a:rPr>
            </a:br>
            <a:br>
              <a:rPr lang="ru-RU" sz="2400" dirty="0">
                <a:solidFill>
                  <a:srgbClr val="C00000"/>
                </a:solidFill>
                <a:latin typeface="Montserrat SemiBold" panose="00000700000000000000" pitchFamily="2" charset="-52"/>
              </a:rPr>
            </a:br>
            <a:r>
              <a:rPr lang="ru-RU" sz="2400" dirty="0">
                <a:solidFill>
                  <a:srgbClr val="C00000"/>
                </a:solidFill>
                <a:latin typeface="Montserrat SemiBold" panose="00000700000000000000" pitchFamily="2" charset="-52"/>
              </a:rPr>
              <a:t>залог успешности внедрения клиентоцентричных принципов в СЗН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F864ADF-0702-48C7-ACB3-F7967F4E4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7FF1D-F8A8-42A6-9B21-348D95C2A07A}" type="slidenum">
              <a:rPr lang="ru-RU" smtClean="0"/>
              <a:t>11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E1953BF-57F5-49A7-BE07-54FDB7A35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1987" y="3032624"/>
            <a:ext cx="3824710" cy="2548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37CFF67-DC96-49BF-8B3C-F65056435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7134" y="173824"/>
            <a:ext cx="3525663" cy="2542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3A6E39B-6930-43D7-945C-B8C8C5C7A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2520" y="2521029"/>
            <a:ext cx="2430780" cy="3241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1FAD4BA-5B6D-4F88-94ED-07CB65DA5C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124" b="14958"/>
          <a:stretch/>
        </p:blipFill>
        <p:spPr>
          <a:xfrm>
            <a:off x="7124700" y="4440555"/>
            <a:ext cx="2971800" cy="2280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7BA8670-A441-488F-A9DC-E4EA5BE0BD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4694" y="637728"/>
            <a:ext cx="3031759" cy="2095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9336883-9355-4A73-81F0-F3798BBFD5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1036" y="1642696"/>
            <a:ext cx="2021986" cy="2695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олилиния 26">
            <a:extLst>
              <a:ext uri="{FF2B5EF4-FFF2-40B4-BE49-F238E27FC236}">
                <a16:creationId xmlns:a16="http://schemas.microsoft.com/office/drawing/2014/main" id="{106F5616-D164-4BC3-B035-9699E13236DA}"/>
              </a:ext>
            </a:extLst>
          </p:cNvPr>
          <p:cNvSpPr/>
          <p:nvPr/>
        </p:nvSpPr>
        <p:spPr>
          <a:xfrm>
            <a:off x="3275620" y="987783"/>
            <a:ext cx="1751371" cy="2062103"/>
          </a:xfrm>
          <a:custGeom>
            <a:avLst/>
            <a:gdLst>
              <a:gd name="connsiteX0" fmla="*/ 0 w 3322929"/>
              <a:gd name="connsiteY0" fmla="*/ 175414 h 3912490"/>
              <a:gd name="connsiteX1" fmla="*/ 0 w 3322929"/>
              <a:gd name="connsiteY1" fmla="*/ 3736690 h 3912490"/>
              <a:gd name="connsiteX2" fmla="*/ 175782 w 3322929"/>
              <a:gd name="connsiteY2" fmla="*/ 3912491 h 3912490"/>
              <a:gd name="connsiteX3" fmla="*/ 266845 w 3322929"/>
              <a:gd name="connsiteY3" fmla="*/ 3887399 h 3912490"/>
              <a:gd name="connsiteX4" fmla="*/ 3237360 w 3322929"/>
              <a:gd name="connsiteY4" fmla="*/ 2105316 h 3912490"/>
              <a:gd name="connsiteX5" fmla="*/ 3297835 w 3322929"/>
              <a:gd name="connsiteY5" fmla="*/ 1864574 h 3912490"/>
              <a:gd name="connsiteX6" fmla="*/ 3237360 w 3322929"/>
              <a:gd name="connsiteY6" fmla="*/ 1804311 h 3912490"/>
              <a:gd name="connsiteX7" fmla="*/ 266845 w 3322929"/>
              <a:gd name="connsiteY7" fmla="*/ 25118 h 3912490"/>
              <a:gd name="connsiteX8" fmla="*/ 25180 w 3322929"/>
              <a:gd name="connsiteY8" fmla="*/ 85084 h 3912490"/>
              <a:gd name="connsiteX9" fmla="*/ 0 w 3322929"/>
              <a:gd name="connsiteY9" fmla="*/ 175414 h 3912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22929" h="3912490">
                <a:moveTo>
                  <a:pt x="0" y="175414"/>
                </a:moveTo>
                <a:lnTo>
                  <a:pt x="0" y="3736690"/>
                </a:lnTo>
                <a:cubicBezTo>
                  <a:pt x="-176" y="3833606"/>
                  <a:pt x="78524" y="3912313"/>
                  <a:pt x="175782" y="3912491"/>
                </a:cubicBezTo>
                <a:cubicBezTo>
                  <a:pt x="207863" y="3912548"/>
                  <a:pt x="239351" y="3903873"/>
                  <a:pt x="266845" y="3887399"/>
                </a:cubicBezTo>
                <a:lnTo>
                  <a:pt x="3237360" y="2105316"/>
                </a:lnTo>
                <a:cubicBezTo>
                  <a:pt x="3320774" y="2055479"/>
                  <a:pt x="3347848" y="1947695"/>
                  <a:pt x="3297835" y="1864574"/>
                </a:cubicBezTo>
                <a:cubicBezTo>
                  <a:pt x="3282952" y="1839841"/>
                  <a:pt x="3262180" y="1819142"/>
                  <a:pt x="3237360" y="1804311"/>
                </a:cubicBezTo>
                <a:lnTo>
                  <a:pt x="266845" y="25118"/>
                </a:lnTo>
                <a:cubicBezTo>
                  <a:pt x="183494" y="-24822"/>
                  <a:pt x="75297" y="2025"/>
                  <a:pt x="25180" y="85084"/>
                </a:cubicBezTo>
                <a:cubicBezTo>
                  <a:pt x="8722" y="112361"/>
                  <a:pt x="18" y="143586"/>
                  <a:pt x="0" y="175414"/>
                </a:cubicBezTo>
                <a:close/>
              </a:path>
            </a:pathLst>
          </a:custGeom>
          <a:solidFill>
            <a:srgbClr val="0070C0">
              <a:alpha val="9060"/>
            </a:srgbClr>
          </a:solidFill>
          <a:ln w="414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2" name="Полилиния 27">
            <a:extLst>
              <a:ext uri="{FF2B5EF4-FFF2-40B4-BE49-F238E27FC236}">
                <a16:creationId xmlns:a16="http://schemas.microsoft.com/office/drawing/2014/main" id="{A8F32D29-B778-425F-9EB4-578B5B19F705}"/>
              </a:ext>
            </a:extLst>
          </p:cNvPr>
          <p:cNvSpPr/>
          <p:nvPr/>
        </p:nvSpPr>
        <p:spPr>
          <a:xfrm>
            <a:off x="254942" y="1219463"/>
            <a:ext cx="4565704" cy="5375761"/>
          </a:xfrm>
          <a:custGeom>
            <a:avLst/>
            <a:gdLst>
              <a:gd name="connsiteX0" fmla="*/ 0 w 3322929"/>
              <a:gd name="connsiteY0" fmla="*/ 175414 h 3912490"/>
              <a:gd name="connsiteX1" fmla="*/ 0 w 3322929"/>
              <a:gd name="connsiteY1" fmla="*/ 3736690 h 3912490"/>
              <a:gd name="connsiteX2" fmla="*/ 175782 w 3322929"/>
              <a:gd name="connsiteY2" fmla="*/ 3912491 h 3912490"/>
              <a:gd name="connsiteX3" fmla="*/ 266845 w 3322929"/>
              <a:gd name="connsiteY3" fmla="*/ 3887399 h 3912490"/>
              <a:gd name="connsiteX4" fmla="*/ 3237360 w 3322929"/>
              <a:gd name="connsiteY4" fmla="*/ 2105316 h 3912490"/>
              <a:gd name="connsiteX5" fmla="*/ 3297835 w 3322929"/>
              <a:gd name="connsiteY5" fmla="*/ 1864574 h 3912490"/>
              <a:gd name="connsiteX6" fmla="*/ 3237360 w 3322929"/>
              <a:gd name="connsiteY6" fmla="*/ 1804311 h 3912490"/>
              <a:gd name="connsiteX7" fmla="*/ 266845 w 3322929"/>
              <a:gd name="connsiteY7" fmla="*/ 25118 h 3912490"/>
              <a:gd name="connsiteX8" fmla="*/ 25180 w 3322929"/>
              <a:gd name="connsiteY8" fmla="*/ 85084 h 3912490"/>
              <a:gd name="connsiteX9" fmla="*/ 0 w 3322929"/>
              <a:gd name="connsiteY9" fmla="*/ 175414 h 3912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22929" h="3912490">
                <a:moveTo>
                  <a:pt x="0" y="175414"/>
                </a:moveTo>
                <a:lnTo>
                  <a:pt x="0" y="3736690"/>
                </a:lnTo>
                <a:cubicBezTo>
                  <a:pt x="-176" y="3833606"/>
                  <a:pt x="78524" y="3912313"/>
                  <a:pt x="175782" y="3912491"/>
                </a:cubicBezTo>
                <a:cubicBezTo>
                  <a:pt x="207863" y="3912548"/>
                  <a:pt x="239351" y="3903873"/>
                  <a:pt x="266845" y="3887399"/>
                </a:cubicBezTo>
                <a:lnTo>
                  <a:pt x="3237360" y="2105316"/>
                </a:lnTo>
                <a:cubicBezTo>
                  <a:pt x="3320774" y="2055479"/>
                  <a:pt x="3347848" y="1947695"/>
                  <a:pt x="3297835" y="1864574"/>
                </a:cubicBezTo>
                <a:cubicBezTo>
                  <a:pt x="3282952" y="1839841"/>
                  <a:pt x="3262180" y="1819142"/>
                  <a:pt x="3237360" y="1804311"/>
                </a:cubicBezTo>
                <a:lnTo>
                  <a:pt x="266845" y="25118"/>
                </a:lnTo>
                <a:cubicBezTo>
                  <a:pt x="183494" y="-24822"/>
                  <a:pt x="75297" y="2025"/>
                  <a:pt x="25180" y="85084"/>
                </a:cubicBezTo>
                <a:cubicBezTo>
                  <a:pt x="8722" y="112361"/>
                  <a:pt x="18" y="143586"/>
                  <a:pt x="0" y="175414"/>
                </a:cubicBezTo>
                <a:close/>
              </a:path>
            </a:pathLst>
          </a:custGeom>
          <a:solidFill>
            <a:srgbClr val="E84932">
              <a:alpha val="9060"/>
            </a:srgbClr>
          </a:solidFill>
          <a:ln w="414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79053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1DAFBD-9B7C-4FA6-B1ED-B0B050DCF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492" y="577780"/>
            <a:ext cx="8656983" cy="1325563"/>
          </a:xfrm>
        </p:spPr>
        <p:txBody>
          <a:bodyPr/>
          <a:lstStyle/>
          <a:p>
            <a:r>
              <a:rPr lang="ru-RU" sz="2800" dirty="0">
                <a:solidFill>
                  <a:schemeClr val="accent1"/>
                </a:solidFill>
                <a:latin typeface="Montserrat SemiBold" panose="00000700000000000000" pitchFamily="2" charset="-52"/>
              </a:rPr>
              <a:t>Сегодня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18337DA1-2CE8-4242-8F36-2CC16C8541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8333931"/>
              </p:ext>
            </p:extLst>
          </p:nvPr>
        </p:nvGraphicFramePr>
        <p:xfrm>
          <a:off x="1779104" y="1987827"/>
          <a:ext cx="9770166" cy="2872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11D7598-9CE4-4331-82A2-1DA895BBC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7FF1D-F8A8-42A6-9B21-348D95C2A07A}" type="slidenum">
              <a:rPr lang="ru-RU" smtClean="0"/>
              <a:t>2</a:t>
            </a:fld>
            <a:endParaRPr lang="ru-RU"/>
          </a:p>
        </p:txBody>
      </p:sp>
      <p:sp>
        <p:nvSpPr>
          <p:cNvPr id="6" name="Полилиния 26">
            <a:extLst>
              <a:ext uri="{FF2B5EF4-FFF2-40B4-BE49-F238E27FC236}">
                <a16:creationId xmlns:a16="http://schemas.microsoft.com/office/drawing/2014/main" id="{53339A87-8B27-4023-BA2C-A56B6957FA4D}"/>
              </a:ext>
            </a:extLst>
          </p:cNvPr>
          <p:cNvSpPr/>
          <p:nvPr/>
        </p:nvSpPr>
        <p:spPr>
          <a:xfrm>
            <a:off x="771110" y="491712"/>
            <a:ext cx="1751371" cy="2062103"/>
          </a:xfrm>
          <a:custGeom>
            <a:avLst/>
            <a:gdLst>
              <a:gd name="connsiteX0" fmla="*/ 0 w 3322929"/>
              <a:gd name="connsiteY0" fmla="*/ 175414 h 3912490"/>
              <a:gd name="connsiteX1" fmla="*/ 0 w 3322929"/>
              <a:gd name="connsiteY1" fmla="*/ 3736690 h 3912490"/>
              <a:gd name="connsiteX2" fmla="*/ 175782 w 3322929"/>
              <a:gd name="connsiteY2" fmla="*/ 3912491 h 3912490"/>
              <a:gd name="connsiteX3" fmla="*/ 266845 w 3322929"/>
              <a:gd name="connsiteY3" fmla="*/ 3887399 h 3912490"/>
              <a:gd name="connsiteX4" fmla="*/ 3237360 w 3322929"/>
              <a:gd name="connsiteY4" fmla="*/ 2105316 h 3912490"/>
              <a:gd name="connsiteX5" fmla="*/ 3297835 w 3322929"/>
              <a:gd name="connsiteY5" fmla="*/ 1864574 h 3912490"/>
              <a:gd name="connsiteX6" fmla="*/ 3237360 w 3322929"/>
              <a:gd name="connsiteY6" fmla="*/ 1804311 h 3912490"/>
              <a:gd name="connsiteX7" fmla="*/ 266845 w 3322929"/>
              <a:gd name="connsiteY7" fmla="*/ 25118 h 3912490"/>
              <a:gd name="connsiteX8" fmla="*/ 25180 w 3322929"/>
              <a:gd name="connsiteY8" fmla="*/ 85084 h 3912490"/>
              <a:gd name="connsiteX9" fmla="*/ 0 w 3322929"/>
              <a:gd name="connsiteY9" fmla="*/ 175414 h 3912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22929" h="3912490">
                <a:moveTo>
                  <a:pt x="0" y="175414"/>
                </a:moveTo>
                <a:lnTo>
                  <a:pt x="0" y="3736690"/>
                </a:lnTo>
                <a:cubicBezTo>
                  <a:pt x="-176" y="3833606"/>
                  <a:pt x="78524" y="3912313"/>
                  <a:pt x="175782" y="3912491"/>
                </a:cubicBezTo>
                <a:cubicBezTo>
                  <a:pt x="207863" y="3912548"/>
                  <a:pt x="239351" y="3903873"/>
                  <a:pt x="266845" y="3887399"/>
                </a:cubicBezTo>
                <a:lnTo>
                  <a:pt x="3237360" y="2105316"/>
                </a:lnTo>
                <a:cubicBezTo>
                  <a:pt x="3320774" y="2055479"/>
                  <a:pt x="3347848" y="1947695"/>
                  <a:pt x="3297835" y="1864574"/>
                </a:cubicBezTo>
                <a:cubicBezTo>
                  <a:pt x="3282952" y="1839841"/>
                  <a:pt x="3262180" y="1819142"/>
                  <a:pt x="3237360" y="1804311"/>
                </a:cubicBezTo>
                <a:lnTo>
                  <a:pt x="266845" y="25118"/>
                </a:lnTo>
                <a:cubicBezTo>
                  <a:pt x="183494" y="-24822"/>
                  <a:pt x="75297" y="2025"/>
                  <a:pt x="25180" y="85084"/>
                </a:cubicBezTo>
                <a:cubicBezTo>
                  <a:pt x="8722" y="112361"/>
                  <a:pt x="18" y="143586"/>
                  <a:pt x="0" y="175414"/>
                </a:cubicBezTo>
                <a:close/>
              </a:path>
            </a:pathLst>
          </a:custGeom>
          <a:solidFill>
            <a:srgbClr val="0070C0">
              <a:alpha val="9060"/>
            </a:srgbClr>
          </a:solidFill>
          <a:ln w="414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Полилиния 27">
            <a:extLst>
              <a:ext uri="{FF2B5EF4-FFF2-40B4-BE49-F238E27FC236}">
                <a16:creationId xmlns:a16="http://schemas.microsoft.com/office/drawing/2014/main" id="{05DF95E9-EDA1-422C-B2A0-16581C0399F7}"/>
              </a:ext>
            </a:extLst>
          </p:cNvPr>
          <p:cNvSpPr/>
          <p:nvPr/>
        </p:nvSpPr>
        <p:spPr>
          <a:xfrm>
            <a:off x="239629" y="1163151"/>
            <a:ext cx="4565704" cy="5375761"/>
          </a:xfrm>
          <a:custGeom>
            <a:avLst/>
            <a:gdLst>
              <a:gd name="connsiteX0" fmla="*/ 0 w 3322929"/>
              <a:gd name="connsiteY0" fmla="*/ 175414 h 3912490"/>
              <a:gd name="connsiteX1" fmla="*/ 0 w 3322929"/>
              <a:gd name="connsiteY1" fmla="*/ 3736690 h 3912490"/>
              <a:gd name="connsiteX2" fmla="*/ 175782 w 3322929"/>
              <a:gd name="connsiteY2" fmla="*/ 3912491 h 3912490"/>
              <a:gd name="connsiteX3" fmla="*/ 266845 w 3322929"/>
              <a:gd name="connsiteY3" fmla="*/ 3887399 h 3912490"/>
              <a:gd name="connsiteX4" fmla="*/ 3237360 w 3322929"/>
              <a:gd name="connsiteY4" fmla="*/ 2105316 h 3912490"/>
              <a:gd name="connsiteX5" fmla="*/ 3297835 w 3322929"/>
              <a:gd name="connsiteY5" fmla="*/ 1864574 h 3912490"/>
              <a:gd name="connsiteX6" fmla="*/ 3237360 w 3322929"/>
              <a:gd name="connsiteY6" fmla="*/ 1804311 h 3912490"/>
              <a:gd name="connsiteX7" fmla="*/ 266845 w 3322929"/>
              <a:gd name="connsiteY7" fmla="*/ 25118 h 3912490"/>
              <a:gd name="connsiteX8" fmla="*/ 25180 w 3322929"/>
              <a:gd name="connsiteY8" fmla="*/ 85084 h 3912490"/>
              <a:gd name="connsiteX9" fmla="*/ 0 w 3322929"/>
              <a:gd name="connsiteY9" fmla="*/ 175414 h 3912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22929" h="3912490">
                <a:moveTo>
                  <a:pt x="0" y="175414"/>
                </a:moveTo>
                <a:lnTo>
                  <a:pt x="0" y="3736690"/>
                </a:lnTo>
                <a:cubicBezTo>
                  <a:pt x="-176" y="3833606"/>
                  <a:pt x="78524" y="3912313"/>
                  <a:pt x="175782" y="3912491"/>
                </a:cubicBezTo>
                <a:cubicBezTo>
                  <a:pt x="207863" y="3912548"/>
                  <a:pt x="239351" y="3903873"/>
                  <a:pt x="266845" y="3887399"/>
                </a:cubicBezTo>
                <a:lnTo>
                  <a:pt x="3237360" y="2105316"/>
                </a:lnTo>
                <a:cubicBezTo>
                  <a:pt x="3320774" y="2055479"/>
                  <a:pt x="3347848" y="1947695"/>
                  <a:pt x="3297835" y="1864574"/>
                </a:cubicBezTo>
                <a:cubicBezTo>
                  <a:pt x="3282952" y="1839841"/>
                  <a:pt x="3262180" y="1819142"/>
                  <a:pt x="3237360" y="1804311"/>
                </a:cubicBezTo>
                <a:lnTo>
                  <a:pt x="266845" y="25118"/>
                </a:lnTo>
                <a:cubicBezTo>
                  <a:pt x="183494" y="-24822"/>
                  <a:pt x="75297" y="2025"/>
                  <a:pt x="25180" y="85084"/>
                </a:cubicBezTo>
                <a:cubicBezTo>
                  <a:pt x="8722" y="112361"/>
                  <a:pt x="18" y="143586"/>
                  <a:pt x="0" y="175414"/>
                </a:cubicBezTo>
                <a:close/>
              </a:path>
            </a:pathLst>
          </a:custGeom>
          <a:solidFill>
            <a:srgbClr val="E84932">
              <a:alpha val="9060"/>
            </a:srgbClr>
          </a:solidFill>
          <a:ln w="414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F013162-96AE-4804-93ED-1974FB152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16" y="3314182"/>
            <a:ext cx="1590261" cy="159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349B55C-2EBD-4089-8D84-3CC41084F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677" y="4526757"/>
            <a:ext cx="1590261" cy="159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олилиния 26">
            <a:extLst>
              <a:ext uri="{FF2B5EF4-FFF2-40B4-BE49-F238E27FC236}">
                <a16:creationId xmlns:a16="http://schemas.microsoft.com/office/drawing/2014/main" id="{762C2826-D7EA-484D-98CA-54E92CFD0D26}"/>
              </a:ext>
            </a:extLst>
          </p:cNvPr>
          <p:cNvSpPr/>
          <p:nvPr/>
        </p:nvSpPr>
        <p:spPr>
          <a:xfrm>
            <a:off x="5549677" y="577780"/>
            <a:ext cx="3229137" cy="3818977"/>
          </a:xfrm>
          <a:custGeom>
            <a:avLst/>
            <a:gdLst>
              <a:gd name="connsiteX0" fmla="*/ 0 w 3322929"/>
              <a:gd name="connsiteY0" fmla="*/ 175414 h 3912490"/>
              <a:gd name="connsiteX1" fmla="*/ 0 w 3322929"/>
              <a:gd name="connsiteY1" fmla="*/ 3736690 h 3912490"/>
              <a:gd name="connsiteX2" fmla="*/ 175782 w 3322929"/>
              <a:gd name="connsiteY2" fmla="*/ 3912491 h 3912490"/>
              <a:gd name="connsiteX3" fmla="*/ 266845 w 3322929"/>
              <a:gd name="connsiteY3" fmla="*/ 3887399 h 3912490"/>
              <a:gd name="connsiteX4" fmla="*/ 3237360 w 3322929"/>
              <a:gd name="connsiteY4" fmla="*/ 2105316 h 3912490"/>
              <a:gd name="connsiteX5" fmla="*/ 3297835 w 3322929"/>
              <a:gd name="connsiteY5" fmla="*/ 1864574 h 3912490"/>
              <a:gd name="connsiteX6" fmla="*/ 3237360 w 3322929"/>
              <a:gd name="connsiteY6" fmla="*/ 1804311 h 3912490"/>
              <a:gd name="connsiteX7" fmla="*/ 266845 w 3322929"/>
              <a:gd name="connsiteY7" fmla="*/ 25118 h 3912490"/>
              <a:gd name="connsiteX8" fmla="*/ 25180 w 3322929"/>
              <a:gd name="connsiteY8" fmla="*/ 85084 h 3912490"/>
              <a:gd name="connsiteX9" fmla="*/ 0 w 3322929"/>
              <a:gd name="connsiteY9" fmla="*/ 175414 h 3912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22929" h="3912490">
                <a:moveTo>
                  <a:pt x="0" y="175414"/>
                </a:moveTo>
                <a:lnTo>
                  <a:pt x="0" y="3736690"/>
                </a:lnTo>
                <a:cubicBezTo>
                  <a:pt x="-176" y="3833606"/>
                  <a:pt x="78524" y="3912313"/>
                  <a:pt x="175782" y="3912491"/>
                </a:cubicBezTo>
                <a:cubicBezTo>
                  <a:pt x="207863" y="3912548"/>
                  <a:pt x="239351" y="3903873"/>
                  <a:pt x="266845" y="3887399"/>
                </a:cubicBezTo>
                <a:lnTo>
                  <a:pt x="3237360" y="2105316"/>
                </a:lnTo>
                <a:cubicBezTo>
                  <a:pt x="3320774" y="2055479"/>
                  <a:pt x="3347848" y="1947695"/>
                  <a:pt x="3297835" y="1864574"/>
                </a:cubicBezTo>
                <a:cubicBezTo>
                  <a:pt x="3282952" y="1839841"/>
                  <a:pt x="3262180" y="1819142"/>
                  <a:pt x="3237360" y="1804311"/>
                </a:cubicBezTo>
                <a:lnTo>
                  <a:pt x="266845" y="25118"/>
                </a:lnTo>
                <a:cubicBezTo>
                  <a:pt x="183494" y="-24822"/>
                  <a:pt x="75297" y="2025"/>
                  <a:pt x="25180" y="85084"/>
                </a:cubicBezTo>
                <a:cubicBezTo>
                  <a:pt x="8722" y="112361"/>
                  <a:pt x="18" y="143586"/>
                  <a:pt x="0" y="175414"/>
                </a:cubicBezTo>
                <a:close/>
              </a:path>
            </a:pathLst>
          </a:custGeom>
          <a:solidFill>
            <a:srgbClr val="0070C0">
              <a:alpha val="9060"/>
            </a:srgbClr>
          </a:solidFill>
          <a:ln w="414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" name="Полилиния 27">
            <a:extLst>
              <a:ext uri="{FF2B5EF4-FFF2-40B4-BE49-F238E27FC236}">
                <a16:creationId xmlns:a16="http://schemas.microsoft.com/office/drawing/2014/main" id="{AE103CF5-13CC-4D2B-8406-D33CA6727970}"/>
              </a:ext>
            </a:extLst>
          </p:cNvPr>
          <p:cNvSpPr/>
          <p:nvPr/>
        </p:nvSpPr>
        <p:spPr>
          <a:xfrm>
            <a:off x="6617053" y="4227788"/>
            <a:ext cx="1885502" cy="2311124"/>
          </a:xfrm>
          <a:custGeom>
            <a:avLst/>
            <a:gdLst>
              <a:gd name="connsiteX0" fmla="*/ 0 w 3322929"/>
              <a:gd name="connsiteY0" fmla="*/ 175414 h 3912490"/>
              <a:gd name="connsiteX1" fmla="*/ 0 w 3322929"/>
              <a:gd name="connsiteY1" fmla="*/ 3736690 h 3912490"/>
              <a:gd name="connsiteX2" fmla="*/ 175782 w 3322929"/>
              <a:gd name="connsiteY2" fmla="*/ 3912491 h 3912490"/>
              <a:gd name="connsiteX3" fmla="*/ 266845 w 3322929"/>
              <a:gd name="connsiteY3" fmla="*/ 3887399 h 3912490"/>
              <a:gd name="connsiteX4" fmla="*/ 3237360 w 3322929"/>
              <a:gd name="connsiteY4" fmla="*/ 2105316 h 3912490"/>
              <a:gd name="connsiteX5" fmla="*/ 3297835 w 3322929"/>
              <a:gd name="connsiteY5" fmla="*/ 1864574 h 3912490"/>
              <a:gd name="connsiteX6" fmla="*/ 3237360 w 3322929"/>
              <a:gd name="connsiteY6" fmla="*/ 1804311 h 3912490"/>
              <a:gd name="connsiteX7" fmla="*/ 266845 w 3322929"/>
              <a:gd name="connsiteY7" fmla="*/ 25118 h 3912490"/>
              <a:gd name="connsiteX8" fmla="*/ 25180 w 3322929"/>
              <a:gd name="connsiteY8" fmla="*/ 85084 h 3912490"/>
              <a:gd name="connsiteX9" fmla="*/ 0 w 3322929"/>
              <a:gd name="connsiteY9" fmla="*/ 175414 h 3912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22929" h="3912490">
                <a:moveTo>
                  <a:pt x="0" y="175414"/>
                </a:moveTo>
                <a:lnTo>
                  <a:pt x="0" y="3736690"/>
                </a:lnTo>
                <a:cubicBezTo>
                  <a:pt x="-176" y="3833606"/>
                  <a:pt x="78524" y="3912313"/>
                  <a:pt x="175782" y="3912491"/>
                </a:cubicBezTo>
                <a:cubicBezTo>
                  <a:pt x="207863" y="3912548"/>
                  <a:pt x="239351" y="3903873"/>
                  <a:pt x="266845" y="3887399"/>
                </a:cubicBezTo>
                <a:lnTo>
                  <a:pt x="3237360" y="2105316"/>
                </a:lnTo>
                <a:cubicBezTo>
                  <a:pt x="3320774" y="2055479"/>
                  <a:pt x="3347848" y="1947695"/>
                  <a:pt x="3297835" y="1864574"/>
                </a:cubicBezTo>
                <a:cubicBezTo>
                  <a:pt x="3282952" y="1839841"/>
                  <a:pt x="3262180" y="1819142"/>
                  <a:pt x="3237360" y="1804311"/>
                </a:cubicBezTo>
                <a:lnTo>
                  <a:pt x="266845" y="25118"/>
                </a:lnTo>
                <a:cubicBezTo>
                  <a:pt x="183494" y="-24822"/>
                  <a:pt x="75297" y="2025"/>
                  <a:pt x="25180" y="85084"/>
                </a:cubicBezTo>
                <a:cubicBezTo>
                  <a:pt x="8722" y="112361"/>
                  <a:pt x="18" y="143586"/>
                  <a:pt x="0" y="175414"/>
                </a:cubicBezTo>
                <a:close/>
              </a:path>
            </a:pathLst>
          </a:custGeom>
          <a:solidFill>
            <a:srgbClr val="E84932">
              <a:alpha val="9060"/>
            </a:srgbClr>
          </a:solidFill>
          <a:ln w="414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64947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3BBB408E-6110-4545-9278-60B0C376FE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6641711"/>
              </p:ext>
            </p:extLst>
          </p:nvPr>
        </p:nvGraphicFramePr>
        <p:xfrm>
          <a:off x="5015498" y="2001042"/>
          <a:ext cx="6338301" cy="4267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9EABB3B-5F25-43C1-8247-C6C2AD29B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7FF1D-F8A8-42A6-9B21-348D95C2A07A}" type="slidenum">
              <a:rPr lang="ru-RU" smtClean="0"/>
              <a:t>3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18BB7F-8992-4280-9830-0E88F07242A3}"/>
              </a:ext>
            </a:extLst>
          </p:cNvPr>
          <p:cNvSpPr txBox="1"/>
          <p:nvPr/>
        </p:nvSpPr>
        <p:spPr>
          <a:xfrm>
            <a:off x="6781225" y="892959"/>
            <a:ext cx="27318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accent1"/>
                </a:solidFill>
                <a:latin typeface="Montserrat SemiBold" panose="00000700000000000000" pitchFamily="2" charset="-52"/>
                <a:ea typeface="+mj-ea"/>
                <a:cs typeface="+mj-cs"/>
              </a:rPr>
              <a:t>ОТСУТСТВИЕ</a:t>
            </a: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B2360F26-4F7D-4C15-8A4D-760AD0645392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6277675" y="1154569"/>
            <a:ext cx="503550" cy="7588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9859F2BF-DCF1-4F3F-B8DF-98A371D673C6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9513063" y="1154569"/>
            <a:ext cx="630730" cy="7901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1CB38779-A79D-4F82-A76D-1E66DBC103E4}"/>
              </a:ext>
            </a:extLst>
          </p:cNvPr>
          <p:cNvCxnSpPr>
            <a:cxnSpLocks/>
            <a:stCxn id="5" idx="0"/>
          </p:cNvCxnSpPr>
          <p:nvPr/>
        </p:nvCxnSpPr>
        <p:spPr>
          <a:xfrm flipH="1">
            <a:off x="8147144" y="2001042"/>
            <a:ext cx="37504" cy="22356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олилиния 26">
            <a:extLst>
              <a:ext uri="{FF2B5EF4-FFF2-40B4-BE49-F238E27FC236}">
                <a16:creationId xmlns:a16="http://schemas.microsoft.com/office/drawing/2014/main" id="{21EB59EE-4FD1-4642-A9C8-EA579DB4BF3D}"/>
              </a:ext>
            </a:extLst>
          </p:cNvPr>
          <p:cNvSpPr/>
          <p:nvPr/>
        </p:nvSpPr>
        <p:spPr>
          <a:xfrm>
            <a:off x="273469" y="240764"/>
            <a:ext cx="1751371" cy="2062103"/>
          </a:xfrm>
          <a:custGeom>
            <a:avLst/>
            <a:gdLst>
              <a:gd name="connsiteX0" fmla="*/ 0 w 3322929"/>
              <a:gd name="connsiteY0" fmla="*/ 175414 h 3912490"/>
              <a:gd name="connsiteX1" fmla="*/ 0 w 3322929"/>
              <a:gd name="connsiteY1" fmla="*/ 3736690 h 3912490"/>
              <a:gd name="connsiteX2" fmla="*/ 175782 w 3322929"/>
              <a:gd name="connsiteY2" fmla="*/ 3912491 h 3912490"/>
              <a:gd name="connsiteX3" fmla="*/ 266845 w 3322929"/>
              <a:gd name="connsiteY3" fmla="*/ 3887399 h 3912490"/>
              <a:gd name="connsiteX4" fmla="*/ 3237360 w 3322929"/>
              <a:gd name="connsiteY4" fmla="*/ 2105316 h 3912490"/>
              <a:gd name="connsiteX5" fmla="*/ 3297835 w 3322929"/>
              <a:gd name="connsiteY5" fmla="*/ 1864574 h 3912490"/>
              <a:gd name="connsiteX6" fmla="*/ 3237360 w 3322929"/>
              <a:gd name="connsiteY6" fmla="*/ 1804311 h 3912490"/>
              <a:gd name="connsiteX7" fmla="*/ 266845 w 3322929"/>
              <a:gd name="connsiteY7" fmla="*/ 25118 h 3912490"/>
              <a:gd name="connsiteX8" fmla="*/ 25180 w 3322929"/>
              <a:gd name="connsiteY8" fmla="*/ 85084 h 3912490"/>
              <a:gd name="connsiteX9" fmla="*/ 0 w 3322929"/>
              <a:gd name="connsiteY9" fmla="*/ 175414 h 3912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22929" h="3912490">
                <a:moveTo>
                  <a:pt x="0" y="175414"/>
                </a:moveTo>
                <a:lnTo>
                  <a:pt x="0" y="3736690"/>
                </a:lnTo>
                <a:cubicBezTo>
                  <a:pt x="-176" y="3833606"/>
                  <a:pt x="78524" y="3912313"/>
                  <a:pt x="175782" y="3912491"/>
                </a:cubicBezTo>
                <a:cubicBezTo>
                  <a:pt x="207863" y="3912548"/>
                  <a:pt x="239351" y="3903873"/>
                  <a:pt x="266845" y="3887399"/>
                </a:cubicBezTo>
                <a:lnTo>
                  <a:pt x="3237360" y="2105316"/>
                </a:lnTo>
                <a:cubicBezTo>
                  <a:pt x="3320774" y="2055479"/>
                  <a:pt x="3347848" y="1947695"/>
                  <a:pt x="3297835" y="1864574"/>
                </a:cubicBezTo>
                <a:cubicBezTo>
                  <a:pt x="3282952" y="1839841"/>
                  <a:pt x="3262180" y="1819142"/>
                  <a:pt x="3237360" y="1804311"/>
                </a:cubicBezTo>
                <a:lnTo>
                  <a:pt x="266845" y="25118"/>
                </a:lnTo>
                <a:cubicBezTo>
                  <a:pt x="183494" y="-24822"/>
                  <a:pt x="75297" y="2025"/>
                  <a:pt x="25180" y="85084"/>
                </a:cubicBezTo>
                <a:cubicBezTo>
                  <a:pt x="8722" y="112361"/>
                  <a:pt x="18" y="143586"/>
                  <a:pt x="0" y="175414"/>
                </a:cubicBezTo>
                <a:close/>
              </a:path>
            </a:pathLst>
          </a:custGeom>
          <a:solidFill>
            <a:srgbClr val="0070C0">
              <a:alpha val="9060"/>
            </a:srgbClr>
          </a:solidFill>
          <a:ln w="414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4" name="Полилиния 27">
            <a:extLst>
              <a:ext uri="{FF2B5EF4-FFF2-40B4-BE49-F238E27FC236}">
                <a16:creationId xmlns:a16="http://schemas.microsoft.com/office/drawing/2014/main" id="{ECEC425A-1143-43FB-8C16-1A1126758E35}"/>
              </a:ext>
            </a:extLst>
          </p:cNvPr>
          <p:cNvSpPr/>
          <p:nvPr/>
        </p:nvSpPr>
        <p:spPr>
          <a:xfrm>
            <a:off x="449794" y="980589"/>
            <a:ext cx="4565704" cy="5375761"/>
          </a:xfrm>
          <a:custGeom>
            <a:avLst/>
            <a:gdLst>
              <a:gd name="connsiteX0" fmla="*/ 0 w 3322929"/>
              <a:gd name="connsiteY0" fmla="*/ 175414 h 3912490"/>
              <a:gd name="connsiteX1" fmla="*/ 0 w 3322929"/>
              <a:gd name="connsiteY1" fmla="*/ 3736690 h 3912490"/>
              <a:gd name="connsiteX2" fmla="*/ 175782 w 3322929"/>
              <a:gd name="connsiteY2" fmla="*/ 3912491 h 3912490"/>
              <a:gd name="connsiteX3" fmla="*/ 266845 w 3322929"/>
              <a:gd name="connsiteY3" fmla="*/ 3887399 h 3912490"/>
              <a:gd name="connsiteX4" fmla="*/ 3237360 w 3322929"/>
              <a:gd name="connsiteY4" fmla="*/ 2105316 h 3912490"/>
              <a:gd name="connsiteX5" fmla="*/ 3297835 w 3322929"/>
              <a:gd name="connsiteY5" fmla="*/ 1864574 h 3912490"/>
              <a:gd name="connsiteX6" fmla="*/ 3237360 w 3322929"/>
              <a:gd name="connsiteY6" fmla="*/ 1804311 h 3912490"/>
              <a:gd name="connsiteX7" fmla="*/ 266845 w 3322929"/>
              <a:gd name="connsiteY7" fmla="*/ 25118 h 3912490"/>
              <a:gd name="connsiteX8" fmla="*/ 25180 w 3322929"/>
              <a:gd name="connsiteY8" fmla="*/ 85084 h 3912490"/>
              <a:gd name="connsiteX9" fmla="*/ 0 w 3322929"/>
              <a:gd name="connsiteY9" fmla="*/ 175414 h 3912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22929" h="3912490">
                <a:moveTo>
                  <a:pt x="0" y="175414"/>
                </a:moveTo>
                <a:lnTo>
                  <a:pt x="0" y="3736690"/>
                </a:lnTo>
                <a:cubicBezTo>
                  <a:pt x="-176" y="3833606"/>
                  <a:pt x="78524" y="3912313"/>
                  <a:pt x="175782" y="3912491"/>
                </a:cubicBezTo>
                <a:cubicBezTo>
                  <a:pt x="207863" y="3912548"/>
                  <a:pt x="239351" y="3903873"/>
                  <a:pt x="266845" y="3887399"/>
                </a:cubicBezTo>
                <a:lnTo>
                  <a:pt x="3237360" y="2105316"/>
                </a:lnTo>
                <a:cubicBezTo>
                  <a:pt x="3320774" y="2055479"/>
                  <a:pt x="3347848" y="1947695"/>
                  <a:pt x="3297835" y="1864574"/>
                </a:cubicBezTo>
                <a:cubicBezTo>
                  <a:pt x="3282952" y="1839841"/>
                  <a:pt x="3262180" y="1819142"/>
                  <a:pt x="3237360" y="1804311"/>
                </a:cubicBezTo>
                <a:lnTo>
                  <a:pt x="266845" y="25118"/>
                </a:lnTo>
                <a:cubicBezTo>
                  <a:pt x="183494" y="-24822"/>
                  <a:pt x="75297" y="2025"/>
                  <a:pt x="25180" y="85084"/>
                </a:cubicBezTo>
                <a:cubicBezTo>
                  <a:pt x="8722" y="112361"/>
                  <a:pt x="18" y="143586"/>
                  <a:pt x="0" y="175414"/>
                </a:cubicBezTo>
                <a:close/>
              </a:path>
            </a:pathLst>
          </a:custGeom>
          <a:solidFill>
            <a:srgbClr val="E84932">
              <a:alpha val="9060"/>
            </a:srgbClr>
          </a:solidFill>
          <a:ln w="414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032BFEB4-2461-4EE4-83F1-56C461325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451415"/>
            <a:ext cx="2444937" cy="2397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BEE6AC-EA6D-4ECD-AF34-714CE405D972}"/>
              </a:ext>
            </a:extLst>
          </p:cNvPr>
          <p:cNvSpPr txBox="1"/>
          <p:nvPr/>
        </p:nvSpPr>
        <p:spPr>
          <a:xfrm>
            <a:off x="3497137" y="3299137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4472C4"/>
                </a:solidFill>
                <a:latin typeface="Montserrat SemiBold" panose="00000700000000000000" pitchFamily="2" charset="-52"/>
              </a:rPr>
              <a:t>до 2021</a:t>
            </a:r>
          </a:p>
        </p:txBody>
      </p:sp>
    </p:spTree>
    <p:extLst>
      <p:ext uri="{BB962C8B-B14F-4D97-AF65-F5344CB8AC3E}">
        <p14:creationId xmlns:p14="http://schemas.microsoft.com/office/powerpoint/2010/main" val="343103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353429-D600-4F5C-BD62-16CFDA7FF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918" y="867243"/>
            <a:ext cx="8921376" cy="1325563"/>
          </a:xfrm>
        </p:spPr>
        <p:txBody>
          <a:bodyPr/>
          <a:lstStyle/>
          <a:p>
            <a:r>
              <a:rPr lang="ru-RU" sz="2800" dirty="0">
                <a:solidFill>
                  <a:srgbClr val="C00000"/>
                </a:solidFill>
                <a:latin typeface="Montserrat SemiBold" panose="00000700000000000000" pitchFamily="2" charset="-52"/>
              </a:rPr>
              <a:t>Стандартизация </a:t>
            </a:r>
            <a:br>
              <a:rPr lang="ru-RU" sz="2800" dirty="0">
                <a:solidFill>
                  <a:schemeClr val="accent1"/>
                </a:solidFill>
                <a:latin typeface="Montserrat SemiBold" panose="00000700000000000000" pitchFamily="2" charset="-52"/>
              </a:rPr>
            </a:br>
            <a:r>
              <a:rPr lang="ru-RU" sz="2800" dirty="0">
                <a:solidFill>
                  <a:schemeClr val="accent1"/>
                </a:solidFill>
                <a:latin typeface="Montserrat SemiBold" panose="00000700000000000000" pitchFamily="2" charset="-52"/>
              </a:rPr>
              <a:t>системы управления клиентским опытом  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DE09BB6F-E771-466F-A663-EA86012C4C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7351716"/>
              </p:ext>
            </p:extLst>
          </p:nvPr>
        </p:nvGraphicFramePr>
        <p:xfrm>
          <a:off x="838200" y="1825625"/>
          <a:ext cx="1077468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AF124F9-A9AA-4A1B-8E0A-91029E8D1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7FF1D-F8A8-42A6-9B21-348D95C2A07A}" type="slidenum">
              <a:rPr lang="ru-RU" smtClean="0"/>
              <a:t>4</a:t>
            </a:fld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7779B69-0513-4604-A087-78D33B843DFE}"/>
              </a:ext>
            </a:extLst>
          </p:cNvPr>
          <p:cNvGrpSpPr/>
          <p:nvPr/>
        </p:nvGrpSpPr>
        <p:grpSpPr>
          <a:xfrm>
            <a:off x="6573520" y="2895594"/>
            <a:ext cx="2266347" cy="2211400"/>
            <a:chOff x="2860410" y="5121904"/>
            <a:chExt cx="1486758" cy="1465180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478D138C-C1DE-4015-90B5-C80856046ED4}"/>
                </a:ext>
              </a:extLst>
            </p:cNvPr>
            <p:cNvGrpSpPr/>
            <p:nvPr/>
          </p:nvGrpSpPr>
          <p:grpSpPr>
            <a:xfrm>
              <a:off x="2860410" y="5121904"/>
              <a:ext cx="1486758" cy="1465180"/>
              <a:chOff x="1437746" y="5226863"/>
              <a:chExt cx="1266457" cy="1266457"/>
            </a:xfrm>
          </p:grpSpPr>
          <p:pic>
            <p:nvPicPr>
              <p:cNvPr id="9" name="Picture 12">
                <a:extLst>
                  <a:ext uri="{FF2B5EF4-FFF2-40B4-BE49-F238E27FC236}">
                    <a16:creationId xmlns:a16="http://schemas.microsoft.com/office/drawing/2014/main" id="{744193DE-8280-4853-AFBB-772221F003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7746" y="5226863"/>
                <a:ext cx="1266457" cy="12664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8">
                <a:extLst>
                  <a:ext uri="{FF2B5EF4-FFF2-40B4-BE49-F238E27FC236}">
                    <a16:creationId xmlns:a16="http://schemas.microsoft.com/office/drawing/2014/main" id="{12234557-B3D1-44D4-B08D-C9798EFAC9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07115" y="5376206"/>
                <a:ext cx="353308" cy="4508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3DE3290-37F1-4550-B435-B6394047D809}"/>
                </a:ext>
              </a:extLst>
            </p:cNvPr>
            <p:cNvSpPr txBox="1"/>
            <p:nvPr/>
          </p:nvSpPr>
          <p:spPr>
            <a:xfrm>
              <a:off x="2992419" y="5903841"/>
              <a:ext cx="1201131" cy="346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400" b="1" i="1" dirty="0">
                  <a:solidFill>
                    <a:schemeClr val="accent1"/>
                  </a:solidFill>
                  <a:latin typeface="Montserrat" panose="00000500000000000000" pitchFamily="2" charset="-52"/>
                </a:rPr>
                <a:t>Апробация 2022 </a:t>
              </a:r>
            </a:p>
            <a:p>
              <a:pPr algn="ctr"/>
              <a:r>
                <a:rPr lang="ru-RU" sz="1400" i="1" dirty="0">
                  <a:solidFill>
                    <a:schemeClr val="accent1"/>
                  </a:solidFill>
                  <a:latin typeface="Montserrat" panose="00000500000000000000" pitchFamily="2" charset="-52"/>
                </a:rPr>
                <a:t> 20 СЗН регионов</a:t>
              </a:r>
            </a:p>
          </p:txBody>
        </p:sp>
      </p:grpSp>
      <p:pic>
        <p:nvPicPr>
          <p:cNvPr id="4102" name="Picture 6">
            <a:extLst>
              <a:ext uri="{FF2B5EF4-FFF2-40B4-BE49-F238E27FC236}">
                <a16:creationId xmlns:a16="http://schemas.microsoft.com/office/drawing/2014/main" id="{8E51B7DB-31AC-4ABA-8AFE-728BD7182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551" y="721589"/>
            <a:ext cx="1751371" cy="161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олилиния 26">
            <a:extLst>
              <a:ext uri="{FF2B5EF4-FFF2-40B4-BE49-F238E27FC236}">
                <a16:creationId xmlns:a16="http://schemas.microsoft.com/office/drawing/2014/main" id="{1A90939E-DF20-461D-8CA5-2848F62210EA}"/>
              </a:ext>
            </a:extLst>
          </p:cNvPr>
          <p:cNvSpPr/>
          <p:nvPr/>
        </p:nvSpPr>
        <p:spPr>
          <a:xfrm>
            <a:off x="273469" y="240764"/>
            <a:ext cx="1751371" cy="2062103"/>
          </a:xfrm>
          <a:custGeom>
            <a:avLst/>
            <a:gdLst>
              <a:gd name="connsiteX0" fmla="*/ 0 w 3322929"/>
              <a:gd name="connsiteY0" fmla="*/ 175414 h 3912490"/>
              <a:gd name="connsiteX1" fmla="*/ 0 w 3322929"/>
              <a:gd name="connsiteY1" fmla="*/ 3736690 h 3912490"/>
              <a:gd name="connsiteX2" fmla="*/ 175782 w 3322929"/>
              <a:gd name="connsiteY2" fmla="*/ 3912491 h 3912490"/>
              <a:gd name="connsiteX3" fmla="*/ 266845 w 3322929"/>
              <a:gd name="connsiteY3" fmla="*/ 3887399 h 3912490"/>
              <a:gd name="connsiteX4" fmla="*/ 3237360 w 3322929"/>
              <a:gd name="connsiteY4" fmla="*/ 2105316 h 3912490"/>
              <a:gd name="connsiteX5" fmla="*/ 3297835 w 3322929"/>
              <a:gd name="connsiteY5" fmla="*/ 1864574 h 3912490"/>
              <a:gd name="connsiteX6" fmla="*/ 3237360 w 3322929"/>
              <a:gd name="connsiteY6" fmla="*/ 1804311 h 3912490"/>
              <a:gd name="connsiteX7" fmla="*/ 266845 w 3322929"/>
              <a:gd name="connsiteY7" fmla="*/ 25118 h 3912490"/>
              <a:gd name="connsiteX8" fmla="*/ 25180 w 3322929"/>
              <a:gd name="connsiteY8" fmla="*/ 85084 h 3912490"/>
              <a:gd name="connsiteX9" fmla="*/ 0 w 3322929"/>
              <a:gd name="connsiteY9" fmla="*/ 175414 h 3912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22929" h="3912490">
                <a:moveTo>
                  <a:pt x="0" y="175414"/>
                </a:moveTo>
                <a:lnTo>
                  <a:pt x="0" y="3736690"/>
                </a:lnTo>
                <a:cubicBezTo>
                  <a:pt x="-176" y="3833606"/>
                  <a:pt x="78524" y="3912313"/>
                  <a:pt x="175782" y="3912491"/>
                </a:cubicBezTo>
                <a:cubicBezTo>
                  <a:pt x="207863" y="3912548"/>
                  <a:pt x="239351" y="3903873"/>
                  <a:pt x="266845" y="3887399"/>
                </a:cubicBezTo>
                <a:lnTo>
                  <a:pt x="3237360" y="2105316"/>
                </a:lnTo>
                <a:cubicBezTo>
                  <a:pt x="3320774" y="2055479"/>
                  <a:pt x="3347848" y="1947695"/>
                  <a:pt x="3297835" y="1864574"/>
                </a:cubicBezTo>
                <a:cubicBezTo>
                  <a:pt x="3282952" y="1839841"/>
                  <a:pt x="3262180" y="1819142"/>
                  <a:pt x="3237360" y="1804311"/>
                </a:cubicBezTo>
                <a:lnTo>
                  <a:pt x="266845" y="25118"/>
                </a:lnTo>
                <a:cubicBezTo>
                  <a:pt x="183494" y="-24822"/>
                  <a:pt x="75297" y="2025"/>
                  <a:pt x="25180" y="85084"/>
                </a:cubicBezTo>
                <a:cubicBezTo>
                  <a:pt x="8722" y="112361"/>
                  <a:pt x="18" y="143586"/>
                  <a:pt x="0" y="175414"/>
                </a:cubicBezTo>
                <a:close/>
              </a:path>
            </a:pathLst>
          </a:custGeom>
          <a:solidFill>
            <a:srgbClr val="0070C0">
              <a:alpha val="9060"/>
            </a:srgbClr>
          </a:solidFill>
          <a:ln w="414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" name="Полилиния 27">
            <a:extLst>
              <a:ext uri="{FF2B5EF4-FFF2-40B4-BE49-F238E27FC236}">
                <a16:creationId xmlns:a16="http://schemas.microsoft.com/office/drawing/2014/main" id="{14C7E44E-84C2-407A-81E2-094E7E9C44E4}"/>
              </a:ext>
            </a:extLst>
          </p:cNvPr>
          <p:cNvSpPr/>
          <p:nvPr/>
        </p:nvSpPr>
        <p:spPr>
          <a:xfrm>
            <a:off x="757948" y="1096802"/>
            <a:ext cx="4565704" cy="5375761"/>
          </a:xfrm>
          <a:custGeom>
            <a:avLst/>
            <a:gdLst>
              <a:gd name="connsiteX0" fmla="*/ 0 w 3322929"/>
              <a:gd name="connsiteY0" fmla="*/ 175414 h 3912490"/>
              <a:gd name="connsiteX1" fmla="*/ 0 w 3322929"/>
              <a:gd name="connsiteY1" fmla="*/ 3736690 h 3912490"/>
              <a:gd name="connsiteX2" fmla="*/ 175782 w 3322929"/>
              <a:gd name="connsiteY2" fmla="*/ 3912491 h 3912490"/>
              <a:gd name="connsiteX3" fmla="*/ 266845 w 3322929"/>
              <a:gd name="connsiteY3" fmla="*/ 3887399 h 3912490"/>
              <a:gd name="connsiteX4" fmla="*/ 3237360 w 3322929"/>
              <a:gd name="connsiteY4" fmla="*/ 2105316 h 3912490"/>
              <a:gd name="connsiteX5" fmla="*/ 3297835 w 3322929"/>
              <a:gd name="connsiteY5" fmla="*/ 1864574 h 3912490"/>
              <a:gd name="connsiteX6" fmla="*/ 3237360 w 3322929"/>
              <a:gd name="connsiteY6" fmla="*/ 1804311 h 3912490"/>
              <a:gd name="connsiteX7" fmla="*/ 266845 w 3322929"/>
              <a:gd name="connsiteY7" fmla="*/ 25118 h 3912490"/>
              <a:gd name="connsiteX8" fmla="*/ 25180 w 3322929"/>
              <a:gd name="connsiteY8" fmla="*/ 85084 h 3912490"/>
              <a:gd name="connsiteX9" fmla="*/ 0 w 3322929"/>
              <a:gd name="connsiteY9" fmla="*/ 175414 h 3912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22929" h="3912490">
                <a:moveTo>
                  <a:pt x="0" y="175414"/>
                </a:moveTo>
                <a:lnTo>
                  <a:pt x="0" y="3736690"/>
                </a:lnTo>
                <a:cubicBezTo>
                  <a:pt x="-176" y="3833606"/>
                  <a:pt x="78524" y="3912313"/>
                  <a:pt x="175782" y="3912491"/>
                </a:cubicBezTo>
                <a:cubicBezTo>
                  <a:pt x="207863" y="3912548"/>
                  <a:pt x="239351" y="3903873"/>
                  <a:pt x="266845" y="3887399"/>
                </a:cubicBezTo>
                <a:lnTo>
                  <a:pt x="3237360" y="2105316"/>
                </a:lnTo>
                <a:cubicBezTo>
                  <a:pt x="3320774" y="2055479"/>
                  <a:pt x="3347848" y="1947695"/>
                  <a:pt x="3297835" y="1864574"/>
                </a:cubicBezTo>
                <a:cubicBezTo>
                  <a:pt x="3282952" y="1839841"/>
                  <a:pt x="3262180" y="1819142"/>
                  <a:pt x="3237360" y="1804311"/>
                </a:cubicBezTo>
                <a:lnTo>
                  <a:pt x="266845" y="25118"/>
                </a:lnTo>
                <a:cubicBezTo>
                  <a:pt x="183494" y="-24822"/>
                  <a:pt x="75297" y="2025"/>
                  <a:pt x="25180" y="85084"/>
                </a:cubicBezTo>
                <a:cubicBezTo>
                  <a:pt x="8722" y="112361"/>
                  <a:pt x="18" y="143586"/>
                  <a:pt x="0" y="175414"/>
                </a:cubicBezTo>
                <a:close/>
              </a:path>
            </a:pathLst>
          </a:custGeom>
          <a:solidFill>
            <a:srgbClr val="E84932">
              <a:alpha val="9060"/>
            </a:srgbClr>
          </a:solidFill>
          <a:ln w="414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71716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ED4E18-D07E-4544-946C-A0F1F9B47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6280" y="487902"/>
            <a:ext cx="10515600" cy="1325563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accent1"/>
                </a:solidFill>
                <a:latin typeface="Montserrat SemiBold" panose="00000700000000000000" pitchFamily="2" charset="-52"/>
              </a:rPr>
              <a:t>Практические и методические рекомендации </a:t>
            </a:r>
            <a:br>
              <a:rPr lang="ru-RU" sz="2800" dirty="0">
                <a:solidFill>
                  <a:schemeClr val="accent1"/>
                </a:solidFill>
                <a:latin typeface="Montserrat SemiBold" panose="00000700000000000000" pitchFamily="2" charset="-52"/>
              </a:rPr>
            </a:br>
            <a:r>
              <a:rPr lang="ru-RU" sz="2800" dirty="0">
                <a:solidFill>
                  <a:srgbClr val="C00000"/>
                </a:solidFill>
                <a:latin typeface="Montserrat SemiBold" panose="00000700000000000000" pitchFamily="2" charset="-52"/>
              </a:rPr>
              <a:t>«Управление клиентским  опытом </a:t>
            </a:r>
            <a:br>
              <a:rPr lang="ru-RU" sz="2800" dirty="0">
                <a:solidFill>
                  <a:srgbClr val="C00000"/>
                </a:solidFill>
                <a:latin typeface="Montserrat SemiBold" panose="00000700000000000000" pitchFamily="2" charset="-52"/>
              </a:rPr>
            </a:br>
            <a:r>
              <a:rPr lang="ru-RU" sz="2800" dirty="0">
                <a:solidFill>
                  <a:srgbClr val="C00000"/>
                </a:solidFill>
                <a:latin typeface="Montserrat SemiBold" panose="00000700000000000000" pitchFamily="2" charset="-52"/>
              </a:rPr>
              <a:t>в государственной службе занятости населения Российской Федерации»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BE11A6B-02CF-410D-AEC1-1D0793EDC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7FF1D-F8A8-42A6-9B21-348D95C2A07A}" type="slidenum">
              <a:rPr lang="ru-RU" smtClean="0"/>
              <a:t>5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A81127-80E4-4865-9C7E-A46D3250E413}"/>
              </a:ext>
            </a:extLst>
          </p:cNvPr>
          <p:cNvSpPr txBox="1"/>
          <p:nvPr/>
        </p:nvSpPr>
        <p:spPr>
          <a:xfrm>
            <a:off x="838200" y="2903858"/>
            <a:ext cx="1944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Montserrat SemiBold" panose="00000700000000000000" pitchFamily="2" charset="-52"/>
              </a:rPr>
              <a:t>РАЗРАБОТКА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A18C65-27C9-4BF5-A5F4-EAA0FB4EF138}"/>
              </a:ext>
            </a:extLst>
          </p:cNvPr>
          <p:cNvSpPr txBox="1"/>
          <p:nvPr/>
        </p:nvSpPr>
        <p:spPr>
          <a:xfrm>
            <a:off x="6992925" y="276490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Montserrat SemiBold" panose="00000700000000000000" pitchFamily="2" charset="-52"/>
              </a:rPr>
              <a:t>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FF815E-C758-42D7-8B1D-BC75413CC809}"/>
              </a:ext>
            </a:extLst>
          </p:cNvPr>
          <p:cNvSpPr txBox="1"/>
          <p:nvPr/>
        </p:nvSpPr>
        <p:spPr>
          <a:xfrm>
            <a:off x="9865892" y="2181803"/>
            <a:ext cx="1487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>
                <a:solidFill>
                  <a:schemeClr val="accent1"/>
                </a:solidFill>
                <a:latin typeface="Montserrat SemiBold" panose="00000700000000000000" pitchFamily="2" charset="-52"/>
              </a:rPr>
              <a:t>декабрь 2022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ACDC467E-6735-4684-9B6F-BCE71E074BAD}"/>
              </a:ext>
            </a:extLst>
          </p:cNvPr>
          <p:cNvGrpSpPr/>
          <p:nvPr/>
        </p:nvGrpSpPr>
        <p:grpSpPr>
          <a:xfrm>
            <a:off x="3125166" y="3535587"/>
            <a:ext cx="2427870" cy="2482496"/>
            <a:chOff x="2860410" y="5121904"/>
            <a:chExt cx="1486758" cy="1465180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AA1A094E-EAEF-4A74-A6B4-7DBF4E5D346C}"/>
                </a:ext>
              </a:extLst>
            </p:cNvPr>
            <p:cNvGrpSpPr/>
            <p:nvPr/>
          </p:nvGrpSpPr>
          <p:grpSpPr>
            <a:xfrm>
              <a:off x="2860410" y="5121904"/>
              <a:ext cx="1486758" cy="1465180"/>
              <a:chOff x="1437746" y="5226863"/>
              <a:chExt cx="1266457" cy="1266457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203C224A-ABEA-485B-95EE-562084FB00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7746" y="5226863"/>
                <a:ext cx="1266457" cy="12664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8">
                <a:extLst>
                  <a:ext uri="{FF2B5EF4-FFF2-40B4-BE49-F238E27FC236}">
                    <a16:creationId xmlns:a16="http://schemas.microsoft.com/office/drawing/2014/main" id="{DD67B0D5-25FB-4132-9EAA-1A92706FA1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07115" y="5376206"/>
                <a:ext cx="353308" cy="4508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A272B0D-4102-4266-971B-972706DD5BF6}"/>
                </a:ext>
              </a:extLst>
            </p:cNvPr>
            <p:cNvSpPr txBox="1"/>
            <p:nvPr/>
          </p:nvSpPr>
          <p:spPr>
            <a:xfrm>
              <a:off x="2971404" y="5816331"/>
              <a:ext cx="1233128" cy="3451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600" b="1" i="1" dirty="0">
                  <a:solidFill>
                    <a:schemeClr val="accent1"/>
                  </a:solidFill>
                  <a:latin typeface="Montserrat" panose="00000500000000000000" pitchFamily="2" charset="-52"/>
                </a:rPr>
                <a:t>Апробация 2021 </a:t>
              </a:r>
            </a:p>
            <a:p>
              <a:pPr algn="ctr"/>
              <a:r>
                <a:rPr lang="ru-RU" sz="1600" i="1" dirty="0">
                  <a:solidFill>
                    <a:schemeClr val="accent1"/>
                  </a:solidFill>
                  <a:latin typeface="Montserrat" panose="00000500000000000000" pitchFamily="2" charset="-52"/>
                </a:rPr>
                <a:t> 12 СЗН регионов</a:t>
              </a:r>
            </a:p>
          </p:txBody>
        </p:sp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98831D6-750A-49FC-85D5-ADCBC5A9CF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652" t="15181" r="46250" b="7314"/>
          <a:stretch/>
        </p:blipFill>
        <p:spPr>
          <a:xfrm>
            <a:off x="6408773" y="3313160"/>
            <a:ext cx="2088172" cy="2927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70A821E1-5F1E-4437-A562-B72119D225AD}"/>
              </a:ext>
            </a:extLst>
          </p:cNvPr>
          <p:cNvCxnSpPr/>
          <p:nvPr/>
        </p:nvCxnSpPr>
        <p:spPr>
          <a:xfrm>
            <a:off x="838200" y="6356350"/>
            <a:ext cx="52578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4FB394E6-A044-4156-AB61-146F626CAAF9}"/>
              </a:ext>
            </a:extLst>
          </p:cNvPr>
          <p:cNvCxnSpPr/>
          <p:nvPr/>
        </p:nvCxnSpPr>
        <p:spPr>
          <a:xfrm>
            <a:off x="8729869" y="5138083"/>
            <a:ext cx="9995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597B231-F73B-4589-BC99-7195AD1A0F18}"/>
              </a:ext>
            </a:extLst>
          </p:cNvPr>
          <p:cNvSpPr/>
          <p:nvPr/>
        </p:nvSpPr>
        <p:spPr>
          <a:xfrm>
            <a:off x="9770048" y="5341128"/>
            <a:ext cx="1840177" cy="8121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70C0"/>
                </a:solidFill>
                <a:latin typeface="Montserrat SemiBold" panose="00000700000000000000" pitchFamily="2" charset="-52"/>
              </a:rPr>
              <a:t>Обновленное и дополненное издание </a:t>
            </a:r>
          </a:p>
        </p:txBody>
      </p:sp>
      <p:pic>
        <p:nvPicPr>
          <p:cNvPr id="22" name="Picture 16">
            <a:extLst>
              <a:ext uri="{FF2B5EF4-FFF2-40B4-BE49-F238E27FC236}">
                <a16:creationId xmlns:a16="http://schemas.microsoft.com/office/drawing/2014/main" id="{552A1F94-93C6-4CA1-BBAA-922274D43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564" y="4233472"/>
            <a:ext cx="632017" cy="63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олилиния 28">
            <a:extLst>
              <a:ext uri="{FF2B5EF4-FFF2-40B4-BE49-F238E27FC236}">
                <a16:creationId xmlns:a16="http://schemas.microsoft.com/office/drawing/2014/main" id="{6A337D14-2861-4A62-973F-D490A758F9CE}"/>
              </a:ext>
            </a:extLst>
          </p:cNvPr>
          <p:cNvSpPr/>
          <p:nvPr/>
        </p:nvSpPr>
        <p:spPr>
          <a:xfrm>
            <a:off x="1051540" y="3692783"/>
            <a:ext cx="1404128" cy="1662956"/>
          </a:xfrm>
          <a:custGeom>
            <a:avLst/>
            <a:gdLst>
              <a:gd name="connsiteX0" fmla="*/ 0 w 3322929"/>
              <a:gd name="connsiteY0" fmla="*/ 175414 h 3912490"/>
              <a:gd name="connsiteX1" fmla="*/ 0 w 3322929"/>
              <a:gd name="connsiteY1" fmla="*/ 3736690 h 3912490"/>
              <a:gd name="connsiteX2" fmla="*/ 175782 w 3322929"/>
              <a:gd name="connsiteY2" fmla="*/ 3912491 h 3912490"/>
              <a:gd name="connsiteX3" fmla="*/ 266845 w 3322929"/>
              <a:gd name="connsiteY3" fmla="*/ 3887399 h 3912490"/>
              <a:gd name="connsiteX4" fmla="*/ 3237360 w 3322929"/>
              <a:gd name="connsiteY4" fmla="*/ 2105316 h 3912490"/>
              <a:gd name="connsiteX5" fmla="*/ 3297835 w 3322929"/>
              <a:gd name="connsiteY5" fmla="*/ 1864574 h 3912490"/>
              <a:gd name="connsiteX6" fmla="*/ 3237360 w 3322929"/>
              <a:gd name="connsiteY6" fmla="*/ 1804311 h 3912490"/>
              <a:gd name="connsiteX7" fmla="*/ 266845 w 3322929"/>
              <a:gd name="connsiteY7" fmla="*/ 25118 h 3912490"/>
              <a:gd name="connsiteX8" fmla="*/ 25180 w 3322929"/>
              <a:gd name="connsiteY8" fmla="*/ 85084 h 3912490"/>
              <a:gd name="connsiteX9" fmla="*/ 0 w 3322929"/>
              <a:gd name="connsiteY9" fmla="*/ 175414 h 3912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22929" h="3912490">
                <a:moveTo>
                  <a:pt x="0" y="175414"/>
                </a:moveTo>
                <a:lnTo>
                  <a:pt x="0" y="3736690"/>
                </a:lnTo>
                <a:cubicBezTo>
                  <a:pt x="-176" y="3833606"/>
                  <a:pt x="78524" y="3912313"/>
                  <a:pt x="175782" y="3912491"/>
                </a:cubicBezTo>
                <a:cubicBezTo>
                  <a:pt x="207863" y="3912548"/>
                  <a:pt x="239351" y="3903873"/>
                  <a:pt x="266845" y="3887399"/>
                </a:cubicBezTo>
                <a:lnTo>
                  <a:pt x="3237360" y="2105316"/>
                </a:lnTo>
                <a:cubicBezTo>
                  <a:pt x="3320774" y="2055479"/>
                  <a:pt x="3347848" y="1947695"/>
                  <a:pt x="3297835" y="1864574"/>
                </a:cubicBezTo>
                <a:cubicBezTo>
                  <a:pt x="3282952" y="1839841"/>
                  <a:pt x="3262180" y="1819142"/>
                  <a:pt x="3237360" y="1804311"/>
                </a:cubicBezTo>
                <a:lnTo>
                  <a:pt x="266845" y="25118"/>
                </a:lnTo>
                <a:cubicBezTo>
                  <a:pt x="183494" y="-24822"/>
                  <a:pt x="75297" y="2025"/>
                  <a:pt x="25180" y="85084"/>
                </a:cubicBezTo>
                <a:cubicBezTo>
                  <a:pt x="8722" y="112361"/>
                  <a:pt x="18" y="143586"/>
                  <a:pt x="0" y="175414"/>
                </a:cubicBezTo>
                <a:close/>
              </a:path>
            </a:pathLst>
          </a:custGeom>
          <a:solidFill>
            <a:srgbClr val="0070C0">
              <a:alpha val="9060"/>
            </a:srgbClr>
          </a:solidFill>
          <a:ln w="414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4" name="Полилиния 26">
            <a:extLst>
              <a:ext uri="{FF2B5EF4-FFF2-40B4-BE49-F238E27FC236}">
                <a16:creationId xmlns:a16="http://schemas.microsoft.com/office/drawing/2014/main" id="{F17365C7-AA21-40CA-B93C-13701B6296AF}"/>
              </a:ext>
            </a:extLst>
          </p:cNvPr>
          <p:cNvSpPr/>
          <p:nvPr/>
        </p:nvSpPr>
        <p:spPr>
          <a:xfrm>
            <a:off x="363552" y="67655"/>
            <a:ext cx="1751371" cy="2062103"/>
          </a:xfrm>
          <a:custGeom>
            <a:avLst/>
            <a:gdLst>
              <a:gd name="connsiteX0" fmla="*/ 0 w 3322929"/>
              <a:gd name="connsiteY0" fmla="*/ 175414 h 3912490"/>
              <a:gd name="connsiteX1" fmla="*/ 0 w 3322929"/>
              <a:gd name="connsiteY1" fmla="*/ 3736690 h 3912490"/>
              <a:gd name="connsiteX2" fmla="*/ 175782 w 3322929"/>
              <a:gd name="connsiteY2" fmla="*/ 3912491 h 3912490"/>
              <a:gd name="connsiteX3" fmla="*/ 266845 w 3322929"/>
              <a:gd name="connsiteY3" fmla="*/ 3887399 h 3912490"/>
              <a:gd name="connsiteX4" fmla="*/ 3237360 w 3322929"/>
              <a:gd name="connsiteY4" fmla="*/ 2105316 h 3912490"/>
              <a:gd name="connsiteX5" fmla="*/ 3297835 w 3322929"/>
              <a:gd name="connsiteY5" fmla="*/ 1864574 h 3912490"/>
              <a:gd name="connsiteX6" fmla="*/ 3237360 w 3322929"/>
              <a:gd name="connsiteY6" fmla="*/ 1804311 h 3912490"/>
              <a:gd name="connsiteX7" fmla="*/ 266845 w 3322929"/>
              <a:gd name="connsiteY7" fmla="*/ 25118 h 3912490"/>
              <a:gd name="connsiteX8" fmla="*/ 25180 w 3322929"/>
              <a:gd name="connsiteY8" fmla="*/ 85084 h 3912490"/>
              <a:gd name="connsiteX9" fmla="*/ 0 w 3322929"/>
              <a:gd name="connsiteY9" fmla="*/ 175414 h 3912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22929" h="3912490">
                <a:moveTo>
                  <a:pt x="0" y="175414"/>
                </a:moveTo>
                <a:lnTo>
                  <a:pt x="0" y="3736690"/>
                </a:lnTo>
                <a:cubicBezTo>
                  <a:pt x="-176" y="3833606"/>
                  <a:pt x="78524" y="3912313"/>
                  <a:pt x="175782" y="3912491"/>
                </a:cubicBezTo>
                <a:cubicBezTo>
                  <a:pt x="207863" y="3912548"/>
                  <a:pt x="239351" y="3903873"/>
                  <a:pt x="266845" y="3887399"/>
                </a:cubicBezTo>
                <a:lnTo>
                  <a:pt x="3237360" y="2105316"/>
                </a:lnTo>
                <a:cubicBezTo>
                  <a:pt x="3320774" y="2055479"/>
                  <a:pt x="3347848" y="1947695"/>
                  <a:pt x="3297835" y="1864574"/>
                </a:cubicBezTo>
                <a:cubicBezTo>
                  <a:pt x="3282952" y="1839841"/>
                  <a:pt x="3262180" y="1819142"/>
                  <a:pt x="3237360" y="1804311"/>
                </a:cubicBezTo>
                <a:lnTo>
                  <a:pt x="266845" y="25118"/>
                </a:lnTo>
                <a:cubicBezTo>
                  <a:pt x="183494" y="-24822"/>
                  <a:pt x="75297" y="2025"/>
                  <a:pt x="25180" y="85084"/>
                </a:cubicBezTo>
                <a:cubicBezTo>
                  <a:pt x="8722" y="112361"/>
                  <a:pt x="18" y="143586"/>
                  <a:pt x="0" y="175414"/>
                </a:cubicBezTo>
                <a:close/>
              </a:path>
            </a:pathLst>
          </a:custGeom>
          <a:solidFill>
            <a:srgbClr val="0070C0">
              <a:alpha val="9060"/>
            </a:srgbClr>
          </a:solidFill>
          <a:ln w="414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5" name="Полилиния 27">
            <a:extLst>
              <a:ext uri="{FF2B5EF4-FFF2-40B4-BE49-F238E27FC236}">
                <a16:creationId xmlns:a16="http://schemas.microsoft.com/office/drawing/2014/main" id="{906EFFD5-A9A4-4356-8647-3DC4A5985497}"/>
              </a:ext>
            </a:extLst>
          </p:cNvPr>
          <p:cNvSpPr/>
          <p:nvPr/>
        </p:nvSpPr>
        <p:spPr>
          <a:xfrm>
            <a:off x="676951" y="1140447"/>
            <a:ext cx="4565704" cy="5375761"/>
          </a:xfrm>
          <a:custGeom>
            <a:avLst/>
            <a:gdLst>
              <a:gd name="connsiteX0" fmla="*/ 0 w 3322929"/>
              <a:gd name="connsiteY0" fmla="*/ 175414 h 3912490"/>
              <a:gd name="connsiteX1" fmla="*/ 0 w 3322929"/>
              <a:gd name="connsiteY1" fmla="*/ 3736690 h 3912490"/>
              <a:gd name="connsiteX2" fmla="*/ 175782 w 3322929"/>
              <a:gd name="connsiteY2" fmla="*/ 3912491 h 3912490"/>
              <a:gd name="connsiteX3" fmla="*/ 266845 w 3322929"/>
              <a:gd name="connsiteY3" fmla="*/ 3887399 h 3912490"/>
              <a:gd name="connsiteX4" fmla="*/ 3237360 w 3322929"/>
              <a:gd name="connsiteY4" fmla="*/ 2105316 h 3912490"/>
              <a:gd name="connsiteX5" fmla="*/ 3297835 w 3322929"/>
              <a:gd name="connsiteY5" fmla="*/ 1864574 h 3912490"/>
              <a:gd name="connsiteX6" fmla="*/ 3237360 w 3322929"/>
              <a:gd name="connsiteY6" fmla="*/ 1804311 h 3912490"/>
              <a:gd name="connsiteX7" fmla="*/ 266845 w 3322929"/>
              <a:gd name="connsiteY7" fmla="*/ 25118 h 3912490"/>
              <a:gd name="connsiteX8" fmla="*/ 25180 w 3322929"/>
              <a:gd name="connsiteY8" fmla="*/ 85084 h 3912490"/>
              <a:gd name="connsiteX9" fmla="*/ 0 w 3322929"/>
              <a:gd name="connsiteY9" fmla="*/ 175414 h 3912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22929" h="3912490">
                <a:moveTo>
                  <a:pt x="0" y="175414"/>
                </a:moveTo>
                <a:lnTo>
                  <a:pt x="0" y="3736690"/>
                </a:lnTo>
                <a:cubicBezTo>
                  <a:pt x="-176" y="3833606"/>
                  <a:pt x="78524" y="3912313"/>
                  <a:pt x="175782" y="3912491"/>
                </a:cubicBezTo>
                <a:cubicBezTo>
                  <a:pt x="207863" y="3912548"/>
                  <a:pt x="239351" y="3903873"/>
                  <a:pt x="266845" y="3887399"/>
                </a:cubicBezTo>
                <a:lnTo>
                  <a:pt x="3237360" y="2105316"/>
                </a:lnTo>
                <a:cubicBezTo>
                  <a:pt x="3320774" y="2055479"/>
                  <a:pt x="3347848" y="1947695"/>
                  <a:pt x="3297835" y="1864574"/>
                </a:cubicBezTo>
                <a:cubicBezTo>
                  <a:pt x="3282952" y="1839841"/>
                  <a:pt x="3262180" y="1819142"/>
                  <a:pt x="3237360" y="1804311"/>
                </a:cubicBezTo>
                <a:lnTo>
                  <a:pt x="266845" y="25118"/>
                </a:lnTo>
                <a:cubicBezTo>
                  <a:pt x="183494" y="-24822"/>
                  <a:pt x="75297" y="2025"/>
                  <a:pt x="25180" y="85084"/>
                </a:cubicBezTo>
                <a:cubicBezTo>
                  <a:pt x="8722" y="112361"/>
                  <a:pt x="18" y="143586"/>
                  <a:pt x="0" y="175414"/>
                </a:cubicBezTo>
                <a:close/>
              </a:path>
            </a:pathLst>
          </a:custGeom>
          <a:solidFill>
            <a:srgbClr val="E84932">
              <a:alpha val="9060"/>
            </a:srgbClr>
          </a:solidFill>
          <a:ln w="414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B07A0CA-3006-4DF7-B6AD-AC2DECE3F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0048" y="3244141"/>
            <a:ext cx="1965172" cy="182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673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A462EB-FE2D-41D1-ACB1-D5604610C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9262" y="434020"/>
            <a:ext cx="7427675" cy="1325563"/>
          </a:xfrm>
        </p:spPr>
        <p:txBody>
          <a:bodyPr/>
          <a:lstStyle/>
          <a:p>
            <a:r>
              <a:rPr lang="ru-RU" sz="2800" b="1" dirty="0">
                <a:solidFill>
                  <a:srgbClr val="C00000"/>
                </a:solidFill>
                <a:latin typeface="Montserrat SemiBold" panose="00000700000000000000" pitchFamily="2" charset="-52"/>
              </a:rPr>
              <a:t>Конструктор</a:t>
            </a:r>
            <a:r>
              <a:rPr lang="ru-RU" sz="2800" dirty="0">
                <a:solidFill>
                  <a:srgbClr val="C00000"/>
                </a:solidFill>
                <a:latin typeface="Montserrat SemiBold" panose="00000700000000000000" pitchFamily="2" charset="-52"/>
              </a:rPr>
              <a:t> </a:t>
            </a:r>
            <a:r>
              <a:rPr lang="ru-RU" sz="2800" dirty="0">
                <a:solidFill>
                  <a:schemeClr val="accent1"/>
                </a:solidFill>
                <a:latin typeface="Montserrat SemiBold" panose="00000700000000000000" pitchFamily="2" charset="-52"/>
              </a:rPr>
              <a:t>клиентского опыта</a:t>
            </a:r>
          </a:p>
        </p:txBody>
      </p:sp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1AAB4724-2EDE-417B-8CCA-B957886394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2851101"/>
              </p:ext>
            </p:extLst>
          </p:nvPr>
        </p:nvGraphicFramePr>
        <p:xfrm>
          <a:off x="1261763" y="1891761"/>
          <a:ext cx="10515600" cy="1643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A52F513-4A3C-4C2C-B635-18AB87482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7FF1D-F8A8-42A6-9B21-348D95C2A07A}" type="slidenum">
              <a:rPr lang="ru-RU" smtClean="0"/>
              <a:t>6</a:t>
            </a:fld>
            <a:endParaRPr lang="ru-RU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9AA7A861-5A9C-4635-8E91-36B46351B12A}"/>
              </a:ext>
            </a:extLst>
          </p:cNvPr>
          <p:cNvGrpSpPr/>
          <p:nvPr/>
        </p:nvGrpSpPr>
        <p:grpSpPr>
          <a:xfrm>
            <a:off x="5036535" y="3754050"/>
            <a:ext cx="2266347" cy="2211400"/>
            <a:chOff x="2860410" y="5121904"/>
            <a:chExt cx="1486758" cy="1465180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601759EA-27BE-4235-98D7-411B53E87A9F}"/>
                </a:ext>
              </a:extLst>
            </p:cNvPr>
            <p:cNvGrpSpPr/>
            <p:nvPr/>
          </p:nvGrpSpPr>
          <p:grpSpPr>
            <a:xfrm>
              <a:off x="2860410" y="5121904"/>
              <a:ext cx="1486758" cy="1465180"/>
              <a:chOff x="1437746" y="5226863"/>
              <a:chExt cx="1266457" cy="1266457"/>
            </a:xfrm>
          </p:grpSpPr>
          <p:pic>
            <p:nvPicPr>
              <p:cNvPr id="8" name="Picture 12">
                <a:extLst>
                  <a:ext uri="{FF2B5EF4-FFF2-40B4-BE49-F238E27FC236}">
                    <a16:creationId xmlns:a16="http://schemas.microsoft.com/office/drawing/2014/main" id="{B839E12E-9B78-419C-8A6E-49665963E5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7746" y="5226863"/>
                <a:ext cx="1266457" cy="12664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05E8556F-FEA2-4AAF-B0DC-43901A2A21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07115" y="5376206"/>
                <a:ext cx="353308" cy="4508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F786486-9BC9-40EE-A707-4774EDF0F429}"/>
                </a:ext>
              </a:extLst>
            </p:cNvPr>
            <p:cNvSpPr txBox="1"/>
            <p:nvPr/>
          </p:nvSpPr>
          <p:spPr>
            <a:xfrm>
              <a:off x="3009245" y="5903841"/>
              <a:ext cx="1167479" cy="346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400" b="1" i="1" dirty="0">
                  <a:solidFill>
                    <a:schemeClr val="accent1"/>
                  </a:solidFill>
                  <a:latin typeface="Montserrat" panose="00000500000000000000" pitchFamily="2" charset="-52"/>
                </a:rPr>
                <a:t>Участие 2022 </a:t>
              </a:r>
            </a:p>
            <a:p>
              <a:pPr algn="ctr"/>
              <a:r>
                <a:rPr lang="ru-RU" sz="1400" i="1" dirty="0">
                  <a:solidFill>
                    <a:schemeClr val="accent1"/>
                  </a:solidFill>
                  <a:latin typeface="Montserrat" panose="00000500000000000000" pitchFamily="2" charset="-52"/>
                </a:rPr>
                <a:t> </a:t>
              </a:r>
              <a:r>
                <a:rPr lang="en-US" sz="1400" i="1" dirty="0">
                  <a:solidFill>
                    <a:schemeClr val="accent1"/>
                  </a:solidFill>
                  <a:latin typeface="Montserrat" panose="00000500000000000000" pitchFamily="2" charset="-52"/>
                </a:rPr>
                <a:t>1</a:t>
              </a:r>
              <a:r>
                <a:rPr lang="ru-RU" sz="1400" i="1" dirty="0">
                  <a:solidFill>
                    <a:schemeClr val="accent1"/>
                  </a:solidFill>
                  <a:latin typeface="Montserrat" panose="00000500000000000000" pitchFamily="2" charset="-52"/>
                </a:rPr>
                <a:t>5 СЗН регионов</a:t>
              </a: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204969A1-B526-480D-A284-6323862F5EED}"/>
              </a:ext>
            </a:extLst>
          </p:cNvPr>
          <p:cNvGrpSpPr/>
          <p:nvPr/>
        </p:nvGrpSpPr>
        <p:grpSpPr>
          <a:xfrm>
            <a:off x="8956577" y="3791463"/>
            <a:ext cx="2266347" cy="2211400"/>
            <a:chOff x="1437746" y="5226863"/>
            <a:chExt cx="1266457" cy="1266457"/>
          </a:xfrm>
        </p:grpSpPr>
        <p:pic>
          <p:nvPicPr>
            <p:cNvPr id="14" name="Picture 12">
              <a:extLst>
                <a:ext uri="{FF2B5EF4-FFF2-40B4-BE49-F238E27FC236}">
                  <a16:creationId xmlns:a16="http://schemas.microsoft.com/office/drawing/2014/main" id="{E77780DF-1B88-47DA-A347-40C6BBF98B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7746" y="5226863"/>
              <a:ext cx="1266457" cy="1266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>
              <a:extLst>
                <a:ext uri="{FF2B5EF4-FFF2-40B4-BE49-F238E27FC236}">
                  <a16:creationId xmlns:a16="http://schemas.microsoft.com/office/drawing/2014/main" id="{19D8D887-862B-44F9-9FD8-42ED98B603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6442" y="5559016"/>
              <a:ext cx="353308" cy="450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Полилиния 27">
            <a:extLst>
              <a:ext uri="{FF2B5EF4-FFF2-40B4-BE49-F238E27FC236}">
                <a16:creationId xmlns:a16="http://schemas.microsoft.com/office/drawing/2014/main" id="{F2A3932D-A59F-469A-B681-245519182620}"/>
              </a:ext>
            </a:extLst>
          </p:cNvPr>
          <p:cNvSpPr/>
          <p:nvPr/>
        </p:nvSpPr>
        <p:spPr>
          <a:xfrm>
            <a:off x="727468" y="1096802"/>
            <a:ext cx="4565704" cy="5375761"/>
          </a:xfrm>
          <a:custGeom>
            <a:avLst/>
            <a:gdLst>
              <a:gd name="connsiteX0" fmla="*/ 0 w 3322929"/>
              <a:gd name="connsiteY0" fmla="*/ 175414 h 3912490"/>
              <a:gd name="connsiteX1" fmla="*/ 0 w 3322929"/>
              <a:gd name="connsiteY1" fmla="*/ 3736690 h 3912490"/>
              <a:gd name="connsiteX2" fmla="*/ 175782 w 3322929"/>
              <a:gd name="connsiteY2" fmla="*/ 3912491 h 3912490"/>
              <a:gd name="connsiteX3" fmla="*/ 266845 w 3322929"/>
              <a:gd name="connsiteY3" fmla="*/ 3887399 h 3912490"/>
              <a:gd name="connsiteX4" fmla="*/ 3237360 w 3322929"/>
              <a:gd name="connsiteY4" fmla="*/ 2105316 h 3912490"/>
              <a:gd name="connsiteX5" fmla="*/ 3297835 w 3322929"/>
              <a:gd name="connsiteY5" fmla="*/ 1864574 h 3912490"/>
              <a:gd name="connsiteX6" fmla="*/ 3237360 w 3322929"/>
              <a:gd name="connsiteY6" fmla="*/ 1804311 h 3912490"/>
              <a:gd name="connsiteX7" fmla="*/ 266845 w 3322929"/>
              <a:gd name="connsiteY7" fmla="*/ 25118 h 3912490"/>
              <a:gd name="connsiteX8" fmla="*/ 25180 w 3322929"/>
              <a:gd name="connsiteY8" fmla="*/ 85084 h 3912490"/>
              <a:gd name="connsiteX9" fmla="*/ 0 w 3322929"/>
              <a:gd name="connsiteY9" fmla="*/ 175414 h 3912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22929" h="3912490">
                <a:moveTo>
                  <a:pt x="0" y="175414"/>
                </a:moveTo>
                <a:lnTo>
                  <a:pt x="0" y="3736690"/>
                </a:lnTo>
                <a:cubicBezTo>
                  <a:pt x="-176" y="3833606"/>
                  <a:pt x="78524" y="3912313"/>
                  <a:pt x="175782" y="3912491"/>
                </a:cubicBezTo>
                <a:cubicBezTo>
                  <a:pt x="207863" y="3912548"/>
                  <a:pt x="239351" y="3903873"/>
                  <a:pt x="266845" y="3887399"/>
                </a:cubicBezTo>
                <a:lnTo>
                  <a:pt x="3237360" y="2105316"/>
                </a:lnTo>
                <a:cubicBezTo>
                  <a:pt x="3320774" y="2055479"/>
                  <a:pt x="3347848" y="1947695"/>
                  <a:pt x="3297835" y="1864574"/>
                </a:cubicBezTo>
                <a:cubicBezTo>
                  <a:pt x="3282952" y="1839841"/>
                  <a:pt x="3262180" y="1819142"/>
                  <a:pt x="3237360" y="1804311"/>
                </a:cubicBezTo>
                <a:lnTo>
                  <a:pt x="266845" y="25118"/>
                </a:lnTo>
                <a:cubicBezTo>
                  <a:pt x="183494" y="-24822"/>
                  <a:pt x="75297" y="2025"/>
                  <a:pt x="25180" y="85084"/>
                </a:cubicBezTo>
                <a:cubicBezTo>
                  <a:pt x="8722" y="112361"/>
                  <a:pt x="18" y="143586"/>
                  <a:pt x="0" y="175414"/>
                </a:cubicBezTo>
                <a:close/>
              </a:path>
            </a:pathLst>
          </a:custGeom>
          <a:solidFill>
            <a:srgbClr val="E84932">
              <a:alpha val="9060"/>
            </a:srgbClr>
          </a:solidFill>
          <a:ln w="414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8" name="Полилиния 26">
            <a:extLst>
              <a:ext uri="{FF2B5EF4-FFF2-40B4-BE49-F238E27FC236}">
                <a16:creationId xmlns:a16="http://schemas.microsoft.com/office/drawing/2014/main" id="{9955F8DE-1CA2-49E9-A206-8F5B42C794CE}"/>
              </a:ext>
            </a:extLst>
          </p:cNvPr>
          <p:cNvSpPr/>
          <p:nvPr/>
        </p:nvSpPr>
        <p:spPr>
          <a:xfrm>
            <a:off x="221276" y="-57878"/>
            <a:ext cx="3311199" cy="3592827"/>
          </a:xfrm>
          <a:custGeom>
            <a:avLst/>
            <a:gdLst>
              <a:gd name="connsiteX0" fmla="*/ 0 w 3322929"/>
              <a:gd name="connsiteY0" fmla="*/ 175414 h 3912490"/>
              <a:gd name="connsiteX1" fmla="*/ 0 w 3322929"/>
              <a:gd name="connsiteY1" fmla="*/ 3736690 h 3912490"/>
              <a:gd name="connsiteX2" fmla="*/ 175782 w 3322929"/>
              <a:gd name="connsiteY2" fmla="*/ 3912491 h 3912490"/>
              <a:gd name="connsiteX3" fmla="*/ 266845 w 3322929"/>
              <a:gd name="connsiteY3" fmla="*/ 3887399 h 3912490"/>
              <a:gd name="connsiteX4" fmla="*/ 3237360 w 3322929"/>
              <a:gd name="connsiteY4" fmla="*/ 2105316 h 3912490"/>
              <a:gd name="connsiteX5" fmla="*/ 3297835 w 3322929"/>
              <a:gd name="connsiteY5" fmla="*/ 1864574 h 3912490"/>
              <a:gd name="connsiteX6" fmla="*/ 3237360 w 3322929"/>
              <a:gd name="connsiteY6" fmla="*/ 1804311 h 3912490"/>
              <a:gd name="connsiteX7" fmla="*/ 266845 w 3322929"/>
              <a:gd name="connsiteY7" fmla="*/ 25118 h 3912490"/>
              <a:gd name="connsiteX8" fmla="*/ 25180 w 3322929"/>
              <a:gd name="connsiteY8" fmla="*/ 85084 h 3912490"/>
              <a:gd name="connsiteX9" fmla="*/ 0 w 3322929"/>
              <a:gd name="connsiteY9" fmla="*/ 175414 h 3912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22929" h="3912490">
                <a:moveTo>
                  <a:pt x="0" y="175414"/>
                </a:moveTo>
                <a:lnTo>
                  <a:pt x="0" y="3736690"/>
                </a:lnTo>
                <a:cubicBezTo>
                  <a:pt x="-176" y="3833606"/>
                  <a:pt x="78524" y="3912313"/>
                  <a:pt x="175782" y="3912491"/>
                </a:cubicBezTo>
                <a:cubicBezTo>
                  <a:pt x="207863" y="3912548"/>
                  <a:pt x="239351" y="3903873"/>
                  <a:pt x="266845" y="3887399"/>
                </a:cubicBezTo>
                <a:lnTo>
                  <a:pt x="3237360" y="2105316"/>
                </a:lnTo>
                <a:cubicBezTo>
                  <a:pt x="3320774" y="2055479"/>
                  <a:pt x="3347848" y="1947695"/>
                  <a:pt x="3297835" y="1864574"/>
                </a:cubicBezTo>
                <a:cubicBezTo>
                  <a:pt x="3282952" y="1839841"/>
                  <a:pt x="3262180" y="1819142"/>
                  <a:pt x="3237360" y="1804311"/>
                </a:cubicBezTo>
                <a:lnTo>
                  <a:pt x="266845" y="25118"/>
                </a:lnTo>
                <a:cubicBezTo>
                  <a:pt x="183494" y="-24822"/>
                  <a:pt x="75297" y="2025"/>
                  <a:pt x="25180" y="85084"/>
                </a:cubicBezTo>
                <a:cubicBezTo>
                  <a:pt x="8722" y="112361"/>
                  <a:pt x="18" y="143586"/>
                  <a:pt x="0" y="175414"/>
                </a:cubicBezTo>
                <a:close/>
              </a:path>
            </a:pathLst>
          </a:custGeom>
          <a:solidFill>
            <a:srgbClr val="0070C0">
              <a:alpha val="9060"/>
            </a:srgbClr>
          </a:solidFill>
          <a:ln w="414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6A0C76A-384D-4B16-8E86-C35AD7646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755" y="3359139"/>
            <a:ext cx="1442343" cy="144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raphic 8">
            <a:extLst>
              <a:ext uri="{FF2B5EF4-FFF2-40B4-BE49-F238E27FC236}">
                <a16:creationId xmlns:a16="http://schemas.microsoft.com/office/drawing/2014/main" id="{4880AEE1-0E62-445D-9612-6C0A78553C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15296" y="1243739"/>
            <a:ext cx="2037650" cy="80185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CACA696-787A-4515-8B72-BB27B8DD1116}"/>
              </a:ext>
            </a:extLst>
          </p:cNvPr>
          <p:cNvSpPr txBox="1"/>
          <p:nvPr/>
        </p:nvSpPr>
        <p:spPr>
          <a:xfrm>
            <a:off x="4694143" y="6002863"/>
            <a:ext cx="3916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>
                <a:solidFill>
                  <a:srgbClr val="0070C0"/>
                </a:solidFill>
                <a:latin typeface="Montserrat SemiBold" panose="00000700000000000000" pitchFamily="2" charset="-52"/>
              </a:rPr>
              <a:t>20 кейсов	более 100 решений</a:t>
            </a:r>
          </a:p>
        </p:txBody>
      </p:sp>
    </p:spTree>
    <p:extLst>
      <p:ext uri="{BB962C8B-B14F-4D97-AF65-F5344CB8AC3E}">
        <p14:creationId xmlns:p14="http://schemas.microsoft.com/office/powerpoint/2010/main" val="675864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олилиния 27">
            <a:extLst>
              <a:ext uri="{FF2B5EF4-FFF2-40B4-BE49-F238E27FC236}">
                <a16:creationId xmlns:a16="http://schemas.microsoft.com/office/drawing/2014/main" id="{DDFC2320-16E2-416A-8FC0-1AB6D969BBC3}"/>
              </a:ext>
            </a:extLst>
          </p:cNvPr>
          <p:cNvSpPr/>
          <p:nvPr/>
        </p:nvSpPr>
        <p:spPr>
          <a:xfrm>
            <a:off x="296508" y="1163151"/>
            <a:ext cx="4565704" cy="5375761"/>
          </a:xfrm>
          <a:custGeom>
            <a:avLst/>
            <a:gdLst>
              <a:gd name="connsiteX0" fmla="*/ 0 w 3322929"/>
              <a:gd name="connsiteY0" fmla="*/ 175414 h 3912490"/>
              <a:gd name="connsiteX1" fmla="*/ 0 w 3322929"/>
              <a:gd name="connsiteY1" fmla="*/ 3736690 h 3912490"/>
              <a:gd name="connsiteX2" fmla="*/ 175782 w 3322929"/>
              <a:gd name="connsiteY2" fmla="*/ 3912491 h 3912490"/>
              <a:gd name="connsiteX3" fmla="*/ 266845 w 3322929"/>
              <a:gd name="connsiteY3" fmla="*/ 3887399 h 3912490"/>
              <a:gd name="connsiteX4" fmla="*/ 3237360 w 3322929"/>
              <a:gd name="connsiteY4" fmla="*/ 2105316 h 3912490"/>
              <a:gd name="connsiteX5" fmla="*/ 3297835 w 3322929"/>
              <a:gd name="connsiteY5" fmla="*/ 1864574 h 3912490"/>
              <a:gd name="connsiteX6" fmla="*/ 3237360 w 3322929"/>
              <a:gd name="connsiteY6" fmla="*/ 1804311 h 3912490"/>
              <a:gd name="connsiteX7" fmla="*/ 266845 w 3322929"/>
              <a:gd name="connsiteY7" fmla="*/ 25118 h 3912490"/>
              <a:gd name="connsiteX8" fmla="*/ 25180 w 3322929"/>
              <a:gd name="connsiteY8" fmla="*/ 85084 h 3912490"/>
              <a:gd name="connsiteX9" fmla="*/ 0 w 3322929"/>
              <a:gd name="connsiteY9" fmla="*/ 175414 h 3912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22929" h="3912490">
                <a:moveTo>
                  <a:pt x="0" y="175414"/>
                </a:moveTo>
                <a:lnTo>
                  <a:pt x="0" y="3736690"/>
                </a:lnTo>
                <a:cubicBezTo>
                  <a:pt x="-176" y="3833606"/>
                  <a:pt x="78524" y="3912313"/>
                  <a:pt x="175782" y="3912491"/>
                </a:cubicBezTo>
                <a:cubicBezTo>
                  <a:pt x="207863" y="3912548"/>
                  <a:pt x="239351" y="3903873"/>
                  <a:pt x="266845" y="3887399"/>
                </a:cubicBezTo>
                <a:lnTo>
                  <a:pt x="3237360" y="2105316"/>
                </a:lnTo>
                <a:cubicBezTo>
                  <a:pt x="3320774" y="2055479"/>
                  <a:pt x="3347848" y="1947695"/>
                  <a:pt x="3297835" y="1864574"/>
                </a:cubicBezTo>
                <a:cubicBezTo>
                  <a:pt x="3282952" y="1839841"/>
                  <a:pt x="3262180" y="1819142"/>
                  <a:pt x="3237360" y="1804311"/>
                </a:cubicBezTo>
                <a:lnTo>
                  <a:pt x="266845" y="25118"/>
                </a:lnTo>
                <a:cubicBezTo>
                  <a:pt x="183494" y="-24822"/>
                  <a:pt x="75297" y="2025"/>
                  <a:pt x="25180" y="85084"/>
                </a:cubicBezTo>
                <a:cubicBezTo>
                  <a:pt x="8722" y="112361"/>
                  <a:pt x="18" y="143586"/>
                  <a:pt x="0" y="175414"/>
                </a:cubicBezTo>
                <a:close/>
              </a:path>
            </a:pathLst>
          </a:custGeom>
          <a:solidFill>
            <a:srgbClr val="E84932">
              <a:alpha val="9060"/>
            </a:srgbClr>
          </a:solidFill>
          <a:ln w="414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9A956E-6DAD-40EC-849C-027BDA1CD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4475" y="521320"/>
            <a:ext cx="10515600" cy="1325563"/>
          </a:xfrm>
        </p:spPr>
        <p:txBody>
          <a:bodyPr/>
          <a:lstStyle/>
          <a:p>
            <a:r>
              <a:rPr lang="ru-RU" sz="2800" dirty="0">
                <a:solidFill>
                  <a:srgbClr val="C00000"/>
                </a:solidFill>
                <a:latin typeface="Montserrat SemiBold" panose="00000700000000000000" pitchFamily="2" charset="-52"/>
              </a:rPr>
              <a:t>Индикатор зрелости </a:t>
            </a:r>
            <a:br>
              <a:rPr lang="ru-RU" sz="2800" dirty="0">
                <a:solidFill>
                  <a:schemeClr val="accent1"/>
                </a:solidFill>
                <a:latin typeface="Montserrat SemiBold" panose="00000700000000000000" pitchFamily="2" charset="-52"/>
              </a:rPr>
            </a:br>
            <a:r>
              <a:rPr lang="ru-RU" sz="2800" dirty="0">
                <a:solidFill>
                  <a:schemeClr val="accent1"/>
                </a:solidFill>
                <a:latin typeface="Montserrat SemiBold" panose="00000700000000000000" pitchFamily="2" charset="-52"/>
              </a:rPr>
              <a:t>системы клиентского опыта в региональной СЗН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F643AA9-53C6-43DC-A13A-04B91E81F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7FF1D-F8A8-42A6-9B21-348D95C2A07A}" type="slidenum">
              <a:rPr lang="ru-RU" smtClean="0"/>
              <a:t>7</a:t>
            </a:fld>
            <a:endParaRPr lang="ru-RU"/>
          </a:p>
        </p:txBody>
      </p:sp>
      <p:graphicFrame>
        <p:nvGraphicFramePr>
          <p:cNvPr id="10" name="Объект 4">
            <a:extLst>
              <a:ext uri="{FF2B5EF4-FFF2-40B4-BE49-F238E27FC236}">
                <a16:creationId xmlns:a16="http://schemas.microsoft.com/office/drawing/2014/main" id="{F52ECDBC-B605-42F5-9DBF-66BA77E17D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2567825"/>
              </p:ext>
            </p:extLst>
          </p:nvPr>
        </p:nvGraphicFramePr>
        <p:xfrm>
          <a:off x="723460" y="2236510"/>
          <a:ext cx="10774680" cy="31188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615F9A47-D640-47F1-A0F6-5893FE32A781}"/>
              </a:ext>
            </a:extLst>
          </p:cNvPr>
          <p:cNvGrpSpPr/>
          <p:nvPr/>
        </p:nvGrpSpPr>
        <p:grpSpPr>
          <a:xfrm>
            <a:off x="5107166" y="2615732"/>
            <a:ext cx="2266347" cy="2211400"/>
            <a:chOff x="2860410" y="5121904"/>
            <a:chExt cx="1486758" cy="1465180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BABE18D9-1D7E-444C-8057-A6BAEED1FA9B}"/>
                </a:ext>
              </a:extLst>
            </p:cNvPr>
            <p:cNvGrpSpPr/>
            <p:nvPr/>
          </p:nvGrpSpPr>
          <p:grpSpPr>
            <a:xfrm>
              <a:off x="2860410" y="5121904"/>
              <a:ext cx="1486758" cy="1465180"/>
              <a:chOff x="1437746" y="5226863"/>
              <a:chExt cx="1266457" cy="1266457"/>
            </a:xfrm>
          </p:grpSpPr>
          <p:pic>
            <p:nvPicPr>
              <p:cNvPr id="14" name="Picture 12">
                <a:extLst>
                  <a:ext uri="{FF2B5EF4-FFF2-40B4-BE49-F238E27FC236}">
                    <a16:creationId xmlns:a16="http://schemas.microsoft.com/office/drawing/2014/main" id="{F391BE5A-6537-481D-9D52-91499B0A5E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7746" y="5226863"/>
                <a:ext cx="1266457" cy="12664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8">
                <a:extLst>
                  <a:ext uri="{FF2B5EF4-FFF2-40B4-BE49-F238E27FC236}">
                    <a16:creationId xmlns:a16="http://schemas.microsoft.com/office/drawing/2014/main" id="{595AE03F-9423-4760-AFC2-0A5036DAD1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07115" y="5376206"/>
                <a:ext cx="353308" cy="4508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81364A-5E1D-4D8A-9889-40B8C4A46367}"/>
                </a:ext>
              </a:extLst>
            </p:cNvPr>
            <p:cNvSpPr txBox="1"/>
            <p:nvPr/>
          </p:nvSpPr>
          <p:spPr>
            <a:xfrm>
              <a:off x="2992419" y="5903841"/>
              <a:ext cx="1201131" cy="346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400" b="1" i="1" dirty="0">
                  <a:solidFill>
                    <a:schemeClr val="accent1"/>
                  </a:solidFill>
                  <a:latin typeface="Montserrat" panose="00000500000000000000" pitchFamily="2" charset="-52"/>
                </a:rPr>
                <a:t>Апробация 2022 </a:t>
              </a:r>
            </a:p>
            <a:p>
              <a:pPr algn="ctr"/>
              <a:r>
                <a:rPr lang="ru-RU" sz="1400" i="1" dirty="0">
                  <a:solidFill>
                    <a:schemeClr val="accent1"/>
                  </a:solidFill>
                  <a:latin typeface="Montserrat" panose="00000500000000000000" pitchFamily="2" charset="-52"/>
                </a:rPr>
                <a:t> 20 СЗН регионов</a:t>
              </a:r>
            </a:p>
          </p:txBody>
        </p:sp>
      </p:grpSp>
      <p:sp>
        <p:nvSpPr>
          <p:cNvPr id="17" name="Полилиния 26">
            <a:extLst>
              <a:ext uri="{FF2B5EF4-FFF2-40B4-BE49-F238E27FC236}">
                <a16:creationId xmlns:a16="http://schemas.microsoft.com/office/drawing/2014/main" id="{4277BC67-3F06-446F-B618-2B3944D88F1A}"/>
              </a:ext>
            </a:extLst>
          </p:cNvPr>
          <p:cNvSpPr/>
          <p:nvPr/>
        </p:nvSpPr>
        <p:spPr>
          <a:xfrm>
            <a:off x="723460" y="298137"/>
            <a:ext cx="1751371" cy="2062103"/>
          </a:xfrm>
          <a:custGeom>
            <a:avLst/>
            <a:gdLst>
              <a:gd name="connsiteX0" fmla="*/ 0 w 3322929"/>
              <a:gd name="connsiteY0" fmla="*/ 175414 h 3912490"/>
              <a:gd name="connsiteX1" fmla="*/ 0 w 3322929"/>
              <a:gd name="connsiteY1" fmla="*/ 3736690 h 3912490"/>
              <a:gd name="connsiteX2" fmla="*/ 175782 w 3322929"/>
              <a:gd name="connsiteY2" fmla="*/ 3912491 h 3912490"/>
              <a:gd name="connsiteX3" fmla="*/ 266845 w 3322929"/>
              <a:gd name="connsiteY3" fmla="*/ 3887399 h 3912490"/>
              <a:gd name="connsiteX4" fmla="*/ 3237360 w 3322929"/>
              <a:gd name="connsiteY4" fmla="*/ 2105316 h 3912490"/>
              <a:gd name="connsiteX5" fmla="*/ 3297835 w 3322929"/>
              <a:gd name="connsiteY5" fmla="*/ 1864574 h 3912490"/>
              <a:gd name="connsiteX6" fmla="*/ 3237360 w 3322929"/>
              <a:gd name="connsiteY6" fmla="*/ 1804311 h 3912490"/>
              <a:gd name="connsiteX7" fmla="*/ 266845 w 3322929"/>
              <a:gd name="connsiteY7" fmla="*/ 25118 h 3912490"/>
              <a:gd name="connsiteX8" fmla="*/ 25180 w 3322929"/>
              <a:gd name="connsiteY8" fmla="*/ 85084 h 3912490"/>
              <a:gd name="connsiteX9" fmla="*/ 0 w 3322929"/>
              <a:gd name="connsiteY9" fmla="*/ 175414 h 3912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22929" h="3912490">
                <a:moveTo>
                  <a:pt x="0" y="175414"/>
                </a:moveTo>
                <a:lnTo>
                  <a:pt x="0" y="3736690"/>
                </a:lnTo>
                <a:cubicBezTo>
                  <a:pt x="-176" y="3833606"/>
                  <a:pt x="78524" y="3912313"/>
                  <a:pt x="175782" y="3912491"/>
                </a:cubicBezTo>
                <a:cubicBezTo>
                  <a:pt x="207863" y="3912548"/>
                  <a:pt x="239351" y="3903873"/>
                  <a:pt x="266845" y="3887399"/>
                </a:cubicBezTo>
                <a:lnTo>
                  <a:pt x="3237360" y="2105316"/>
                </a:lnTo>
                <a:cubicBezTo>
                  <a:pt x="3320774" y="2055479"/>
                  <a:pt x="3347848" y="1947695"/>
                  <a:pt x="3297835" y="1864574"/>
                </a:cubicBezTo>
                <a:cubicBezTo>
                  <a:pt x="3282952" y="1839841"/>
                  <a:pt x="3262180" y="1819142"/>
                  <a:pt x="3237360" y="1804311"/>
                </a:cubicBezTo>
                <a:lnTo>
                  <a:pt x="266845" y="25118"/>
                </a:lnTo>
                <a:cubicBezTo>
                  <a:pt x="183494" y="-24822"/>
                  <a:pt x="75297" y="2025"/>
                  <a:pt x="25180" y="85084"/>
                </a:cubicBezTo>
                <a:cubicBezTo>
                  <a:pt x="8722" y="112361"/>
                  <a:pt x="18" y="143586"/>
                  <a:pt x="0" y="175414"/>
                </a:cubicBezTo>
                <a:close/>
              </a:path>
            </a:pathLst>
          </a:custGeom>
          <a:solidFill>
            <a:srgbClr val="0070C0">
              <a:alpha val="9060"/>
            </a:srgbClr>
          </a:solidFill>
          <a:ln w="414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8" name="Picture 8">
            <a:extLst>
              <a:ext uri="{FF2B5EF4-FFF2-40B4-BE49-F238E27FC236}">
                <a16:creationId xmlns:a16="http://schemas.microsoft.com/office/drawing/2014/main" id="{44BBFDC2-298E-41D5-90A2-89DDD94D3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65" y="824895"/>
            <a:ext cx="821156" cy="821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96E3076-4F72-4C83-BC91-0F3C2E397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690" y="4319131"/>
            <a:ext cx="2068830" cy="196338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86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28AEAC-5437-4E02-8E1B-052717615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0228" y="1168783"/>
            <a:ext cx="5809800" cy="1325563"/>
          </a:xfrm>
        </p:spPr>
        <p:txBody>
          <a:bodyPr/>
          <a:lstStyle/>
          <a:p>
            <a:r>
              <a:rPr lang="ru-RU" sz="2800" dirty="0">
                <a:solidFill>
                  <a:srgbClr val="C00000"/>
                </a:solidFill>
                <a:latin typeface="Montserrat SemiBold" panose="00000700000000000000" pitchFamily="2" charset="-52"/>
              </a:rPr>
              <a:t>Индекс</a:t>
            </a:r>
            <a:r>
              <a:rPr lang="ru-RU" sz="2800" dirty="0">
                <a:solidFill>
                  <a:schemeClr val="accent1"/>
                </a:solidFill>
                <a:latin typeface="Montserrat SemiBold" panose="00000700000000000000" pitchFamily="2" charset="-52"/>
              </a:rPr>
              <a:t> </a:t>
            </a:r>
            <a:br>
              <a:rPr lang="ru-RU" sz="2800" dirty="0">
                <a:solidFill>
                  <a:schemeClr val="accent1"/>
                </a:solidFill>
                <a:latin typeface="Montserrat SemiBold" panose="00000700000000000000" pitchFamily="2" charset="-52"/>
              </a:rPr>
            </a:br>
            <a:r>
              <a:rPr lang="ru-RU" sz="2800" dirty="0">
                <a:solidFill>
                  <a:schemeClr val="accent1"/>
                </a:solidFill>
                <a:latin typeface="Montserrat SemiBold" panose="00000700000000000000" pitchFamily="2" charset="-52"/>
              </a:rPr>
              <a:t>клиентоцентричности ЦЗН</a:t>
            </a:r>
          </a:p>
        </p:txBody>
      </p:sp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1BB51480-F408-456D-A9A0-F73B37D839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3157943"/>
              </p:ext>
            </p:extLst>
          </p:nvPr>
        </p:nvGraphicFramePr>
        <p:xfrm>
          <a:off x="806525" y="1940047"/>
          <a:ext cx="1107948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7BA5C84-68A5-4B8B-B3D9-D9B5C1D37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7FF1D-F8A8-42A6-9B21-348D95C2A07A}" type="slidenum">
              <a:rPr lang="ru-RU" smtClean="0"/>
              <a:t>8</a:t>
            </a:fld>
            <a:endParaRPr lang="ru-RU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1A3B7BCF-557A-4954-871D-34615B3A0CDF}"/>
              </a:ext>
            </a:extLst>
          </p:cNvPr>
          <p:cNvGrpSpPr/>
          <p:nvPr/>
        </p:nvGrpSpPr>
        <p:grpSpPr>
          <a:xfrm>
            <a:off x="2932172" y="3084476"/>
            <a:ext cx="2078054" cy="2062480"/>
            <a:chOff x="2860410" y="5121904"/>
            <a:chExt cx="1486758" cy="1465180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E09D937A-1B2D-4A6B-B956-7F3AC45AC858}"/>
                </a:ext>
              </a:extLst>
            </p:cNvPr>
            <p:cNvGrpSpPr/>
            <p:nvPr/>
          </p:nvGrpSpPr>
          <p:grpSpPr>
            <a:xfrm>
              <a:off x="2860410" y="5121904"/>
              <a:ext cx="1486758" cy="1465180"/>
              <a:chOff x="1437746" y="5226863"/>
              <a:chExt cx="1266457" cy="1266457"/>
            </a:xfrm>
          </p:grpSpPr>
          <p:pic>
            <p:nvPicPr>
              <p:cNvPr id="8" name="Picture 12">
                <a:extLst>
                  <a:ext uri="{FF2B5EF4-FFF2-40B4-BE49-F238E27FC236}">
                    <a16:creationId xmlns:a16="http://schemas.microsoft.com/office/drawing/2014/main" id="{C4621A54-59DA-4F93-88A7-51ACAF23922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7746" y="5226863"/>
                <a:ext cx="1266457" cy="12664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9588B2E-89E5-4BEE-B2ED-9D31A99E5F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07115" y="5376206"/>
                <a:ext cx="353308" cy="4508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7603DA7-8515-4FA3-8A61-812E980EAB15}"/>
                </a:ext>
              </a:extLst>
            </p:cNvPr>
            <p:cNvSpPr txBox="1"/>
            <p:nvPr/>
          </p:nvSpPr>
          <p:spPr>
            <a:xfrm>
              <a:off x="2992419" y="5903841"/>
              <a:ext cx="1201131" cy="346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400" b="1" i="1" dirty="0">
                  <a:solidFill>
                    <a:schemeClr val="accent1"/>
                  </a:solidFill>
                  <a:latin typeface="Montserrat" panose="00000500000000000000" pitchFamily="2" charset="-52"/>
                </a:rPr>
                <a:t>Апробация 2022 </a:t>
              </a:r>
            </a:p>
            <a:p>
              <a:pPr algn="ctr"/>
              <a:r>
                <a:rPr lang="ru-RU" sz="1400" i="1" dirty="0">
                  <a:solidFill>
                    <a:schemeClr val="accent1"/>
                  </a:solidFill>
                  <a:latin typeface="Montserrat" panose="00000500000000000000" pitchFamily="2" charset="-52"/>
                </a:rPr>
                <a:t> 13 СЗН регионов</a:t>
              </a:r>
            </a:p>
          </p:txBody>
        </p:sp>
      </p:grpSp>
      <p:sp>
        <p:nvSpPr>
          <p:cNvPr id="13" name="Полилиния 26">
            <a:extLst>
              <a:ext uri="{FF2B5EF4-FFF2-40B4-BE49-F238E27FC236}">
                <a16:creationId xmlns:a16="http://schemas.microsoft.com/office/drawing/2014/main" id="{3FEFD137-DEDE-4D96-BC81-C221609536A3}"/>
              </a:ext>
            </a:extLst>
          </p:cNvPr>
          <p:cNvSpPr/>
          <p:nvPr/>
        </p:nvSpPr>
        <p:spPr>
          <a:xfrm>
            <a:off x="820170" y="711417"/>
            <a:ext cx="1751371" cy="2062103"/>
          </a:xfrm>
          <a:custGeom>
            <a:avLst/>
            <a:gdLst>
              <a:gd name="connsiteX0" fmla="*/ 0 w 3322929"/>
              <a:gd name="connsiteY0" fmla="*/ 175414 h 3912490"/>
              <a:gd name="connsiteX1" fmla="*/ 0 w 3322929"/>
              <a:gd name="connsiteY1" fmla="*/ 3736690 h 3912490"/>
              <a:gd name="connsiteX2" fmla="*/ 175782 w 3322929"/>
              <a:gd name="connsiteY2" fmla="*/ 3912491 h 3912490"/>
              <a:gd name="connsiteX3" fmla="*/ 266845 w 3322929"/>
              <a:gd name="connsiteY3" fmla="*/ 3887399 h 3912490"/>
              <a:gd name="connsiteX4" fmla="*/ 3237360 w 3322929"/>
              <a:gd name="connsiteY4" fmla="*/ 2105316 h 3912490"/>
              <a:gd name="connsiteX5" fmla="*/ 3297835 w 3322929"/>
              <a:gd name="connsiteY5" fmla="*/ 1864574 h 3912490"/>
              <a:gd name="connsiteX6" fmla="*/ 3237360 w 3322929"/>
              <a:gd name="connsiteY6" fmla="*/ 1804311 h 3912490"/>
              <a:gd name="connsiteX7" fmla="*/ 266845 w 3322929"/>
              <a:gd name="connsiteY7" fmla="*/ 25118 h 3912490"/>
              <a:gd name="connsiteX8" fmla="*/ 25180 w 3322929"/>
              <a:gd name="connsiteY8" fmla="*/ 85084 h 3912490"/>
              <a:gd name="connsiteX9" fmla="*/ 0 w 3322929"/>
              <a:gd name="connsiteY9" fmla="*/ 175414 h 3912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22929" h="3912490">
                <a:moveTo>
                  <a:pt x="0" y="175414"/>
                </a:moveTo>
                <a:lnTo>
                  <a:pt x="0" y="3736690"/>
                </a:lnTo>
                <a:cubicBezTo>
                  <a:pt x="-176" y="3833606"/>
                  <a:pt x="78524" y="3912313"/>
                  <a:pt x="175782" y="3912491"/>
                </a:cubicBezTo>
                <a:cubicBezTo>
                  <a:pt x="207863" y="3912548"/>
                  <a:pt x="239351" y="3903873"/>
                  <a:pt x="266845" y="3887399"/>
                </a:cubicBezTo>
                <a:lnTo>
                  <a:pt x="3237360" y="2105316"/>
                </a:lnTo>
                <a:cubicBezTo>
                  <a:pt x="3320774" y="2055479"/>
                  <a:pt x="3347848" y="1947695"/>
                  <a:pt x="3297835" y="1864574"/>
                </a:cubicBezTo>
                <a:cubicBezTo>
                  <a:pt x="3282952" y="1839841"/>
                  <a:pt x="3262180" y="1819142"/>
                  <a:pt x="3237360" y="1804311"/>
                </a:cubicBezTo>
                <a:lnTo>
                  <a:pt x="266845" y="25118"/>
                </a:lnTo>
                <a:cubicBezTo>
                  <a:pt x="183494" y="-24822"/>
                  <a:pt x="75297" y="2025"/>
                  <a:pt x="25180" y="85084"/>
                </a:cubicBezTo>
                <a:cubicBezTo>
                  <a:pt x="8722" y="112361"/>
                  <a:pt x="18" y="143586"/>
                  <a:pt x="0" y="175414"/>
                </a:cubicBezTo>
                <a:close/>
              </a:path>
            </a:pathLst>
          </a:custGeom>
          <a:solidFill>
            <a:srgbClr val="0070C0">
              <a:alpha val="9060"/>
            </a:srgbClr>
          </a:solidFill>
          <a:ln w="414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93483356-E4C8-4D1D-92A1-94F173E7592E}"/>
              </a:ext>
            </a:extLst>
          </p:cNvPr>
          <p:cNvGrpSpPr/>
          <p:nvPr/>
        </p:nvGrpSpPr>
        <p:grpSpPr>
          <a:xfrm>
            <a:off x="2617189" y="128413"/>
            <a:ext cx="2514600" cy="2430249"/>
            <a:chOff x="2210517" y="3150746"/>
            <a:chExt cx="3084285" cy="2981851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18B7FF89-DE4A-43EB-B753-F1927F3067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5099" t="21341" r="44405" b="9057"/>
            <a:stretch/>
          </p:blipFill>
          <p:spPr>
            <a:xfrm>
              <a:off x="2210517" y="3150746"/>
              <a:ext cx="3084285" cy="298185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EE16DB8-D411-4050-8596-7B26935FBE44}"/>
                </a:ext>
              </a:extLst>
            </p:cNvPr>
            <p:cNvSpPr txBox="1"/>
            <p:nvPr/>
          </p:nvSpPr>
          <p:spPr>
            <a:xfrm>
              <a:off x="3330608" y="4415680"/>
              <a:ext cx="70057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spc="-1" dirty="0">
                  <a:solidFill>
                    <a:srgbClr val="E5471D"/>
                  </a:solidFill>
                  <a:latin typeface="Montserrat SemiBold"/>
                </a:rPr>
                <a:t>50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7A49CE7-FBB9-4B1B-951E-0F2CA8CEE4DF}"/>
                </a:ext>
              </a:extLst>
            </p:cNvPr>
            <p:cNvSpPr txBox="1"/>
            <p:nvPr/>
          </p:nvSpPr>
          <p:spPr>
            <a:xfrm>
              <a:off x="4080196" y="5432742"/>
              <a:ext cx="4203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14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1C6F942-99CE-4F7B-8E72-D78EDDA40B36}"/>
                </a:ext>
              </a:extLst>
            </p:cNvPr>
            <p:cNvSpPr txBox="1"/>
            <p:nvPr/>
          </p:nvSpPr>
          <p:spPr>
            <a:xfrm>
              <a:off x="2426217" y="4189223"/>
              <a:ext cx="4090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16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144AEB3-5155-471B-8527-B9E23BF24CB2}"/>
                </a:ext>
              </a:extLst>
            </p:cNvPr>
            <p:cNvSpPr txBox="1"/>
            <p:nvPr/>
          </p:nvSpPr>
          <p:spPr>
            <a:xfrm>
              <a:off x="3521421" y="3471108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6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2EAD658-71F3-4E1F-A147-0A224FF5AF84}"/>
                </a:ext>
              </a:extLst>
            </p:cNvPr>
            <p:cNvSpPr txBox="1"/>
            <p:nvPr/>
          </p:nvSpPr>
          <p:spPr>
            <a:xfrm>
              <a:off x="2857244" y="5412366"/>
              <a:ext cx="3321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8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66F3100-314B-4C0C-BE35-58644A41F85D}"/>
                </a:ext>
              </a:extLst>
            </p:cNvPr>
            <p:cNvSpPr txBox="1"/>
            <p:nvPr/>
          </p:nvSpPr>
          <p:spPr>
            <a:xfrm>
              <a:off x="4502037" y="4162794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6</a:t>
              </a:r>
            </a:p>
          </p:txBody>
        </p:sp>
      </p:grpSp>
      <p:sp>
        <p:nvSpPr>
          <p:cNvPr id="23" name="TextBox 33">
            <a:extLst>
              <a:ext uri="{FF2B5EF4-FFF2-40B4-BE49-F238E27FC236}">
                <a16:creationId xmlns:a16="http://schemas.microsoft.com/office/drawing/2014/main" id="{66860FCD-E903-48DC-BF21-F5629D870972}"/>
              </a:ext>
            </a:extLst>
          </p:cNvPr>
          <p:cNvSpPr/>
          <p:nvPr/>
        </p:nvSpPr>
        <p:spPr>
          <a:xfrm>
            <a:off x="3569360" y="5725588"/>
            <a:ext cx="3257280" cy="72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Bef>
                <a:spcPts val="150"/>
              </a:spcBef>
              <a:buNone/>
            </a:pPr>
            <a:r>
              <a:rPr lang="ru-RU" sz="1400" b="1" strike="noStrike" spc="-1" dirty="0">
                <a:solidFill>
                  <a:srgbClr val="E5471D"/>
                </a:solidFill>
                <a:latin typeface="Montserrat SemiBold"/>
              </a:rPr>
              <a:t>81 участник</a:t>
            </a:r>
            <a:br>
              <a:rPr sz="1400" dirty="0"/>
            </a:br>
            <a:r>
              <a:rPr lang="ru-RU" sz="1400" b="0" strike="noStrike" spc="-1" dirty="0">
                <a:solidFill>
                  <a:srgbClr val="0070C0"/>
                </a:solidFill>
                <a:latin typeface="Montserrat"/>
              </a:rPr>
              <a:t>региональных </a:t>
            </a:r>
            <a:br>
              <a:rPr sz="1400" dirty="0"/>
            </a:br>
            <a:r>
              <a:rPr lang="ru-RU" sz="1400" b="0" strike="noStrike" spc="-1" dirty="0">
                <a:solidFill>
                  <a:srgbClr val="0070C0"/>
                </a:solidFill>
                <a:latin typeface="Montserrat"/>
              </a:rPr>
              <a:t>рабочих групп</a:t>
            </a:r>
            <a:endParaRPr lang="ru-RU" sz="1400" b="0" strike="noStrike" spc="-1" dirty="0">
              <a:latin typeface="Arial"/>
            </a:endParaRPr>
          </a:p>
        </p:txBody>
      </p:sp>
      <p:grpSp>
        <p:nvGrpSpPr>
          <p:cNvPr id="24" name="Группа 39">
            <a:extLst>
              <a:ext uri="{FF2B5EF4-FFF2-40B4-BE49-F238E27FC236}">
                <a16:creationId xmlns:a16="http://schemas.microsoft.com/office/drawing/2014/main" id="{609D683F-103E-48AA-897A-D5B71CE7AE5A}"/>
              </a:ext>
            </a:extLst>
          </p:cNvPr>
          <p:cNvGrpSpPr/>
          <p:nvPr/>
        </p:nvGrpSpPr>
        <p:grpSpPr>
          <a:xfrm>
            <a:off x="2787518" y="5823330"/>
            <a:ext cx="611640" cy="611640"/>
            <a:chOff x="651960" y="5125320"/>
            <a:chExt cx="611640" cy="611640"/>
          </a:xfrm>
        </p:grpSpPr>
        <p:sp>
          <p:nvSpPr>
            <p:cNvPr id="25" name="Скругленный прямоугольник 35">
              <a:extLst>
                <a:ext uri="{FF2B5EF4-FFF2-40B4-BE49-F238E27FC236}">
                  <a16:creationId xmlns:a16="http://schemas.microsoft.com/office/drawing/2014/main" id="{56430804-530B-44C5-82D4-382367BFECE1}"/>
                </a:ext>
              </a:extLst>
            </p:cNvPr>
            <p:cNvSpPr/>
            <p:nvPr/>
          </p:nvSpPr>
          <p:spPr>
            <a:xfrm>
              <a:off x="651960" y="5125320"/>
              <a:ext cx="611640" cy="611640"/>
            </a:xfrm>
            <a:prstGeom prst="roundRect">
              <a:avLst>
                <a:gd name="adj" fmla="val 16562"/>
              </a:avLst>
            </a:prstGeom>
            <a:gradFill rotWithShape="0">
              <a:gsLst>
                <a:gs pos="0">
                  <a:srgbClr val="006DBB"/>
                </a:gs>
                <a:gs pos="100000">
                  <a:srgbClr val="025393"/>
                </a:gs>
              </a:gsLst>
              <a:lin ang="135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26" name="Рисунок 38" descr="Отзыв клиента со сплошной заливкой">
              <a:extLst>
                <a:ext uri="{FF2B5EF4-FFF2-40B4-BE49-F238E27FC236}">
                  <a16:creationId xmlns:a16="http://schemas.microsoft.com/office/drawing/2014/main" id="{38F388B5-8708-46E5-AB92-EDBC03BA56B5}"/>
                </a:ext>
              </a:extLst>
            </p:cNvPr>
            <p:cNvPicPr/>
            <p:nvPr/>
          </p:nvPicPr>
          <p:blipFill>
            <a:blip r:embed="rId10"/>
            <a:stretch/>
          </p:blipFill>
          <p:spPr>
            <a:xfrm>
              <a:off x="729360" y="5202720"/>
              <a:ext cx="456840" cy="4568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7" name="TextBox 48">
            <a:extLst>
              <a:ext uri="{FF2B5EF4-FFF2-40B4-BE49-F238E27FC236}">
                <a16:creationId xmlns:a16="http://schemas.microsoft.com/office/drawing/2014/main" id="{C94CFCC6-C89B-477E-A566-A0B6EA1CEBF4}"/>
              </a:ext>
            </a:extLst>
          </p:cNvPr>
          <p:cNvSpPr/>
          <p:nvPr/>
        </p:nvSpPr>
        <p:spPr>
          <a:xfrm>
            <a:off x="6096000" y="5598690"/>
            <a:ext cx="3880440" cy="836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ru-RU" sz="1400" b="1" strike="noStrike" spc="-1" dirty="0">
                <a:solidFill>
                  <a:srgbClr val="E5471D"/>
                </a:solidFill>
                <a:latin typeface="Montserrat SemiBold"/>
              </a:rPr>
              <a:t>59 предложений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400" b="0" strike="noStrike" spc="-1" dirty="0">
                <a:solidFill>
                  <a:srgbClr val="0070C0"/>
                </a:solidFill>
                <a:latin typeface="Montserrat"/>
              </a:rPr>
              <a:t>в Методику </a:t>
            </a:r>
            <a:br>
              <a:rPr sz="1400" dirty="0"/>
            </a:br>
            <a:r>
              <a:rPr lang="ru-RU" sz="1400" b="0" strike="noStrike" spc="-1" dirty="0">
                <a:solidFill>
                  <a:srgbClr val="0070C0"/>
                </a:solidFill>
                <a:latin typeface="Montserrat"/>
              </a:rPr>
              <a:t>по итогам пилотирования </a:t>
            </a:r>
            <a:endParaRPr lang="ru-RU" sz="1400" b="0" strike="noStrike" spc="-1" dirty="0">
              <a:latin typeface="Arial"/>
            </a:endParaRPr>
          </a:p>
        </p:txBody>
      </p:sp>
      <p:grpSp>
        <p:nvGrpSpPr>
          <p:cNvPr id="28" name="Группа 60">
            <a:extLst>
              <a:ext uri="{FF2B5EF4-FFF2-40B4-BE49-F238E27FC236}">
                <a16:creationId xmlns:a16="http://schemas.microsoft.com/office/drawing/2014/main" id="{1175B2CC-60B0-40B7-AD1C-40469EC6CA88}"/>
              </a:ext>
            </a:extLst>
          </p:cNvPr>
          <p:cNvGrpSpPr/>
          <p:nvPr/>
        </p:nvGrpSpPr>
        <p:grpSpPr>
          <a:xfrm>
            <a:off x="5306616" y="5785472"/>
            <a:ext cx="611640" cy="611640"/>
            <a:chOff x="4547520" y="5125320"/>
            <a:chExt cx="611640" cy="611640"/>
          </a:xfrm>
        </p:grpSpPr>
        <p:sp>
          <p:nvSpPr>
            <p:cNvPr id="29" name="Скругленный прямоугольник 50">
              <a:extLst>
                <a:ext uri="{FF2B5EF4-FFF2-40B4-BE49-F238E27FC236}">
                  <a16:creationId xmlns:a16="http://schemas.microsoft.com/office/drawing/2014/main" id="{8E36E6E7-88E9-4D7E-B43D-AACFEEE2CE88}"/>
                </a:ext>
              </a:extLst>
            </p:cNvPr>
            <p:cNvSpPr/>
            <p:nvPr/>
          </p:nvSpPr>
          <p:spPr>
            <a:xfrm>
              <a:off x="4547520" y="5125320"/>
              <a:ext cx="611640" cy="611640"/>
            </a:xfrm>
            <a:prstGeom prst="roundRect">
              <a:avLst>
                <a:gd name="adj" fmla="val 16562"/>
              </a:avLst>
            </a:prstGeom>
            <a:solidFill>
              <a:srgbClr val="55B7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30" name="Рисунок 57" descr="Пузырь с сообщением чата со сплошной заливкой">
              <a:extLst>
                <a:ext uri="{FF2B5EF4-FFF2-40B4-BE49-F238E27FC236}">
                  <a16:creationId xmlns:a16="http://schemas.microsoft.com/office/drawing/2014/main" id="{7CC13BD1-35C1-4896-9F09-A9FF6178F04A}"/>
                </a:ext>
              </a:extLst>
            </p:cNvPr>
            <p:cNvPicPr/>
            <p:nvPr/>
          </p:nvPicPr>
          <p:blipFill>
            <a:blip r:embed="rId11"/>
            <a:stretch/>
          </p:blipFill>
          <p:spPr>
            <a:xfrm>
              <a:off x="4624920" y="5202720"/>
              <a:ext cx="456840" cy="45684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31" name="Рисунок 3" descr="Работа с домашнего дома контур">
            <a:extLst>
              <a:ext uri="{FF2B5EF4-FFF2-40B4-BE49-F238E27FC236}">
                <a16:creationId xmlns:a16="http://schemas.microsoft.com/office/drawing/2014/main" id="{EFCF2C50-854D-4433-BA71-4ECB59032C69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529056" y="5750763"/>
            <a:ext cx="645840" cy="645840"/>
          </a:xfrm>
          <a:prstGeom prst="rect">
            <a:avLst/>
          </a:prstGeom>
          <a:ln w="0">
            <a:noFill/>
          </a:ln>
        </p:spPr>
      </p:pic>
      <p:sp>
        <p:nvSpPr>
          <p:cNvPr id="32" name="TextBox 5">
            <a:extLst>
              <a:ext uri="{FF2B5EF4-FFF2-40B4-BE49-F238E27FC236}">
                <a16:creationId xmlns:a16="http://schemas.microsoft.com/office/drawing/2014/main" id="{660833D9-C6B5-4B84-9A11-AF51F0B74CF7}"/>
              </a:ext>
            </a:extLst>
          </p:cNvPr>
          <p:cNvSpPr/>
          <p:nvPr/>
        </p:nvSpPr>
        <p:spPr>
          <a:xfrm>
            <a:off x="1248714" y="5771997"/>
            <a:ext cx="1878480" cy="54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7000"/>
              </a:lnSpc>
              <a:spcAft>
                <a:spcPts val="799"/>
              </a:spcAft>
              <a:buNone/>
            </a:pPr>
            <a:r>
              <a:rPr lang="ru-RU" sz="1400" b="1" spc="-1" dirty="0">
                <a:solidFill>
                  <a:srgbClr val="E5471D"/>
                </a:solidFill>
                <a:latin typeface="Montserrat SemiBold"/>
              </a:rPr>
              <a:t>26 точек </a:t>
            </a:r>
            <a:r>
              <a:rPr lang="ru-RU" sz="1400" b="0" strike="noStrike" spc="-1" dirty="0">
                <a:solidFill>
                  <a:srgbClr val="0070C0"/>
                </a:solidFill>
                <a:latin typeface="Montserrat"/>
              </a:rPr>
              <a:t>присутствия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12" name="Полилиния 27">
            <a:extLst>
              <a:ext uri="{FF2B5EF4-FFF2-40B4-BE49-F238E27FC236}">
                <a16:creationId xmlns:a16="http://schemas.microsoft.com/office/drawing/2014/main" id="{0EB3A40E-A87A-41BE-AC3C-A02C13F90ED8}"/>
              </a:ext>
            </a:extLst>
          </p:cNvPr>
          <p:cNvSpPr/>
          <p:nvPr/>
        </p:nvSpPr>
        <p:spPr>
          <a:xfrm>
            <a:off x="305995" y="1163151"/>
            <a:ext cx="4565704" cy="5375761"/>
          </a:xfrm>
          <a:custGeom>
            <a:avLst/>
            <a:gdLst>
              <a:gd name="connsiteX0" fmla="*/ 0 w 3322929"/>
              <a:gd name="connsiteY0" fmla="*/ 175414 h 3912490"/>
              <a:gd name="connsiteX1" fmla="*/ 0 w 3322929"/>
              <a:gd name="connsiteY1" fmla="*/ 3736690 h 3912490"/>
              <a:gd name="connsiteX2" fmla="*/ 175782 w 3322929"/>
              <a:gd name="connsiteY2" fmla="*/ 3912491 h 3912490"/>
              <a:gd name="connsiteX3" fmla="*/ 266845 w 3322929"/>
              <a:gd name="connsiteY3" fmla="*/ 3887399 h 3912490"/>
              <a:gd name="connsiteX4" fmla="*/ 3237360 w 3322929"/>
              <a:gd name="connsiteY4" fmla="*/ 2105316 h 3912490"/>
              <a:gd name="connsiteX5" fmla="*/ 3297835 w 3322929"/>
              <a:gd name="connsiteY5" fmla="*/ 1864574 h 3912490"/>
              <a:gd name="connsiteX6" fmla="*/ 3237360 w 3322929"/>
              <a:gd name="connsiteY6" fmla="*/ 1804311 h 3912490"/>
              <a:gd name="connsiteX7" fmla="*/ 266845 w 3322929"/>
              <a:gd name="connsiteY7" fmla="*/ 25118 h 3912490"/>
              <a:gd name="connsiteX8" fmla="*/ 25180 w 3322929"/>
              <a:gd name="connsiteY8" fmla="*/ 85084 h 3912490"/>
              <a:gd name="connsiteX9" fmla="*/ 0 w 3322929"/>
              <a:gd name="connsiteY9" fmla="*/ 175414 h 3912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22929" h="3912490">
                <a:moveTo>
                  <a:pt x="0" y="175414"/>
                </a:moveTo>
                <a:lnTo>
                  <a:pt x="0" y="3736690"/>
                </a:lnTo>
                <a:cubicBezTo>
                  <a:pt x="-176" y="3833606"/>
                  <a:pt x="78524" y="3912313"/>
                  <a:pt x="175782" y="3912491"/>
                </a:cubicBezTo>
                <a:cubicBezTo>
                  <a:pt x="207863" y="3912548"/>
                  <a:pt x="239351" y="3903873"/>
                  <a:pt x="266845" y="3887399"/>
                </a:cubicBezTo>
                <a:lnTo>
                  <a:pt x="3237360" y="2105316"/>
                </a:lnTo>
                <a:cubicBezTo>
                  <a:pt x="3320774" y="2055479"/>
                  <a:pt x="3347848" y="1947695"/>
                  <a:pt x="3297835" y="1864574"/>
                </a:cubicBezTo>
                <a:cubicBezTo>
                  <a:pt x="3282952" y="1839841"/>
                  <a:pt x="3262180" y="1819142"/>
                  <a:pt x="3237360" y="1804311"/>
                </a:cubicBezTo>
                <a:lnTo>
                  <a:pt x="266845" y="25118"/>
                </a:lnTo>
                <a:cubicBezTo>
                  <a:pt x="183494" y="-24822"/>
                  <a:pt x="75297" y="2025"/>
                  <a:pt x="25180" y="85084"/>
                </a:cubicBezTo>
                <a:cubicBezTo>
                  <a:pt x="8722" y="112361"/>
                  <a:pt x="18" y="143586"/>
                  <a:pt x="0" y="175414"/>
                </a:cubicBezTo>
                <a:close/>
              </a:path>
            </a:pathLst>
          </a:custGeom>
          <a:solidFill>
            <a:srgbClr val="E84932">
              <a:alpha val="9060"/>
            </a:srgbClr>
          </a:solidFill>
          <a:ln w="414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46168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653240-6DC0-46FB-94E3-4011AD216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8120" y="650011"/>
            <a:ext cx="10515600" cy="1325563"/>
          </a:xfrm>
        </p:spPr>
        <p:txBody>
          <a:bodyPr/>
          <a:lstStyle/>
          <a:p>
            <a:r>
              <a:rPr lang="ru-RU" sz="2800" dirty="0">
                <a:solidFill>
                  <a:srgbClr val="C00000"/>
                </a:solidFill>
                <a:latin typeface="Montserrat SemiBold" panose="00000700000000000000" pitchFamily="2" charset="-52"/>
              </a:rPr>
              <a:t>Развитие</a:t>
            </a:r>
            <a:r>
              <a:rPr lang="ru-RU" sz="2800" dirty="0">
                <a:solidFill>
                  <a:schemeClr val="accent1"/>
                </a:solidFill>
                <a:latin typeface="Montserrat SemiBold" panose="00000700000000000000" pitchFamily="2" charset="-52"/>
              </a:rPr>
              <a:t> профессионального сообщества</a:t>
            </a: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0FBE4ED3-C4AF-47EB-9706-D7B9B86275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5654117"/>
              </p:ext>
            </p:extLst>
          </p:nvPr>
        </p:nvGraphicFramePr>
        <p:xfrm>
          <a:off x="1264553" y="2129469"/>
          <a:ext cx="10515600" cy="16418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D6A80F9-8942-4FE6-BA61-BB8E2E2BD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7FF1D-F8A8-42A6-9B21-348D95C2A07A}" type="slidenum">
              <a:rPr lang="ru-RU" smtClean="0"/>
              <a:t>9</a:t>
            </a:fld>
            <a:endParaRPr lang="ru-RU"/>
          </a:p>
        </p:txBody>
      </p:sp>
      <p:sp>
        <p:nvSpPr>
          <p:cNvPr id="5" name="Полилиния 27">
            <a:extLst>
              <a:ext uri="{FF2B5EF4-FFF2-40B4-BE49-F238E27FC236}">
                <a16:creationId xmlns:a16="http://schemas.microsoft.com/office/drawing/2014/main" id="{2759D01B-10EA-44EB-9C1B-9E6ACDDB5B90}"/>
              </a:ext>
            </a:extLst>
          </p:cNvPr>
          <p:cNvSpPr/>
          <p:nvPr/>
        </p:nvSpPr>
        <p:spPr>
          <a:xfrm>
            <a:off x="375888" y="741119"/>
            <a:ext cx="4565704" cy="5375761"/>
          </a:xfrm>
          <a:custGeom>
            <a:avLst/>
            <a:gdLst>
              <a:gd name="connsiteX0" fmla="*/ 0 w 3322929"/>
              <a:gd name="connsiteY0" fmla="*/ 175414 h 3912490"/>
              <a:gd name="connsiteX1" fmla="*/ 0 w 3322929"/>
              <a:gd name="connsiteY1" fmla="*/ 3736690 h 3912490"/>
              <a:gd name="connsiteX2" fmla="*/ 175782 w 3322929"/>
              <a:gd name="connsiteY2" fmla="*/ 3912491 h 3912490"/>
              <a:gd name="connsiteX3" fmla="*/ 266845 w 3322929"/>
              <a:gd name="connsiteY3" fmla="*/ 3887399 h 3912490"/>
              <a:gd name="connsiteX4" fmla="*/ 3237360 w 3322929"/>
              <a:gd name="connsiteY4" fmla="*/ 2105316 h 3912490"/>
              <a:gd name="connsiteX5" fmla="*/ 3297835 w 3322929"/>
              <a:gd name="connsiteY5" fmla="*/ 1864574 h 3912490"/>
              <a:gd name="connsiteX6" fmla="*/ 3237360 w 3322929"/>
              <a:gd name="connsiteY6" fmla="*/ 1804311 h 3912490"/>
              <a:gd name="connsiteX7" fmla="*/ 266845 w 3322929"/>
              <a:gd name="connsiteY7" fmla="*/ 25118 h 3912490"/>
              <a:gd name="connsiteX8" fmla="*/ 25180 w 3322929"/>
              <a:gd name="connsiteY8" fmla="*/ 85084 h 3912490"/>
              <a:gd name="connsiteX9" fmla="*/ 0 w 3322929"/>
              <a:gd name="connsiteY9" fmla="*/ 175414 h 3912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22929" h="3912490">
                <a:moveTo>
                  <a:pt x="0" y="175414"/>
                </a:moveTo>
                <a:lnTo>
                  <a:pt x="0" y="3736690"/>
                </a:lnTo>
                <a:cubicBezTo>
                  <a:pt x="-176" y="3833606"/>
                  <a:pt x="78524" y="3912313"/>
                  <a:pt x="175782" y="3912491"/>
                </a:cubicBezTo>
                <a:cubicBezTo>
                  <a:pt x="207863" y="3912548"/>
                  <a:pt x="239351" y="3903873"/>
                  <a:pt x="266845" y="3887399"/>
                </a:cubicBezTo>
                <a:lnTo>
                  <a:pt x="3237360" y="2105316"/>
                </a:lnTo>
                <a:cubicBezTo>
                  <a:pt x="3320774" y="2055479"/>
                  <a:pt x="3347848" y="1947695"/>
                  <a:pt x="3297835" y="1864574"/>
                </a:cubicBezTo>
                <a:cubicBezTo>
                  <a:pt x="3282952" y="1839841"/>
                  <a:pt x="3262180" y="1819142"/>
                  <a:pt x="3237360" y="1804311"/>
                </a:cubicBezTo>
                <a:lnTo>
                  <a:pt x="266845" y="25118"/>
                </a:lnTo>
                <a:cubicBezTo>
                  <a:pt x="183494" y="-24822"/>
                  <a:pt x="75297" y="2025"/>
                  <a:pt x="25180" y="85084"/>
                </a:cubicBezTo>
                <a:cubicBezTo>
                  <a:pt x="8722" y="112361"/>
                  <a:pt x="18" y="143586"/>
                  <a:pt x="0" y="175414"/>
                </a:cubicBezTo>
                <a:close/>
              </a:path>
            </a:pathLst>
          </a:custGeom>
          <a:solidFill>
            <a:srgbClr val="E84932">
              <a:alpha val="9060"/>
            </a:srgbClr>
          </a:solidFill>
          <a:ln w="414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Полилиния 26">
            <a:extLst>
              <a:ext uri="{FF2B5EF4-FFF2-40B4-BE49-F238E27FC236}">
                <a16:creationId xmlns:a16="http://schemas.microsoft.com/office/drawing/2014/main" id="{ACD57C5A-1F83-403B-A3DF-0F441483351C}"/>
              </a:ext>
            </a:extLst>
          </p:cNvPr>
          <p:cNvSpPr/>
          <p:nvPr/>
        </p:nvSpPr>
        <p:spPr>
          <a:xfrm>
            <a:off x="986749" y="281740"/>
            <a:ext cx="1751371" cy="2062103"/>
          </a:xfrm>
          <a:custGeom>
            <a:avLst/>
            <a:gdLst>
              <a:gd name="connsiteX0" fmla="*/ 0 w 3322929"/>
              <a:gd name="connsiteY0" fmla="*/ 175414 h 3912490"/>
              <a:gd name="connsiteX1" fmla="*/ 0 w 3322929"/>
              <a:gd name="connsiteY1" fmla="*/ 3736690 h 3912490"/>
              <a:gd name="connsiteX2" fmla="*/ 175782 w 3322929"/>
              <a:gd name="connsiteY2" fmla="*/ 3912491 h 3912490"/>
              <a:gd name="connsiteX3" fmla="*/ 266845 w 3322929"/>
              <a:gd name="connsiteY3" fmla="*/ 3887399 h 3912490"/>
              <a:gd name="connsiteX4" fmla="*/ 3237360 w 3322929"/>
              <a:gd name="connsiteY4" fmla="*/ 2105316 h 3912490"/>
              <a:gd name="connsiteX5" fmla="*/ 3297835 w 3322929"/>
              <a:gd name="connsiteY5" fmla="*/ 1864574 h 3912490"/>
              <a:gd name="connsiteX6" fmla="*/ 3237360 w 3322929"/>
              <a:gd name="connsiteY6" fmla="*/ 1804311 h 3912490"/>
              <a:gd name="connsiteX7" fmla="*/ 266845 w 3322929"/>
              <a:gd name="connsiteY7" fmla="*/ 25118 h 3912490"/>
              <a:gd name="connsiteX8" fmla="*/ 25180 w 3322929"/>
              <a:gd name="connsiteY8" fmla="*/ 85084 h 3912490"/>
              <a:gd name="connsiteX9" fmla="*/ 0 w 3322929"/>
              <a:gd name="connsiteY9" fmla="*/ 175414 h 3912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22929" h="3912490">
                <a:moveTo>
                  <a:pt x="0" y="175414"/>
                </a:moveTo>
                <a:lnTo>
                  <a:pt x="0" y="3736690"/>
                </a:lnTo>
                <a:cubicBezTo>
                  <a:pt x="-176" y="3833606"/>
                  <a:pt x="78524" y="3912313"/>
                  <a:pt x="175782" y="3912491"/>
                </a:cubicBezTo>
                <a:cubicBezTo>
                  <a:pt x="207863" y="3912548"/>
                  <a:pt x="239351" y="3903873"/>
                  <a:pt x="266845" y="3887399"/>
                </a:cubicBezTo>
                <a:lnTo>
                  <a:pt x="3237360" y="2105316"/>
                </a:lnTo>
                <a:cubicBezTo>
                  <a:pt x="3320774" y="2055479"/>
                  <a:pt x="3347848" y="1947695"/>
                  <a:pt x="3297835" y="1864574"/>
                </a:cubicBezTo>
                <a:cubicBezTo>
                  <a:pt x="3282952" y="1839841"/>
                  <a:pt x="3262180" y="1819142"/>
                  <a:pt x="3237360" y="1804311"/>
                </a:cubicBezTo>
                <a:lnTo>
                  <a:pt x="266845" y="25118"/>
                </a:lnTo>
                <a:cubicBezTo>
                  <a:pt x="183494" y="-24822"/>
                  <a:pt x="75297" y="2025"/>
                  <a:pt x="25180" y="85084"/>
                </a:cubicBezTo>
                <a:cubicBezTo>
                  <a:pt x="8722" y="112361"/>
                  <a:pt x="18" y="143586"/>
                  <a:pt x="0" y="175414"/>
                </a:cubicBezTo>
                <a:close/>
              </a:path>
            </a:pathLst>
          </a:custGeom>
          <a:solidFill>
            <a:srgbClr val="0070C0">
              <a:alpha val="9060"/>
            </a:srgbClr>
          </a:solidFill>
          <a:ln w="414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F937B40-4188-4511-8F92-A856A02D9E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6653" y="3934945"/>
            <a:ext cx="2434707" cy="243470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B9C96A-3B48-428C-9924-388A2E7A89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2212" y="4028414"/>
            <a:ext cx="2247768" cy="2247768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7D2250C5-DBCB-408F-AC20-92DC10AB6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89" y="2927290"/>
            <a:ext cx="2388701" cy="159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5129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9713</TotalTime>
  <Words>353</Words>
  <Application>Microsoft Office PowerPoint</Application>
  <PresentationFormat>Широкоэкранный</PresentationFormat>
  <Paragraphs>95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Montserrat</vt:lpstr>
      <vt:lpstr>Calibri</vt:lpstr>
      <vt:lpstr>Arial</vt:lpstr>
      <vt:lpstr>Montserrat SemiBold</vt:lpstr>
      <vt:lpstr>Calibri Light</vt:lpstr>
      <vt:lpstr>Тема Office</vt:lpstr>
      <vt:lpstr>Презентация PowerPoint</vt:lpstr>
      <vt:lpstr>Сегодня</vt:lpstr>
      <vt:lpstr>Презентация PowerPoint</vt:lpstr>
      <vt:lpstr>Стандартизация  системы управления клиентским опытом  </vt:lpstr>
      <vt:lpstr>Практические и методические рекомендации  «Управление клиентским  опытом  в государственной службе занятости населения Российской Федерации»</vt:lpstr>
      <vt:lpstr>Конструктор клиентского опыта</vt:lpstr>
      <vt:lpstr>Индикатор зрелости  системы клиентского опыта в региональной СЗН</vt:lpstr>
      <vt:lpstr>Индекс  клиентоцентричности ЦЗН</vt:lpstr>
      <vt:lpstr>Развитие профессионального сообщества</vt:lpstr>
      <vt:lpstr>Презентация PowerPoint</vt:lpstr>
      <vt:lpstr>Тесное взаимодействие профессионалов  в сфере дизайна клиентского опыта -   залог успешности внедрения клиентоцентричных принципов в СЗН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 Анатольевна Меркулова</dc:creator>
  <cp:lastModifiedBy>Яна Николаевна Мизунова</cp:lastModifiedBy>
  <cp:revision>120</cp:revision>
  <dcterms:created xsi:type="dcterms:W3CDTF">2022-09-06T09:47:34Z</dcterms:created>
  <dcterms:modified xsi:type="dcterms:W3CDTF">2022-09-27T16:43:30Z</dcterms:modified>
</cp:coreProperties>
</file>